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sldIdLst>
    <p:sldId id="256" r:id="rId2"/>
    <p:sldId id="279" r:id="rId3"/>
    <p:sldId id="282" r:id="rId4"/>
    <p:sldId id="283" r:id="rId5"/>
    <p:sldId id="259" r:id="rId6"/>
    <p:sldId id="274" r:id="rId7"/>
    <p:sldId id="275" r:id="rId8"/>
    <p:sldId id="280" r:id="rId9"/>
    <p:sldId id="276" r:id="rId10"/>
    <p:sldId id="277" r:id="rId11"/>
    <p:sldId id="278" r:id="rId12"/>
    <p:sldId id="281" r:id="rId13"/>
    <p:sldId id="273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69" autoAdjust="0"/>
    <p:restoredTop sz="94660"/>
  </p:normalViewPr>
  <p:slideViewPr>
    <p:cSldViewPr snapToGrid="0">
      <p:cViewPr>
        <p:scale>
          <a:sx n="126" d="100"/>
          <a:sy n="126" d="100"/>
        </p:scale>
        <p:origin x="-674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://www.ovak.cz/images_for_web/P1010404.JPG" TargetMode="External"/><Relationship Id="rId7" Type="http://schemas.openxmlformats.org/officeDocument/2006/relationships/image" Target="../media/image2.jpg"/><Relationship Id="rId2" Type="http://schemas.openxmlformats.org/officeDocument/2006/relationships/hyperlink" Target="http://g.denik.cz/12/a4/vodovod_potrubi_vykop_prace_denik-38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komonitor.cz/sites/default/files/obrazky/vyrobky/hranata.jpg" TargetMode="External"/><Relationship Id="rId5" Type="http://schemas.openxmlformats.org/officeDocument/2006/relationships/hyperlink" Target="http://www.vezove-vodojemy.cz/admin/UserFiles/Image/gallery/1-468-Vodojem_Akna.jpg" TargetMode="External"/><Relationship Id="rId4" Type="http://schemas.openxmlformats.org/officeDocument/2006/relationships/hyperlink" Target="http://www.vodojemy.cz/files/vdj9a/data/image/vodojemy/vodojem26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66051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312450" cy="900892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Městský vodovod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VY_32_INOVACE_16_306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81638"/>
              </p:ext>
            </p:extLst>
          </p:nvPr>
        </p:nvGraphicFramePr>
        <p:xfrm>
          <a:off x="812214" y="1981604"/>
          <a:ext cx="7560000" cy="391015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30009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vodovodní sítí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Vodovod, vodovodní síť, gravitační uspořádání, oblastní síť, vodojem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Instalace vody a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00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97196"/>
            <a:ext cx="6858000" cy="2387600"/>
          </a:xfrm>
        </p:spPr>
        <p:txBody>
          <a:bodyPr/>
          <a:lstStyle/>
          <a:p>
            <a:r>
              <a:rPr lang="cs-CZ" b="1" dirty="0" smtClean="0"/>
              <a:t>Městský vodovod</a:t>
            </a:r>
            <a:endParaRPr lang="cs-CZ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Vodovodní síť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1401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57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Vodovod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5"/>
            <a:ext cx="9144000" cy="3877029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 zařízení </a:t>
            </a:r>
            <a:r>
              <a:rPr lang="cs-CZ" sz="2000" dirty="0"/>
              <a:t>pro potrubní nebo podobnou dopravu </a:t>
            </a:r>
            <a:r>
              <a:rPr lang="cs-CZ" sz="2000" dirty="0" smtClean="0"/>
              <a:t>vody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cs-CZ" sz="2000" dirty="0" smtClean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/>
              <a:t>V</a:t>
            </a:r>
            <a:r>
              <a:rPr lang="cs-CZ" sz="2000" b="1" dirty="0" smtClean="0"/>
              <a:t>odovodní </a:t>
            </a:r>
            <a:r>
              <a:rPr lang="cs-CZ" sz="2000" b="1" dirty="0"/>
              <a:t>síť</a:t>
            </a:r>
            <a:r>
              <a:rPr lang="cs-CZ" sz="2000" dirty="0"/>
              <a:t> </a:t>
            </a:r>
            <a:endParaRPr lang="cs-CZ" sz="2000" dirty="0" smtClean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zajišťuje </a:t>
            </a:r>
            <a:r>
              <a:rPr lang="cs-CZ" sz="2000" dirty="0"/>
              <a:t>dodávku upravené vody pro velký počet </a:t>
            </a:r>
            <a:r>
              <a:rPr lang="cs-CZ" sz="2000" dirty="0" smtClean="0"/>
              <a:t>obyvatel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patří </a:t>
            </a:r>
            <a:r>
              <a:rPr lang="cs-CZ" sz="2000" dirty="0"/>
              <a:t>k nim dálková a místní vedení, která jsou vedena ve veřejných prostorách, a to tak, aby bylo možné snadno provádět opravy, nejčastěji souběžně s </a:t>
            </a:r>
            <a:r>
              <a:rPr lang="cs-CZ" sz="2000" dirty="0" smtClean="0"/>
              <a:t>komunikacemi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cs-CZ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soukromé </a:t>
            </a:r>
            <a:r>
              <a:rPr lang="cs-CZ" sz="2000" dirty="0"/>
              <a:t>vodovodní rozvody zajišťují rozvod vody z veřejné sítě uvnitř objektu nebo dopravu vody z neveřejného zdroje, například z vlastní </a:t>
            </a:r>
            <a:r>
              <a:rPr lang="cs-CZ" sz="2000" dirty="0" smtClean="0"/>
              <a:t>studny</a:t>
            </a: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88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925" y="1215962"/>
            <a:ext cx="4522348" cy="4522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50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Vodovod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5"/>
            <a:ext cx="9144000" cy="3877029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zařízení </a:t>
            </a:r>
            <a:r>
              <a:rPr lang="cs-CZ" sz="2000" dirty="0"/>
              <a:t>pro potrubní nebo podobnou dopravu </a:t>
            </a:r>
            <a:r>
              <a:rPr lang="cs-CZ" sz="2000" dirty="0" smtClean="0"/>
              <a:t>vody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cs-CZ" sz="2000" dirty="0" smtClean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/>
              <a:t>V</a:t>
            </a:r>
            <a:r>
              <a:rPr lang="cs-CZ" sz="2000" b="1" dirty="0" smtClean="0"/>
              <a:t>odovodní </a:t>
            </a:r>
            <a:r>
              <a:rPr lang="cs-CZ" sz="2000" b="1" dirty="0"/>
              <a:t>síť</a:t>
            </a:r>
            <a:r>
              <a:rPr lang="cs-CZ" sz="2000" dirty="0"/>
              <a:t> </a:t>
            </a:r>
            <a:endParaRPr lang="cs-CZ" sz="2000" dirty="0" smtClean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zajišťuje </a:t>
            </a:r>
            <a:r>
              <a:rPr lang="cs-CZ" sz="2000" dirty="0"/>
              <a:t>dodávku upravené vody pro velký počet </a:t>
            </a:r>
            <a:r>
              <a:rPr lang="cs-CZ" sz="2000" dirty="0" smtClean="0"/>
              <a:t>obyvatel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patří </a:t>
            </a:r>
            <a:r>
              <a:rPr lang="cs-CZ" sz="2000" dirty="0"/>
              <a:t>k nim dálková a místní vedení, která jsou vedena ve veřejných prostorách, a to tak, aby bylo možné snadno provádět opravy, nejčastěji souběžně s </a:t>
            </a:r>
            <a:r>
              <a:rPr lang="cs-CZ" sz="2000" dirty="0" smtClean="0"/>
              <a:t>komunikacemi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cs-CZ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soukromé </a:t>
            </a:r>
            <a:r>
              <a:rPr lang="cs-CZ" sz="2000" dirty="0"/>
              <a:t>vodovodní rozvody zajišťují rozvod vody z veřejné sítě uvnitř objektu nebo dopravu vody z neveřejného zdroje, například z vlastní </a:t>
            </a:r>
            <a:r>
              <a:rPr lang="cs-CZ" sz="2000" dirty="0" smtClean="0"/>
              <a:t>studny</a:t>
            </a: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970" y="1454798"/>
            <a:ext cx="3885178" cy="388517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96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5" y="1138076"/>
            <a:ext cx="9144000" cy="5049881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Rozdělení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rabicParenR"/>
            </a:pPr>
            <a:r>
              <a:rPr lang="cs-CZ" sz="2000" b="1" dirty="0" smtClean="0"/>
              <a:t>Podle </a:t>
            </a:r>
            <a:r>
              <a:rPr lang="cs-CZ" sz="2000" b="1" dirty="0"/>
              <a:t>území, které zásobují </a:t>
            </a:r>
            <a:r>
              <a:rPr lang="cs-CZ" sz="2000" b="1" dirty="0" smtClean="0"/>
              <a:t>vodou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arenR"/>
            </a:pPr>
            <a:r>
              <a:rPr lang="cs-CZ" sz="2000" b="1" dirty="0"/>
              <a:t>Podle výškového uspořádání</a:t>
            </a:r>
            <a:endParaRPr lang="cs-CZ" sz="2000" dirty="0"/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rabicParenR"/>
            </a:pPr>
            <a:r>
              <a:rPr lang="cs-CZ" sz="2000" b="1" dirty="0"/>
              <a:t>Podle plošného uspořádání vodovodní </a:t>
            </a:r>
            <a:r>
              <a:rPr lang="cs-CZ" sz="2000" b="1" dirty="0" smtClean="0"/>
              <a:t>sítě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rabicParenR"/>
            </a:pPr>
            <a:endParaRPr lang="cs-CZ" sz="20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1) Podle </a:t>
            </a:r>
            <a:r>
              <a:rPr lang="cs-CZ" sz="2000" b="1" dirty="0"/>
              <a:t>území, které zásobují </a:t>
            </a:r>
            <a:r>
              <a:rPr lang="cs-CZ" sz="2000" b="1" dirty="0" smtClean="0"/>
              <a:t>vodou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800" b="1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a) </a:t>
            </a:r>
            <a:r>
              <a:rPr lang="cs-CZ" sz="2000" b="1" dirty="0" smtClean="0"/>
              <a:t>Samostatný vodovod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- </a:t>
            </a:r>
            <a:r>
              <a:rPr lang="cs-CZ" sz="2000" dirty="0" smtClean="0"/>
              <a:t>není </a:t>
            </a:r>
            <a:r>
              <a:rPr lang="cs-CZ" sz="2000" dirty="0"/>
              <a:t>zapojen do sítě, zásobuje jeden nebo několik objektů z místního zdroje)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b) </a:t>
            </a:r>
            <a:r>
              <a:rPr lang="cs-CZ" sz="2000" b="1" dirty="0" smtClean="0"/>
              <a:t>Místní síť</a:t>
            </a: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- zásobuje </a:t>
            </a:r>
            <a:r>
              <a:rPr lang="cs-CZ" sz="2000" dirty="0"/>
              <a:t>jednu obec nebo </a:t>
            </a:r>
            <a:r>
              <a:rPr lang="cs-CZ" sz="2000" dirty="0" smtClean="0"/>
              <a:t>město</a:t>
            </a: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c) </a:t>
            </a:r>
            <a:r>
              <a:rPr lang="cs-CZ" sz="2000" b="1" dirty="0" smtClean="0"/>
              <a:t>Skupinová síť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- </a:t>
            </a:r>
            <a:r>
              <a:rPr lang="cs-CZ" sz="2000" dirty="0" smtClean="0"/>
              <a:t>zásobuje </a:t>
            </a:r>
            <a:r>
              <a:rPr lang="cs-CZ" sz="2000" dirty="0"/>
              <a:t>několik měst či </a:t>
            </a:r>
            <a:r>
              <a:rPr lang="cs-CZ" sz="2000" dirty="0" smtClean="0"/>
              <a:t>obcí</a:t>
            </a: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d) </a:t>
            </a:r>
            <a:r>
              <a:rPr lang="cs-CZ" sz="2000" b="1" dirty="0" smtClean="0"/>
              <a:t>Oblastní síť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- </a:t>
            </a:r>
            <a:r>
              <a:rPr lang="cs-CZ" sz="2000" dirty="0" smtClean="0"/>
              <a:t>zásobuje </a:t>
            </a:r>
            <a:r>
              <a:rPr lang="cs-CZ" sz="2000" dirty="0"/>
              <a:t>velké množství </a:t>
            </a:r>
            <a:r>
              <a:rPr lang="cs-CZ" sz="2000" dirty="0" smtClean="0"/>
              <a:t>spotřebišť</a:t>
            </a:r>
            <a:endParaRPr lang="cs-CZ" sz="2000" dirty="0"/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rabicParenR"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1401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93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442" y="1378424"/>
            <a:ext cx="8743116" cy="4522805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2) Podle </a:t>
            </a:r>
            <a:r>
              <a:rPr lang="cs-CZ" sz="2000" b="1" dirty="0"/>
              <a:t>výškového </a:t>
            </a:r>
            <a:r>
              <a:rPr lang="cs-CZ" sz="2000" b="1" dirty="0" smtClean="0"/>
              <a:t>uspořádání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800" b="1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a) </a:t>
            </a:r>
            <a:r>
              <a:rPr lang="cs-CZ" sz="2000" b="1" dirty="0" smtClean="0"/>
              <a:t>Gravitační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k </a:t>
            </a:r>
            <a:r>
              <a:rPr lang="cs-CZ" sz="2000" dirty="0"/>
              <a:t>dopravě vody není třeba energie na provoz </a:t>
            </a:r>
            <a:r>
              <a:rPr lang="cs-CZ" sz="2000" dirty="0" smtClean="0"/>
              <a:t>čerpadel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v</a:t>
            </a:r>
            <a:r>
              <a:rPr lang="cs-CZ" sz="2000" dirty="0" smtClean="0"/>
              <a:t>ýškový </a:t>
            </a:r>
            <a:r>
              <a:rPr lang="cs-CZ" sz="2000" dirty="0"/>
              <a:t>rozdíl mezi spotřebitelem a vodojemem musí být takový, aby u nejvýše položených výtoků byl k dispozici tlak alespoň 250 </a:t>
            </a:r>
            <a:r>
              <a:rPr lang="cs-CZ" sz="2000" dirty="0" err="1" smtClean="0"/>
              <a:t>kPa</a:t>
            </a:r>
            <a:endParaRPr lang="cs-CZ" sz="2000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b) </a:t>
            </a:r>
            <a:r>
              <a:rPr lang="cs-CZ" sz="2000" b="1" dirty="0" smtClean="0"/>
              <a:t>Výtlačné 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nejčastěji </a:t>
            </a:r>
            <a:r>
              <a:rPr lang="cs-CZ" sz="2000" dirty="0"/>
              <a:t>používaný typ vodovodu, jelikož vodní zdroj je často ve stejné výšce jako </a:t>
            </a:r>
            <a:r>
              <a:rPr lang="cs-CZ" sz="2000" dirty="0" smtClean="0"/>
              <a:t>spotřebiště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p</a:t>
            </a:r>
            <a:r>
              <a:rPr lang="cs-CZ" sz="2000" dirty="0" smtClean="0"/>
              <a:t>řetlak </a:t>
            </a:r>
            <a:r>
              <a:rPr lang="cs-CZ" sz="2000" dirty="0"/>
              <a:t>je v tomto případě vytvořen pomocí čerpadel jež vodu tlačí ze zdroje do </a:t>
            </a:r>
            <a:r>
              <a:rPr lang="cs-CZ" sz="2000" dirty="0" smtClean="0"/>
              <a:t>vodojemů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7348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553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7348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671" y="1139588"/>
            <a:ext cx="2616421" cy="465141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9627" y="1561260"/>
            <a:ext cx="1852983" cy="42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22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506" y="1138844"/>
            <a:ext cx="8769927" cy="4930876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3) </a:t>
            </a:r>
            <a:r>
              <a:rPr lang="cs-CZ" sz="2000" b="1" dirty="0"/>
              <a:t>Podle plošného uspořádání vodovodní </a:t>
            </a:r>
            <a:r>
              <a:rPr lang="cs-CZ" sz="2000" b="1" dirty="0" smtClean="0"/>
              <a:t>sítě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800" b="1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a) </a:t>
            </a:r>
            <a:r>
              <a:rPr lang="cs-CZ" sz="2000" b="1" dirty="0" smtClean="0"/>
              <a:t>Větvená </a:t>
            </a:r>
            <a:r>
              <a:rPr lang="cs-CZ" sz="2000" b="1" dirty="0"/>
              <a:t>síť </a:t>
            </a:r>
            <a:endParaRPr lang="cs-CZ" sz="2000" b="1" dirty="0" smtClean="0"/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z </a:t>
            </a:r>
            <a:r>
              <a:rPr lang="cs-CZ" sz="2000" dirty="0"/>
              <a:t>vodojemu vede hlavní větev vodovodního řadu, ze které vedou odbočky ke koncovým </a:t>
            </a:r>
            <a:r>
              <a:rPr lang="cs-CZ" sz="2000" dirty="0" smtClean="0"/>
              <a:t>spotřebitelům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v</a:t>
            </a:r>
            <a:r>
              <a:rPr lang="cs-CZ" sz="2000" dirty="0" smtClean="0"/>
              <a:t>ýhodou </a:t>
            </a:r>
            <a:r>
              <a:rPr lang="cs-CZ" sz="2000" dirty="0"/>
              <a:t>jsou malé náklady na výstavbu, nevýhodou je, že v případě poruchy hlavního řadu není voda dodávána velkému počtu </a:t>
            </a:r>
            <a:r>
              <a:rPr lang="cs-CZ" sz="2000" dirty="0" smtClean="0"/>
              <a:t>obyvatel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b) </a:t>
            </a:r>
            <a:r>
              <a:rPr lang="cs-CZ" sz="2000" b="1" dirty="0" smtClean="0"/>
              <a:t>Okruhová </a:t>
            </a:r>
            <a:r>
              <a:rPr lang="cs-CZ" sz="2000" b="1" dirty="0"/>
              <a:t>síť </a:t>
            </a:r>
            <a:endParaRPr lang="cs-CZ" sz="2000" b="1" dirty="0" smtClean="0"/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vodovodní </a:t>
            </a:r>
            <a:r>
              <a:rPr lang="cs-CZ" sz="2000" dirty="0"/>
              <a:t>řady jsou do okruhu zapojeny tak, aby bylo možné všechny části rozvodu zásobovat ze dvou </a:t>
            </a:r>
            <a:r>
              <a:rPr lang="cs-CZ" sz="2000" dirty="0" smtClean="0"/>
              <a:t>stran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t</a:t>
            </a:r>
            <a:r>
              <a:rPr lang="cs-CZ" sz="2000" dirty="0" smtClean="0"/>
              <a:t>o </a:t>
            </a:r>
            <a:r>
              <a:rPr lang="cs-CZ" sz="2000" dirty="0"/>
              <a:t>je výhodné při </a:t>
            </a:r>
            <a:r>
              <a:rPr lang="cs-CZ" sz="2000" dirty="0" smtClean="0"/>
              <a:t>poruchách, ale výhodou </a:t>
            </a:r>
            <a:r>
              <a:rPr lang="cs-CZ" sz="2000" dirty="0"/>
              <a:t>je také stálá cirkulace vody a vyrovnanější tlakové poměry v </a:t>
            </a:r>
            <a:r>
              <a:rPr lang="cs-CZ" sz="2000" dirty="0" smtClean="0"/>
              <a:t>síti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c) </a:t>
            </a:r>
            <a:r>
              <a:rPr lang="cs-CZ" sz="2000" b="1" dirty="0" smtClean="0"/>
              <a:t>Kombinovaná </a:t>
            </a:r>
            <a:r>
              <a:rPr lang="cs-CZ" sz="2000" b="1" dirty="0"/>
              <a:t>síť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9578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66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" y="1920241"/>
            <a:ext cx="9053565" cy="4076524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dřevo </a:t>
            </a:r>
            <a:r>
              <a:rPr lang="cs-CZ" sz="2000" dirty="0"/>
              <a:t>(používaly se vrtané kmeny např. </a:t>
            </a:r>
            <a:r>
              <a:rPr lang="cs-CZ" sz="2000" dirty="0" smtClean="0"/>
              <a:t>dubu)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litina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azbestocement </a:t>
            </a:r>
            <a:r>
              <a:rPr lang="cs-CZ" sz="2000" dirty="0"/>
              <a:t>- nepoužívá se na pitnou vodu kvůli zdravotně závadnému </a:t>
            </a:r>
            <a:r>
              <a:rPr lang="cs-CZ" sz="2000" dirty="0" smtClean="0"/>
              <a:t>azbestu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měď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olovo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ocel </a:t>
            </a:r>
            <a:r>
              <a:rPr lang="cs-CZ" sz="2000" dirty="0"/>
              <a:t>- podléhá </a:t>
            </a:r>
            <a:r>
              <a:rPr lang="cs-CZ" sz="2000" dirty="0" smtClean="0"/>
              <a:t>korozi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plasty </a:t>
            </a:r>
            <a:r>
              <a:rPr lang="cs-CZ" sz="2000" dirty="0"/>
              <a:t>- PVC, lineární a rozvětvený </a:t>
            </a:r>
            <a:r>
              <a:rPr lang="cs-CZ" sz="2000" dirty="0" err="1"/>
              <a:t>polyethylen</a:t>
            </a:r>
            <a:r>
              <a:rPr lang="cs-CZ" sz="2000" dirty="0"/>
              <a:t> (</a:t>
            </a:r>
            <a:r>
              <a:rPr lang="cs-CZ" sz="2000" dirty="0" err="1"/>
              <a:t>lPE</a:t>
            </a:r>
            <a:r>
              <a:rPr lang="cs-CZ" sz="2000" dirty="0"/>
              <a:t>, </a:t>
            </a:r>
            <a:r>
              <a:rPr lang="cs-CZ" sz="2000" dirty="0" err="1" smtClean="0"/>
              <a:t>rPE</a:t>
            </a:r>
            <a:r>
              <a:rPr lang="cs-CZ" sz="2000" dirty="0" smtClean="0"/>
              <a:t>)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AutoNum type="alphaLcParenR"/>
            </a:pPr>
            <a:r>
              <a:rPr lang="cs-CZ" sz="2000" dirty="0" smtClean="0"/>
              <a:t>sklolaminát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uvnitř </a:t>
            </a:r>
            <a:r>
              <a:rPr lang="cs-CZ" sz="2000" dirty="0"/>
              <a:t>trubek se v závislosti na použitém materiálu a na obsahu minerálů rozpuštěných ve vodě více či méně usazuje vodní </a:t>
            </a:r>
            <a:r>
              <a:rPr lang="cs-CZ" sz="2000" dirty="0" smtClean="0"/>
              <a:t>kámen</a:t>
            </a:r>
            <a:endParaRPr lang="cs-CZ" sz="2000" dirty="0"/>
          </a:p>
          <a:p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58616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 Materiály vodovodního potrubí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03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546" y="1883391"/>
            <a:ext cx="8611737" cy="384724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a) </a:t>
            </a:r>
            <a:r>
              <a:rPr lang="cs-CZ" sz="1600" b="1" dirty="0" smtClean="0"/>
              <a:t>Čerpací </a:t>
            </a:r>
            <a:r>
              <a:rPr lang="cs-CZ" sz="1600" b="1" dirty="0"/>
              <a:t>stanice </a:t>
            </a:r>
            <a:endParaRPr lang="cs-CZ" sz="1600" b="1" dirty="0" smtClean="0"/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600" dirty="0" smtClean="0"/>
              <a:t>slouží </a:t>
            </a:r>
            <a:r>
              <a:rPr lang="cs-CZ" sz="1600" dirty="0"/>
              <a:t>k vytvoření potřebného přetlaku ve vodovodní </a:t>
            </a:r>
            <a:r>
              <a:rPr lang="cs-CZ" sz="1600" dirty="0" smtClean="0"/>
              <a:t>síti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6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600" dirty="0" smtClean="0"/>
              <a:t>b) </a:t>
            </a:r>
            <a:r>
              <a:rPr lang="cs-CZ" sz="1600" b="1" dirty="0" smtClean="0"/>
              <a:t>Armaturní </a:t>
            </a:r>
            <a:r>
              <a:rPr lang="cs-CZ" sz="1600" b="1" dirty="0"/>
              <a:t>šachty </a:t>
            </a:r>
            <a:endParaRPr lang="cs-CZ" sz="1600" b="1" dirty="0" smtClean="0"/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600" dirty="0" smtClean="0"/>
              <a:t>zřizují </a:t>
            </a:r>
            <a:r>
              <a:rPr lang="cs-CZ" sz="1600" dirty="0"/>
              <a:t>se z důvodu přístupu k uzávěrům, odvzdušňovacím a redukčním ventilům nebo </a:t>
            </a:r>
            <a:r>
              <a:rPr lang="cs-CZ" sz="1600" dirty="0" smtClean="0"/>
              <a:t>vodoměrům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600" dirty="0" smtClean="0"/>
              <a:t>dno </a:t>
            </a:r>
            <a:r>
              <a:rPr lang="cs-CZ" sz="1600" dirty="0"/>
              <a:t>šachty má mít odvodnění, aby při poruše nedošlo k zaplavení </a:t>
            </a:r>
            <a:r>
              <a:rPr lang="cs-CZ" sz="1600" dirty="0" smtClean="0"/>
              <a:t>šachty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6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600" dirty="0" smtClean="0"/>
              <a:t>c) </a:t>
            </a:r>
            <a:r>
              <a:rPr lang="cs-CZ" sz="1600" b="1" dirty="0" smtClean="0"/>
              <a:t>Přechod </a:t>
            </a:r>
            <a:r>
              <a:rPr lang="cs-CZ" sz="1600" b="1" dirty="0"/>
              <a:t>přes řeku </a:t>
            </a:r>
            <a:endParaRPr lang="cs-CZ" sz="1600" b="1" dirty="0" smtClean="0"/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600" dirty="0" smtClean="0"/>
              <a:t>buď </a:t>
            </a:r>
            <a:r>
              <a:rPr lang="cs-CZ" sz="1600" dirty="0"/>
              <a:t>vzdušný přechod, kdy je potrubí připevněno na mostní konstrukci, nebo jako průchod pode dnem </a:t>
            </a:r>
            <a:r>
              <a:rPr lang="cs-CZ" sz="1600" dirty="0" smtClean="0"/>
              <a:t>koryta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600" dirty="0"/>
              <a:t>p</a:t>
            </a:r>
            <a:r>
              <a:rPr lang="cs-CZ" sz="1600" dirty="0" smtClean="0"/>
              <a:t>otrubí </a:t>
            </a:r>
            <a:r>
              <a:rPr lang="cs-CZ" sz="1600" dirty="0"/>
              <a:t>musí být uloženo do hloubky minimálně 80 </a:t>
            </a:r>
            <a:r>
              <a:rPr lang="cs-CZ" sz="1600" dirty="0" smtClean="0"/>
              <a:t>cm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600" dirty="0"/>
              <a:t>n</a:t>
            </a:r>
            <a:r>
              <a:rPr lang="cs-CZ" sz="1600" dirty="0" smtClean="0"/>
              <a:t>a </a:t>
            </a:r>
            <a:r>
              <a:rPr lang="cs-CZ" sz="1600" dirty="0"/>
              <a:t>obou březích musí být vybudovány armaturní </a:t>
            </a:r>
            <a:r>
              <a:rPr lang="cs-CZ" sz="1600" dirty="0" smtClean="0"/>
              <a:t>šachty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6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600" dirty="0" smtClean="0"/>
              <a:t>d) </a:t>
            </a:r>
            <a:r>
              <a:rPr lang="cs-CZ" sz="1600" b="1" dirty="0" smtClean="0"/>
              <a:t>Vodojemy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600" dirty="0" smtClean="0"/>
              <a:t>- </a:t>
            </a:r>
            <a:r>
              <a:rPr lang="cs-CZ" sz="1600" dirty="0"/>
              <a:t>slouží k akumulaci vody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 Objekty na vodovodní síti</a:t>
            </a:r>
          </a:p>
        </p:txBody>
      </p:sp>
    </p:spTree>
    <p:extLst>
      <p:ext uri="{BB962C8B-B14F-4D97-AF65-F5344CB8AC3E}">
        <p14:creationId xmlns:p14="http://schemas.microsoft.com/office/powerpoint/2010/main" val="251153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44" y="1049802"/>
            <a:ext cx="7559986" cy="483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11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Otázky k 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407640"/>
            <a:ext cx="9139805" cy="3513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1. Co je to vodovod?</a:t>
            </a:r>
          </a:p>
          <a:p>
            <a:pPr marL="0" indent="0">
              <a:buNone/>
            </a:pPr>
            <a:r>
              <a:rPr lang="cs-CZ" sz="1800" dirty="0"/>
              <a:t>2. Podle čeho můžeme rozdělit vodovodní síť?</a:t>
            </a:r>
          </a:p>
          <a:p>
            <a:pPr marL="0" indent="0">
              <a:buNone/>
            </a:pPr>
            <a:r>
              <a:rPr lang="cs-CZ" sz="1800" dirty="0"/>
              <a:t>3. K čemu slouží vodojem?</a:t>
            </a:r>
          </a:p>
          <a:p>
            <a:pPr marL="0" indent="0">
              <a:buNone/>
            </a:pPr>
            <a:r>
              <a:rPr lang="cs-CZ" sz="1800" dirty="0"/>
              <a:t>4. Co je to okruhová síť?</a:t>
            </a:r>
          </a:p>
          <a:p>
            <a:pPr marL="0" indent="0">
              <a:buNone/>
            </a:pPr>
            <a:r>
              <a:rPr lang="cs-CZ" sz="1800" dirty="0"/>
              <a:t>5. Z čeho může být vyrobeno vodovodní potrubí?</a:t>
            </a:r>
            <a:endParaRPr lang="cs-CZ" sz="1800" dirty="0" smtClean="0"/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09934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315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/>
              <a:t>1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g.denik.cz/12/a4/vodovod_potrubi_vykop_prace_denik-380.jpg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2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www.ovak.cz/images_for_web/P1010404.JPG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3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www.vodojemy.cz/files/vdj9a/data/image/vodojemy/vodojem26.gif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4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www.vezove-vodojemy.cz/admin/UserFiles/Image/gallery/1-468-Vodojem_Akna.jpg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5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www.ekomonitor.cz/sites/default/files/obrazky/vyrobky/hranata.jpg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322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428</TotalTime>
  <Words>780</Words>
  <Application>Microsoft Office PowerPoint</Application>
  <PresentationFormat>Předvádění na obrazovce (4:3)</PresentationFormat>
  <Paragraphs>141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Office Theme</vt:lpstr>
      <vt:lpstr>Prezentace aplikace PowerPoint</vt:lpstr>
      <vt:lpstr>Městský vodovod</vt:lpstr>
      <vt:lpstr>Vodovod</vt:lpstr>
      <vt:lpstr>Prezentace aplikace PowerPoint</vt:lpstr>
      <vt:lpstr>Vodovod</vt:lpstr>
      <vt:lpstr>Prezentace aplikace PowerPoint</vt:lpstr>
      <vt:lpstr>Prezentace aplikace PowerPoint</vt:lpstr>
      <vt:lpstr>Prezentace aplikace PowerPoint</vt:lpstr>
      <vt:lpstr>Prezentace aplikace PowerPoint</vt:lpstr>
      <vt:lpstr> Materiály vodovodního potrubí</vt:lpstr>
      <vt:lpstr> Objekty na vodovodní síti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59</cp:revision>
  <dcterms:created xsi:type="dcterms:W3CDTF">2013-03-29T17:42:25Z</dcterms:created>
  <dcterms:modified xsi:type="dcterms:W3CDTF">2013-12-09T10:29:55Z</dcterms:modified>
</cp:coreProperties>
</file>