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0"/>
  </p:notesMasterIdLst>
  <p:sldIdLst>
    <p:sldId id="256" r:id="rId3"/>
    <p:sldId id="281" r:id="rId4"/>
    <p:sldId id="282" r:id="rId5"/>
    <p:sldId id="283" r:id="rId6"/>
    <p:sldId id="284" r:id="rId7"/>
    <p:sldId id="285" r:id="rId8"/>
    <p:sldId id="286" r:id="rId9"/>
    <p:sldId id="287" r:id="rId10"/>
    <p:sldId id="288" r:id="rId11"/>
    <p:sldId id="289" r:id="rId12"/>
    <p:sldId id="290" r:id="rId13"/>
    <p:sldId id="291" r:id="rId14"/>
    <p:sldId id="262" r:id="rId15"/>
    <p:sldId id="278" r:id="rId16"/>
    <p:sldId id="260" r:id="rId17"/>
    <p:sldId id="275" r:id="rId18"/>
    <p:sldId id="277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851B"/>
    <a:srgbClr val="000000"/>
    <a:srgbClr val="66FFFF"/>
    <a:srgbClr val="0228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E9639D4-E3E2-4D34-9284-5A2195B3D0D7}" styleName="Styl Světlá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84" autoAdjust="0"/>
    <p:restoredTop sz="96115" autoAdjust="0"/>
  </p:normalViewPr>
  <p:slideViewPr>
    <p:cSldViewPr>
      <p:cViewPr>
        <p:scale>
          <a:sx n="110" d="100"/>
          <a:sy n="110" d="100"/>
        </p:scale>
        <p:origin x="-157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9. 12. 2013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9. 12. 2013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9. 12. 2013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9. 12. 2013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9. 12. 2013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9. 12. 2013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9. 12. 2013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9. 12. 2013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9. 12. 2013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9. 12. 2013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9. 12. 2013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9. 12. 2013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9. 12. 2013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2596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9. 12. 2013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9517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9. 12. 2013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5562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9. 12. 2013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8959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9. 12. 2013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188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9. 12. 2013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0214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9. 12. 2013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9724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9. 12. 2013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4596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9. 12. 2013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164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9. 12. 2013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6194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9. 12. 2013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8248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9. 12. 2013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9. 12. 2013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3513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tatra.cz/proc-tatru/technicka-koncepce-tatra/unikatni-podvozek-t-810/" TargetMode="External"/><Relationship Id="rId13" Type="http://schemas.openxmlformats.org/officeDocument/2006/relationships/hyperlink" Target="https://student.sps-prosek.cz/~salato08it/maturita_web/podvozek.html" TargetMode="External"/><Relationship Id="rId3" Type="http://schemas.openxmlformats.org/officeDocument/2006/relationships/image" Target="../media/image2.jpg"/><Relationship Id="rId7" Type="http://schemas.openxmlformats.org/officeDocument/2006/relationships/hyperlink" Target="http://www.alfisti.cz/index.php?link=cuore-modely-pod-kridly-fiatu-alfa-romeo-156" TargetMode="External"/><Relationship Id="rId12" Type="http://schemas.openxmlformats.org/officeDocument/2006/relationships/hyperlink" Target="http://www.cad.cz/strojirenstvi/38-strojirenstvi/4188-predni-naprava-osobniho-automobilu.html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agrotectrucks.cz/daily-cab-rozmery" TargetMode="External"/><Relationship Id="rId11" Type="http://schemas.openxmlformats.org/officeDocument/2006/relationships/hyperlink" Target="http://www.autolexikon.net/" TargetMode="External"/><Relationship Id="rId5" Type="http://schemas.openxmlformats.org/officeDocument/2006/relationships/hyperlink" Target="http://www.brdm2.estranky.cz/fotoalbum/nakladni-automobily-a-privesy/snehova-freza-d-470/d-470-mazaci-plan-podvozku.html" TargetMode="External"/><Relationship Id="rId10" Type="http://schemas.openxmlformats.org/officeDocument/2006/relationships/hyperlink" Target="http://autobazar.hyperinzerce.cz/tuning-podvozky/inzerat/4917752-opel-corsa-b-podvozek-jom-60-40-nabidka-ustecky-kraj/#.UqShCiezIW4" TargetMode="External"/><Relationship Id="rId4" Type="http://schemas.openxmlformats.org/officeDocument/2006/relationships/hyperlink" Target="http://en.wikipedia.org/wiki/File:FardierdeCugnot20050111.jpg" TargetMode="External"/><Relationship Id="rId9" Type="http://schemas.openxmlformats.org/officeDocument/2006/relationships/hyperlink" Target="http://www.motocykl-online.cz/novinky/bmw-novy-podvoze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41857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13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Podvozek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Rám, nápravy, řízení,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brzdy, 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Automobily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Bc. Ladislav Hajný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ročník - Mechanik opravář motorových vozidel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Podvozek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97597"/>
            <a:ext cx="7560840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000" b="1" dirty="0" smtClean="0"/>
              <a:t>VY_32_INOVACE_13_252</a:t>
            </a:r>
            <a:endParaRPr lang="cs-CZ" sz="20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>
            <a:normAutofit/>
          </a:bodyPr>
          <a:lstStyle/>
          <a:p>
            <a:r>
              <a:rPr lang="cs-CZ" sz="2800" dirty="0" smtClean="0"/>
              <a:t>Podvozek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2000" y="1340768"/>
            <a:ext cx="7920000" cy="493943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000" dirty="0" smtClean="0"/>
              <a:t>Součástmi podvozku jsou:</a:t>
            </a:r>
          </a:p>
          <a:p>
            <a:r>
              <a:rPr lang="cs-CZ" sz="2000" i="1" u="sng" dirty="0" smtClean="0"/>
              <a:t>karoserie vozidla nebo rám</a:t>
            </a:r>
            <a:r>
              <a:rPr lang="cs-CZ" sz="2000" dirty="0" smtClean="0"/>
              <a:t> – montují se do nich další skupiny, které pak</a:t>
            </a:r>
          </a:p>
          <a:p>
            <a:pPr marL="361950" indent="-361950">
              <a:buNone/>
            </a:pPr>
            <a:r>
              <a:rPr lang="cs-CZ" sz="2000" dirty="0" smtClean="0"/>
              <a:t>	vytvářejí jeden celek</a:t>
            </a:r>
          </a:p>
          <a:p>
            <a:r>
              <a:rPr lang="cs-CZ" sz="2000" i="1" u="sng" dirty="0" smtClean="0"/>
              <a:t>odpružení a tlumení </a:t>
            </a:r>
            <a:r>
              <a:rPr lang="cs-CZ" sz="2000" dirty="0" smtClean="0"/>
              <a:t>– zmenšují přenos kmitavých pohybů náprav na karoserii nebo rám. Chrání posádku, náklad i samotnou konstrukci vozidla před nežádoucími otřesy</a:t>
            </a:r>
          </a:p>
          <a:p>
            <a:r>
              <a:rPr lang="cs-CZ" sz="2000" i="1" u="sng" dirty="0" smtClean="0"/>
              <a:t>zavěšení kol </a:t>
            </a:r>
            <a:r>
              <a:rPr lang="cs-CZ" sz="2000" dirty="0" smtClean="0"/>
              <a:t>– je způsob připojení kola k rámu nebo karoserii. Zavěšení kol umožňuje pohyb kola při propružení a přenáší síly a silové momenty, mezi kolem a karoserií nebo rámem vozidla </a:t>
            </a:r>
          </a:p>
          <a:p>
            <a:r>
              <a:rPr lang="cs-CZ" sz="2000" i="1" u="sng" dirty="0" smtClean="0"/>
              <a:t>řízení vozidla</a:t>
            </a:r>
            <a:r>
              <a:rPr lang="cs-CZ" sz="2000" dirty="0" smtClean="0"/>
              <a:t> – umožňuje udržování vozidla v přímém směru a natočení kol při průjezdu zatáčkou</a:t>
            </a:r>
            <a:endParaRPr lang="cs-CZ" sz="2000" i="1" u="sng" dirty="0" smtClean="0"/>
          </a:p>
          <a:p>
            <a:r>
              <a:rPr lang="cs-CZ" sz="2000" i="1" u="sng" dirty="0" smtClean="0"/>
              <a:t>brzdy</a:t>
            </a:r>
            <a:r>
              <a:rPr lang="cs-CZ" sz="2000" dirty="0" smtClean="0"/>
              <a:t> – umožňuje snížení rychlosti vozidla popř</a:t>
            </a:r>
            <a:r>
              <a:rPr lang="cs-CZ" sz="2000" dirty="0"/>
              <a:t>.</a:t>
            </a:r>
            <a:r>
              <a:rPr lang="cs-CZ" sz="2000" dirty="0" smtClean="0"/>
              <a:t> zastavení a zajištění stání vozidla – zabezpečení proti pohybu</a:t>
            </a:r>
            <a:endParaRPr lang="cs-CZ" sz="2000" i="1" u="sng" dirty="0" smtClean="0"/>
          </a:p>
          <a:p>
            <a:r>
              <a:rPr lang="cs-CZ" sz="2000" i="1" u="sng" dirty="0" smtClean="0"/>
              <a:t>kola s pneumatikami</a:t>
            </a:r>
            <a:r>
              <a:rPr lang="cs-CZ" sz="2000" dirty="0" smtClean="0"/>
              <a:t> – je mezičlánkem mezi vozovkou a vozidlem. Kola přenáší celkovou hmotnost vozidla na vozovku, přenáší hnací a brzdné síly</a:t>
            </a:r>
            <a:endParaRPr lang="cs-CZ" sz="2000" i="1" u="sng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3943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/>
          <a:lstStyle/>
          <a:p>
            <a:r>
              <a:rPr lang="cs-CZ" sz="2800" dirty="0" smtClean="0"/>
              <a:t>Podvozek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2000" y="1440000"/>
            <a:ext cx="79200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Karoserie – Alfa Romeo</a:t>
            </a:r>
          </a:p>
          <a:p>
            <a:pPr marL="0" indent="0">
              <a:buNone/>
            </a:pPr>
            <a:endParaRPr lang="cs-CZ" sz="20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844824"/>
            <a:ext cx="6393535" cy="4752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40876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/>
          <a:lstStyle/>
          <a:p>
            <a:r>
              <a:rPr lang="cs-CZ" sz="2800" dirty="0" smtClean="0"/>
              <a:t>Podvozek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2000" y="1440000"/>
            <a:ext cx="79200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Rám – strojový spodek – bez kol</a:t>
            </a:r>
            <a:endParaRPr lang="cs-CZ" sz="24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963099"/>
            <a:ext cx="7255768" cy="4752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1204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/>
          <a:lstStyle/>
          <a:p>
            <a:r>
              <a:rPr lang="cs-CZ" sz="2800" dirty="0" smtClean="0"/>
              <a:t>Podvozek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2000" y="1440000"/>
            <a:ext cx="79200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Rám motocyklů</a:t>
            </a:r>
            <a:endParaRPr lang="cs-CZ" sz="24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911751"/>
            <a:ext cx="6336704" cy="4534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80404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/>
          <a:lstStyle/>
          <a:p>
            <a:r>
              <a:rPr lang="cs-CZ" sz="2800" dirty="0" smtClean="0"/>
              <a:t>Podvozek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2000" y="1440000"/>
            <a:ext cx="7920000" cy="4941328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cs-CZ" sz="5100" u="sng" dirty="0" smtClean="0"/>
              <a:t>Odpružení a tlumení</a:t>
            </a:r>
            <a:endParaRPr lang="cs-CZ" sz="5100" dirty="0" smtClean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4200" dirty="0" smtClean="0"/>
              <a:t>Pérování a tlumení je </a:t>
            </a:r>
            <a:r>
              <a:rPr lang="cs-CZ" sz="4200" dirty="0"/>
              <a:t>soubor prvků vozidla</a:t>
            </a:r>
            <a:r>
              <a:rPr lang="cs-CZ" sz="4200" dirty="0" smtClean="0"/>
              <a:t>, které </a:t>
            </a:r>
            <a:r>
              <a:rPr lang="cs-CZ" sz="4200" dirty="0"/>
              <a:t>vytvářejí pružné spojení náprav a </a:t>
            </a:r>
            <a:r>
              <a:rPr lang="cs-CZ" sz="4200" dirty="0" smtClean="0"/>
              <a:t>nástavbou </a:t>
            </a:r>
            <a:r>
              <a:rPr lang="cs-CZ" sz="4200" dirty="0"/>
              <a:t>- karoserií.			</a:t>
            </a:r>
            <a:endParaRPr lang="cs-CZ" sz="4200" dirty="0" smtClean="0"/>
          </a:p>
          <a:p>
            <a:pPr marL="0" indent="0">
              <a:buNone/>
            </a:pPr>
            <a:r>
              <a:rPr lang="cs-CZ" sz="4200" dirty="0" smtClean="0"/>
              <a:t>Základní </a:t>
            </a:r>
            <a:r>
              <a:rPr lang="cs-CZ" sz="4200" dirty="0"/>
              <a:t>funkce - 	maximální zabezpečení pohodlné jízdy			</a:t>
            </a:r>
            <a:r>
              <a:rPr lang="cs-CZ" sz="4200" dirty="0" smtClean="0"/>
              <a:t>	maximální </a:t>
            </a:r>
            <a:r>
              <a:rPr lang="cs-CZ" sz="4200" dirty="0"/>
              <a:t>zabezpečení bezpečné </a:t>
            </a:r>
            <a:r>
              <a:rPr lang="cs-CZ" sz="4200" dirty="0" smtClean="0"/>
              <a:t>jízdy</a:t>
            </a:r>
          </a:p>
          <a:p>
            <a:pPr marL="0" indent="0">
              <a:buNone/>
            </a:pPr>
            <a:endParaRPr lang="cs-CZ" sz="4200" i="1" u="sng" dirty="0" smtClean="0"/>
          </a:p>
          <a:p>
            <a:pPr marL="0" indent="0">
              <a:buNone/>
            </a:pPr>
            <a:r>
              <a:rPr lang="cs-CZ" sz="4200" i="1" u="sng" dirty="0" smtClean="0"/>
              <a:t>Základní kritérium </a:t>
            </a:r>
            <a:r>
              <a:rPr lang="cs-CZ" sz="4200" i="1" u="sng" dirty="0"/>
              <a:t>pro bezpečnost </a:t>
            </a:r>
            <a:r>
              <a:rPr lang="cs-CZ" sz="4200" i="1" u="sng" dirty="0" smtClean="0"/>
              <a:t>jízdy</a:t>
            </a:r>
            <a:r>
              <a:rPr lang="cs-CZ" sz="4200" dirty="0" smtClean="0"/>
              <a:t>:</a:t>
            </a:r>
          </a:p>
          <a:p>
            <a:r>
              <a:rPr lang="cs-CZ" sz="4200" dirty="0" smtClean="0"/>
              <a:t>je schopnost </a:t>
            </a:r>
            <a:r>
              <a:rPr lang="cs-CZ" sz="4200" dirty="0"/>
              <a:t>přenosu maximálních </a:t>
            </a:r>
            <a:r>
              <a:rPr lang="cs-CZ" sz="4200" dirty="0" smtClean="0"/>
              <a:t>třecích sil </a:t>
            </a:r>
            <a:r>
              <a:rPr lang="cs-CZ" sz="4200" dirty="0"/>
              <a:t>v dotykových plochách pneumatik - velikost je mimo jiné dána velikostí </a:t>
            </a:r>
            <a:r>
              <a:rPr lang="cs-CZ" sz="4200" dirty="0" smtClean="0"/>
              <a:t>zatížení kola. </a:t>
            </a:r>
          </a:p>
          <a:p>
            <a:r>
              <a:rPr lang="cs-CZ" sz="4200" dirty="0" smtClean="0"/>
              <a:t>kolísání </a:t>
            </a:r>
            <a:r>
              <a:rPr lang="cs-CZ" sz="4200" dirty="0"/>
              <a:t>zatíženého kola vlivem dynamických </a:t>
            </a:r>
            <a:r>
              <a:rPr lang="cs-CZ" sz="4200" dirty="0" smtClean="0"/>
              <a:t>sil - vznikají </a:t>
            </a:r>
            <a:r>
              <a:rPr lang="cs-CZ" sz="4200" dirty="0"/>
              <a:t>při jízdě po nerovné </a:t>
            </a:r>
            <a:r>
              <a:rPr lang="cs-CZ" sz="4200" dirty="0" smtClean="0"/>
              <a:t>vozovce, zmenšují </a:t>
            </a:r>
            <a:r>
              <a:rPr lang="cs-CZ" sz="4200" dirty="0"/>
              <a:t>bezpečnost jízdy.								</a:t>
            </a:r>
          </a:p>
          <a:p>
            <a:pPr marL="0" indent="0">
              <a:buNone/>
            </a:pPr>
            <a:r>
              <a:rPr lang="cs-CZ" sz="4200" i="1" u="sng" dirty="0"/>
              <a:t>Základní požadavek na pérování z hlediska </a:t>
            </a:r>
            <a:r>
              <a:rPr lang="cs-CZ" sz="4200" i="1" u="sng" dirty="0" smtClean="0"/>
              <a:t>bezpečné jízdy</a:t>
            </a:r>
            <a:r>
              <a:rPr lang="cs-CZ" sz="4200" dirty="0" smtClean="0"/>
              <a:t>:</a:t>
            </a:r>
            <a:r>
              <a:rPr lang="cs-CZ" sz="4200" dirty="0"/>
              <a:t>	</a:t>
            </a:r>
            <a:endParaRPr lang="cs-CZ" sz="4200" dirty="0" smtClean="0"/>
          </a:p>
          <a:p>
            <a:r>
              <a:rPr lang="cs-CZ" sz="4200" dirty="0" smtClean="0"/>
              <a:t>minimální  </a:t>
            </a:r>
            <a:r>
              <a:rPr lang="cs-CZ" sz="4200" dirty="0"/>
              <a:t>kolísání svislého zatížení </a:t>
            </a:r>
            <a:r>
              <a:rPr lang="cs-CZ" sz="4200" dirty="0" smtClean="0"/>
              <a:t>kola</a:t>
            </a:r>
          </a:p>
          <a:p>
            <a:r>
              <a:rPr lang="cs-CZ" sz="4200" dirty="0" smtClean="0"/>
              <a:t>zajištění dostatečného pohodlí posádky vozidla</a:t>
            </a:r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000" dirty="0"/>
              <a:t>							</a:t>
            </a:r>
          </a:p>
          <a:p>
            <a:pPr marL="0" indent="0">
              <a:buNone/>
            </a:pPr>
            <a:r>
              <a:rPr lang="cs-CZ" sz="2000" dirty="0"/>
              <a:t>						</a:t>
            </a:r>
          </a:p>
          <a:p>
            <a:pPr marL="0" indent="0">
              <a:buNone/>
            </a:pPr>
            <a:endParaRPr lang="cs-CZ" sz="20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88070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/>
          <a:lstStyle/>
          <a:p>
            <a:r>
              <a:rPr lang="cs-CZ" sz="2800" dirty="0" smtClean="0"/>
              <a:t>Podvozek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2000" y="1440000"/>
            <a:ext cx="7920000" cy="49413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u="sng" dirty="0" smtClean="0"/>
              <a:t>Odpružení a tlumení</a:t>
            </a:r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000" dirty="0"/>
              <a:t>							</a:t>
            </a:r>
          </a:p>
          <a:p>
            <a:pPr marL="0" indent="0">
              <a:buNone/>
            </a:pPr>
            <a:r>
              <a:rPr lang="cs-CZ" sz="2000" dirty="0"/>
              <a:t>						</a:t>
            </a:r>
          </a:p>
          <a:p>
            <a:pPr marL="0" indent="0">
              <a:buNone/>
            </a:pPr>
            <a:endParaRPr lang="cs-CZ" sz="20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5512"/>
          <a:stretch/>
        </p:blipFill>
        <p:spPr bwMode="auto">
          <a:xfrm>
            <a:off x="395536" y="2564905"/>
            <a:ext cx="3647332" cy="3384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620989"/>
            <a:ext cx="5048250" cy="209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933056"/>
            <a:ext cx="4622916" cy="23042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11464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/>
          <a:lstStyle/>
          <a:p>
            <a:r>
              <a:rPr lang="cs-CZ" sz="2800" dirty="0" smtClean="0"/>
              <a:t>Podvozek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2000" y="1440000"/>
            <a:ext cx="7920000" cy="50400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2400" u="sng" dirty="0" smtClean="0"/>
              <a:t>Zavěšení kol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Volba správné konstrukce zavěšení kola má významný vliv na jízdní komfort, bezpečnost a pohodlí jízdy.</a:t>
            </a:r>
          </a:p>
          <a:p>
            <a:pPr marL="0" indent="0">
              <a:buNone/>
            </a:pPr>
            <a:endParaRPr lang="cs-CZ" sz="2000" i="1" u="sng" dirty="0" smtClean="0"/>
          </a:p>
          <a:p>
            <a:pPr marL="0" indent="0">
              <a:buNone/>
            </a:pPr>
            <a:r>
              <a:rPr lang="cs-CZ" sz="2000" i="1" u="sng" dirty="0" smtClean="0"/>
              <a:t>Požadavky na zavěšení kol</a:t>
            </a:r>
            <a:r>
              <a:rPr lang="cs-CZ" sz="2000" dirty="0" smtClean="0"/>
              <a:t>:</a:t>
            </a:r>
          </a:p>
          <a:p>
            <a:pPr marL="0" indent="0">
              <a:buNone/>
            </a:pPr>
            <a:endParaRPr lang="cs-CZ" sz="2000" dirty="0" smtClean="0"/>
          </a:p>
          <a:p>
            <a:r>
              <a:rPr lang="cs-CZ" sz="2000" dirty="0" smtClean="0"/>
              <a:t>jízdní komfort –	náprava musí co nejméně přenášet vibrace do 				prostoru pro posádku</a:t>
            </a:r>
          </a:p>
          <a:p>
            <a:r>
              <a:rPr lang="cs-CZ" sz="2000" dirty="0" smtClean="0"/>
              <a:t>přesné vedení kola - 	důležitý parametr pro jízdní vlastnosti a 				bezpečnost</a:t>
            </a:r>
          </a:p>
          <a:p>
            <a:r>
              <a:rPr lang="cs-CZ" sz="2000" dirty="0" smtClean="0"/>
              <a:t>minimální rozměry - 	zavěšení kol a samotné nápravy by měly co 				nejméně omezovat prostory pro posádku, 				zavazadla a prostor pro hnací agregáty</a:t>
            </a:r>
          </a:p>
          <a:p>
            <a:r>
              <a:rPr lang="cs-CZ" sz="2000" dirty="0" smtClean="0"/>
              <a:t>nízkou hmotnost - 	hledisko neodpružených hmot</a:t>
            </a:r>
          </a:p>
          <a:p>
            <a:endParaRPr lang="cs-CZ" sz="2000" dirty="0" smtClean="0"/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000" dirty="0"/>
              <a:t>							</a:t>
            </a:r>
          </a:p>
          <a:p>
            <a:pPr marL="0" indent="0">
              <a:buNone/>
            </a:pPr>
            <a:r>
              <a:rPr lang="cs-CZ" sz="2000" dirty="0"/>
              <a:t>						</a:t>
            </a:r>
          </a:p>
          <a:p>
            <a:pPr marL="0" indent="0">
              <a:buNone/>
            </a:pPr>
            <a:endParaRPr lang="cs-CZ" sz="20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98584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/>
          <a:lstStyle/>
          <a:p>
            <a:r>
              <a:rPr lang="cs-CZ" sz="2800" dirty="0" smtClean="0"/>
              <a:t>Podvozek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2000" y="1440000"/>
            <a:ext cx="7920000" cy="5040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u="sng" dirty="0" smtClean="0"/>
              <a:t>Zavěšení kol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000" dirty="0"/>
              <a:t>							</a:t>
            </a:r>
          </a:p>
          <a:p>
            <a:pPr marL="0" indent="0">
              <a:buNone/>
            </a:pPr>
            <a:r>
              <a:rPr lang="cs-CZ" sz="2000" dirty="0"/>
              <a:t>						</a:t>
            </a:r>
          </a:p>
          <a:p>
            <a:pPr marL="0" indent="0">
              <a:buNone/>
            </a:pPr>
            <a:endParaRPr lang="cs-CZ" sz="20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916832"/>
            <a:ext cx="3096344" cy="2533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7" y="1340767"/>
            <a:ext cx="3312369" cy="2718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4343691"/>
            <a:ext cx="5472608" cy="2339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09993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/>
          <a:lstStyle/>
          <a:p>
            <a:r>
              <a:rPr lang="cs-CZ" sz="2800" dirty="0" smtClean="0"/>
              <a:t>Podvozek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2000" y="1440000"/>
            <a:ext cx="7920000" cy="5040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u="sng" dirty="0" smtClean="0"/>
              <a:t>Řízení</a:t>
            </a:r>
          </a:p>
          <a:p>
            <a:pPr marL="0" indent="0">
              <a:buNone/>
            </a:pPr>
            <a:r>
              <a:rPr lang="cs-CZ" sz="2000" i="1" u="sng" dirty="0" smtClean="0"/>
              <a:t>Základní požadavky</a:t>
            </a:r>
            <a:r>
              <a:rPr lang="cs-CZ" sz="2400" dirty="0" smtClean="0"/>
              <a:t>:</a:t>
            </a:r>
          </a:p>
          <a:p>
            <a:r>
              <a:rPr lang="cs-CZ" sz="2000" dirty="0" smtClean="0"/>
              <a:t>snadná, rychlá a bezpečná ovladatelnost vozidla</a:t>
            </a:r>
          </a:p>
          <a:p>
            <a:r>
              <a:rPr lang="cs-CZ" sz="2000" dirty="0" smtClean="0"/>
              <a:t>musí být minimalizovány kmity a rázy </a:t>
            </a:r>
          </a:p>
          <a:p>
            <a:r>
              <a:rPr lang="cs-CZ" sz="2000" dirty="0" smtClean="0"/>
              <a:t>kola se po projetí zatáčkou musí samovolně vracet do přímého směru</a:t>
            </a:r>
          </a:p>
          <a:p>
            <a:r>
              <a:rPr lang="cs-CZ" sz="2000" dirty="0" smtClean="0"/>
              <a:t>řídící ústrojí musí mít co nejmenší vůle v mechanismu převodu na kola</a:t>
            </a:r>
          </a:p>
          <a:p>
            <a:r>
              <a:rPr lang="cs-CZ" sz="2000" dirty="0" smtClean="0"/>
              <a:t>počet otáček volantu nesmí být větší než 5x od rejdu do rejdu</a:t>
            </a:r>
          </a:p>
          <a:p>
            <a:pPr marL="0" indent="0">
              <a:buNone/>
            </a:pPr>
            <a:endParaRPr lang="cs-CZ" sz="2400" u="sng" dirty="0" smtClean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000" dirty="0"/>
              <a:t>							</a:t>
            </a:r>
          </a:p>
          <a:p>
            <a:pPr marL="0" indent="0">
              <a:buNone/>
            </a:pPr>
            <a:r>
              <a:rPr lang="cs-CZ" sz="2000" dirty="0"/>
              <a:t>						</a:t>
            </a:r>
          </a:p>
          <a:p>
            <a:pPr marL="0" indent="0">
              <a:buNone/>
            </a:pPr>
            <a:endParaRPr lang="cs-CZ" sz="20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31"/>
          <a:stretch/>
        </p:blipFill>
        <p:spPr bwMode="auto">
          <a:xfrm>
            <a:off x="1844061" y="4149080"/>
            <a:ext cx="5033987" cy="23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7024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/>
          <a:lstStyle/>
          <a:p>
            <a:r>
              <a:rPr lang="cs-CZ" sz="2800" dirty="0" smtClean="0"/>
              <a:t>Podvozek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2000" y="1440000"/>
            <a:ext cx="7920000" cy="5040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u="sng" dirty="0" smtClean="0"/>
              <a:t>Brzdová soustava</a:t>
            </a:r>
          </a:p>
          <a:p>
            <a:pPr marL="0" indent="0">
              <a:buNone/>
            </a:pPr>
            <a:r>
              <a:rPr lang="cs-CZ" sz="2000" i="1" u="sng" dirty="0" smtClean="0"/>
              <a:t>Základní požadavky</a:t>
            </a:r>
            <a:r>
              <a:rPr lang="cs-CZ" sz="2400" dirty="0" smtClean="0"/>
              <a:t>:</a:t>
            </a:r>
          </a:p>
          <a:p>
            <a:r>
              <a:rPr lang="cs-CZ" sz="1800" dirty="0" smtClean="0"/>
              <a:t>musí umožnit za všech okolností, snížení rychlosti vozidla, zastavení a zajištění stání vozidla (zabezpečení proti pohybu)</a:t>
            </a:r>
          </a:p>
          <a:p>
            <a:r>
              <a:rPr lang="cs-CZ" sz="1800" dirty="0" smtClean="0"/>
              <a:t>minimální doba náběhu a technickou prodlevu brzd</a:t>
            </a:r>
          </a:p>
          <a:p>
            <a:r>
              <a:rPr lang="cs-CZ" sz="1800" dirty="0" smtClean="0"/>
              <a:t>musí mít vysokou spolehlivost a trvanlivost</a:t>
            </a:r>
          </a:p>
          <a:p>
            <a:r>
              <a:rPr lang="cs-CZ" sz="1800" dirty="0" smtClean="0"/>
              <a:t>odolnost proti korozi a opotřebení</a:t>
            </a:r>
          </a:p>
          <a:p>
            <a:r>
              <a:rPr lang="cs-CZ" sz="1800" dirty="0" smtClean="0"/>
              <a:t>nízké nároky na údržbu</a:t>
            </a:r>
          </a:p>
          <a:p>
            <a:endParaRPr lang="cs-CZ" sz="2400" dirty="0" smtClean="0"/>
          </a:p>
          <a:p>
            <a:pPr marL="0" indent="0">
              <a:buNone/>
            </a:pPr>
            <a:endParaRPr lang="cs-CZ" sz="2400" u="sng" dirty="0" smtClean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000" dirty="0"/>
              <a:t>							</a:t>
            </a:r>
          </a:p>
          <a:p>
            <a:pPr marL="0" indent="0">
              <a:buNone/>
            </a:pPr>
            <a:r>
              <a:rPr lang="cs-CZ" sz="2000" dirty="0"/>
              <a:t>						</a:t>
            </a:r>
          </a:p>
          <a:p>
            <a:pPr marL="0" indent="0">
              <a:buNone/>
            </a:pPr>
            <a:endParaRPr lang="cs-CZ" sz="20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11</a:t>
            </a:fld>
            <a:endParaRPr lang="cs-CZ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08" y="3501008"/>
            <a:ext cx="428625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0584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/>
          <a:lstStyle/>
          <a:p>
            <a:r>
              <a:rPr lang="cs-CZ" sz="2800" dirty="0" smtClean="0"/>
              <a:t>Podvozek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2000" y="1440000"/>
            <a:ext cx="7920000" cy="50400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400" u="sng" dirty="0" smtClean="0"/>
              <a:t>Kola s pneumatikami</a:t>
            </a:r>
          </a:p>
          <a:p>
            <a:pPr marL="0" indent="0">
              <a:buNone/>
            </a:pPr>
            <a:r>
              <a:rPr lang="cs-CZ" sz="2000" i="1" u="sng" dirty="0" smtClean="0"/>
              <a:t>Základní požadavky</a:t>
            </a:r>
            <a:r>
              <a:rPr lang="cs-CZ" sz="2400" dirty="0" smtClean="0"/>
              <a:t>:</a:t>
            </a:r>
          </a:p>
          <a:p>
            <a:r>
              <a:rPr lang="cs-CZ" sz="1800" dirty="0" smtClean="0"/>
              <a:t>přenáší a snáší hmotnost vozidla</a:t>
            </a:r>
          </a:p>
          <a:p>
            <a:r>
              <a:rPr lang="cs-CZ" sz="1800" dirty="0" smtClean="0"/>
              <a:t>přenáší síly mezi vozovkou a vozidlem</a:t>
            </a:r>
          </a:p>
          <a:p>
            <a:r>
              <a:rPr lang="cs-CZ" sz="1800" dirty="0" smtClean="0"/>
              <a:t>doplňuje pružící systém</a:t>
            </a:r>
          </a:p>
          <a:p>
            <a:r>
              <a:rPr lang="cs-CZ" sz="1800" dirty="0" smtClean="0"/>
              <a:t>musí mít co nejmenší valivý odpor</a:t>
            </a:r>
          </a:p>
          <a:p>
            <a:r>
              <a:rPr lang="cs-CZ" sz="1800" dirty="0" smtClean="0"/>
              <a:t>přiměřenou životnost a trvanlivost</a:t>
            </a:r>
          </a:p>
          <a:p>
            <a:pPr marL="0" indent="0">
              <a:buNone/>
            </a:pPr>
            <a:r>
              <a:rPr lang="cs-CZ" sz="1800" dirty="0" smtClean="0"/>
              <a:t>Kola patří mezi neodpružené hmoty, proto musí mít co nejmenší hmotnost a vysokou pevnost a pružnost</a:t>
            </a:r>
          </a:p>
          <a:p>
            <a:endParaRPr lang="cs-CZ" sz="1800" dirty="0" smtClean="0"/>
          </a:p>
          <a:p>
            <a:endParaRPr lang="cs-CZ" sz="2400" dirty="0" smtClean="0"/>
          </a:p>
          <a:p>
            <a:pPr marL="0" indent="0">
              <a:buNone/>
            </a:pPr>
            <a:endParaRPr lang="cs-CZ" sz="2400" u="sng" dirty="0" smtClean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000" dirty="0"/>
              <a:t>							</a:t>
            </a:r>
          </a:p>
          <a:p>
            <a:pPr marL="0" indent="0">
              <a:buNone/>
            </a:pPr>
            <a:r>
              <a:rPr lang="cs-CZ" sz="2000" dirty="0"/>
              <a:t>						</a:t>
            </a:r>
          </a:p>
          <a:p>
            <a:pPr marL="0" indent="0">
              <a:buNone/>
            </a:pPr>
            <a:endParaRPr lang="cs-CZ" sz="20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12</a:t>
            </a:fld>
            <a:endParaRPr lang="cs-CZ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437112"/>
            <a:ext cx="2389187" cy="190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894187"/>
            <a:ext cx="2451100" cy="2451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84606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noFill/>
          <a:ln w="28575"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>
            <a:noAutofit/>
          </a:bodyPr>
          <a:lstStyle/>
          <a:p>
            <a:r>
              <a:rPr lang="cs-CZ" sz="3600" dirty="0" smtClean="0">
                <a:latin typeface="Castellar" pitchFamily="18" charset="0"/>
              </a:rPr>
              <a:t/>
            </a:r>
            <a:br>
              <a:rPr lang="cs-CZ" sz="3600" dirty="0" smtClean="0">
                <a:latin typeface="Castellar" pitchFamily="18" charset="0"/>
              </a:rPr>
            </a:b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13</a:t>
            </a:fld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11560" y="360000"/>
            <a:ext cx="7920000" cy="720000"/>
          </a:xfrm>
          <a:prstGeom prst="rect">
            <a:avLst/>
          </a:prstGeom>
          <a:solidFill>
            <a:srgbClr val="EA851B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Podvozek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1268760"/>
            <a:ext cx="7920880" cy="5663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U současných nákladních vozidel kategorie N₂ a N₃ je tvořena podvozková skupina rámem vozidla, na rám jsou připevněny ostatní agregáty vozidla:</a:t>
            </a:r>
          </a:p>
          <a:p>
            <a:endParaRPr lang="cs-CZ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/>
              <a:t>skupina přední náprava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/>
              <a:t>skupina mechanizmu řízení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/>
              <a:t>skupina zadní náprava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/>
              <a:t>skupina motor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/>
              <a:t>skupina převodovka, popř. přídavná/redukční převodovka</a:t>
            </a:r>
          </a:p>
          <a:p>
            <a:endParaRPr lang="cs-CZ" dirty="0"/>
          </a:p>
          <a:p>
            <a:r>
              <a:rPr lang="cs-CZ" dirty="0" smtClean="0"/>
              <a:t>Toto vše dohromady vytváří strojový spodek vozidla tzv. „Chassi“.</a:t>
            </a:r>
          </a:p>
          <a:p>
            <a:endParaRPr lang="cs-CZ" dirty="0"/>
          </a:p>
          <a:p>
            <a:r>
              <a:rPr lang="cs-CZ" u="sng" dirty="0" smtClean="0"/>
              <a:t>Strojový spodek přenáší: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/>
              <a:t>zatížení vozidla – celkovou hmotnost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/>
              <a:t>všechny síly vzniklé akcelerací/decelerací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/>
              <a:t>zachycuje nerovnosti vozovky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/>
              <a:t>všechny síly, které působí na vozidlo při průjezdy zatáčkami</a:t>
            </a:r>
          </a:p>
          <a:p>
            <a:endParaRPr lang="cs-CZ" dirty="0"/>
          </a:p>
          <a:p>
            <a:r>
              <a:rPr lang="cs-CZ" sz="200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 všech okolností zaručuje stabilitu vozidla, ve všech režimech jízdy!!!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49701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r>
              <a:rPr lang="cs-CZ" sz="2800" dirty="0"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cs-CZ" sz="2800" dirty="0">
                <a:solidFill>
                  <a:prstClr val="black"/>
                </a:solidFill>
                <a:ea typeface="+mn-ea"/>
                <a:cs typeface="+mn-cs"/>
              </a:rPr>
            </a:br>
            <a:endParaRPr lang="cs-CZ" dirty="0"/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14</a:t>
            </a:fld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4294967295"/>
          </p:nvPr>
        </p:nvSpPr>
        <p:spPr>
          <a:xfrm>
            <a:off x="5105400" y="1600200"/>
            <a:ext cx="4038600" cy="4525963"/>
          </a:xfrm>
        </p:spPr>
        <p:txBody>
          <a:bodyPr/>
          <a:lstStyle/>
          <a:p>
            <a:pPr marL="0" indent="0" algn="ctr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12000" y="360000"/>
            <a:ext cx="7920000" cy="720000"/>
          </a:xfrm>
          <a:prstGeom prst="rect">
            <a:avLst/>
          </a:prstGeom>
          <a:solidFill>
            <a:srgbClr val="EA851B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Podvozek</a:t>
            </a:r>
            <a:endParaRPr lang="cs-CZ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000" y="1412776"/>
            <a:ext cx="6336704" cy="2622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98" y="3933056"/>
            <a:ext cx="5649635" cy="28358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236296" y="1772816"/>
            <a:ext cx="6503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Tatra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12000" y="4725144"/>
            <a:ext cx="11117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Praga V3S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3310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>
            <a:noAutofit/>
          </a:bodyPr>
          <a:lstStyle/>
          <a:p>
            <a:r>
              <a:rPr lang="cs-CZ" sz="2800" dirty="0" smtClean="0"/>
              <a:t>Podvozek</a:t>
            </a:r>
            <a:endParaRPr lang="cs-CZ" sz="2800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15</a:t>
            </a:fld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4294967295"/>
          </p:nvPr>
        </p:nvSpPr>
        <p:spPr>
          <a:xfrm>
            <a:off x="0" y="1600200"/>
            <a:ext cx="4038600" cy="4525963"/>
          </a:xfrm>
        </p:spPr>
        <p:txBody>
          <a:bodyPr/>
          <a:lstStyle/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8" y="3424238"/>
            <a:ext cx="9525" cy="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9638" y="3576638"/>
            <a:ext cx="9525" cy="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67545" y="1268760"/>
            <a:ext cx="8208912" cy="2769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cs-CZ" sz="12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684" y="1492153"/>
            <a:ext cx="7214158" cy="4398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611560" y="6165304"/>
            <a:ext cx="63278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Možnosti rozšíření strojového spodku u vozidel N₁ a N₂ Iveco Daily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222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16</a:t>
            </a:fld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620688"/>
            <a:ext cx="7920880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Tato prezentace, ukazuje a velmi stručně seznamuje žáky s podvozkem vozidel, jde pouze o seznámení žáků s tím z jakých částí se podvozek skládá, a s některými vlastnostmi a konstrukcemi podvozků. </a:t>
            </a:r>
          </a:p>
          <a:p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 smtClean="0"/>
              <a:t>Cvičení:</a:t>
            </a:r>
          </a:p>
          <a:p>
            <a:endParaRPr lang="cs-CZ" sz="2000" dirty="0"/>
          </a:p>
          <a:p>
            <a:pPr marL="457200" indent="-457200">
              <a:buAutoNum type="arabicParenR"/>
            </a:pPr>
            <a:r>
              <a:rPr lang="cs-CZ" sz="2000" dirty="0" smtClean="0"/>
              <a:t>Jaké jsou základní požadavky na brzdovou soustavu?</a:t>
            </a:r>
          </a:p>
          <a:p>
            <a:pPr marL="457200" indent="-457200">
              <a:buAutoNum type="arabicParenR"/>
            </a:pPr>
            <a:r>
              <a:rPr lang="cs-CZ" sz="2000" dirty="0" smtClean="0"/>
              <a:t>Jaký vliv má pneumatika na jízdní vlastnosti vozidla?</a:t>
            </a:r>
          </a:p>
          <a:p>
            <a:pPr marL="457200" indent="-457200">
              <a:buAutoNum type="arabicParenR"/>
            </a:pPr>
            <a:r>
              <a:rPr lang="cs-CZ" sz="2000" dirty="0" smtClean="0"/>
              <a:t>Co umožňuje řízení a zavěšení kol?</a:t>
            </a:r>
          </a:p>
          <a:p>
            <a:endParaRPr lang="cs-CZ" sz="2000" dirty="0"/>
          </a:p>
          <a:p>
            <a:endParaRPr lang="cs-CZ" sz="2000" dirty="0" smtClean="0"/>
          </a:p>
          <a:p>
            <a:pPr algn="ctr"/>
            <a:endParaRPr lang="cs-CZ" sz="4400" i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r>
              <a:rPr lang="cs-CZ" sz="4400" i="1" dirty="0" smtClean="0">
                <a:solidFill>
                  <a:schemeClr val="accent6">
                    <a:lumMod val="75000"/>
                  </a:schemeClr>
                </a:solidFill>
              </a:rPr>
              <a:t>Děkuji za pozornost</a:t>
            </a:r>
            <a:endParaRPr lang="cs-CZ" sz="4400" i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1087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17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275856" y="1080000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>
                <a:solidFill>
                  <a:prstClr val="black"/>
                </a:solidFill>
              </a:rPr>
              <a:t>Použité zdroje</a:t>
            </a:r>
            <a:endParaRPr lang="cs-CZ" sz="3200" b="1" dirty="0">
              <a:solidFill>
                <a:prstClr val="black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55576" y="1628800"/>
            <a:ext cx="7632848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solidFill>
                  <a:prstClr val="black"/>
                </a:solidFill>
              </a:rPr>
              <a:t>Publikace:</a:t>
            </a:r>
          </a:p>
          <a:p>
            <a:r>
              <a:rPr lang="cs-CZ" sz="1600" dirty="0" smtClean="0">
                <a:solidFill>
                  <a:prstClr val="black"/>
                </a:solidFill>
              </a:rPr>
              <a:t>M. Pilárik, J. Pabst  -  Automobily I. Informatorium</a:t>
            </a:r>
          </a:p>
          <a:p>
            <a:r>
              <a:rPr lang="cs-CZ" sz="1600" dirty="0" smtClean="0">
                <a:solidFill>
                  <a:prstClr val="black"/>
                </a:solidFill>
              </a:rPr>
              <a:t>Zákon </a:t>
            </a:r>
            <a:r>
              <a:rPr lang="cs-CZ" sz="1600" dirty="0">
                <a:solidFill>
                  <a:prstClr val="black"/>
                </a:solidFill>
              </a:rPr>
              <a:t>č. 56/2001 Sb. </a:t>
            </a:r>
            <a:endParaRPr lang="cs-CZ" sz="1600" dirty="0" smtClean="0">
              <a:solidFill>
                <a:prstClr val="black"/>
              </a:solidFill>
            </a:endParaRPr>
          </a:p>
          <a:p>
            <a:r>
              <a:rPr lang="cs-CZ" sz="1600" dirty="0">
                <a:solidFill>
                  <a:prstClr val="black"/>
                </a:solidFill>
              </a:rPr>
              <a:t>Vyhláška MDS č.341/2002 </a:t>
            </a:r>
            <a:endParaRPr lang="cs-CZ" sz="1600" dirty="0" smtClean="0">
              <a:solidFill>
                <a:prstClr val="black"/>
              </a:solidFill>
            </a:endParaRPr>
          </a:p>
          <a:p>
            <a:r>
              <a:rPr lang="cs-CZ" sz="1600" dirty="0" smtClean="0">
                <a:solidFill>
                  <a:prstClr val="black"/>
                </a:solidFill>
              </a:rPr>
              <a:t>V prezentaci použity vlastní citace, vyjma fotografií z volně dostupných zdrojů:</a:t>
            </a:r>
          </a:p>
          <a:p>
            <a:endParaRPr lang="cs-CZ" sz="1400" u="sng" dirty="0" smtClean="0">
              <a:hlinkClick r:id="rId4"/>
            </a:endParaRPr>
          </a:p>
          <a:p>
            <a:r>
              <a:rPr lang="cs-CZ" sz="1400" dirty="0">
                <a:solidFill>
                  <a:prstClr val="black"/>
                </a:solidFill>
                <a:hlinkClick r:id="rId5"/>
              </a:rPr>
              <a:t>http://</a:t>
            </a:r>
            <a:r>
              <a:rPr lang="cs-CZ" sz="1400" dirty="0" smtClean="0">
                <a:solidFill>
                  <a:prstClr val="black"/>
                </a:solidFill>
                <a:hlinkClick r:id="rId5"/>
              </a:rPr>
              <a:t>www.brdm2.estranky.cz/fotoalbum/nakladni-automobily-a-privesy/snehova-freza-d-470/d-470-mazaci-plan-podvozku.html</a:t>
            </a:r>
            <a:endParaRPr lang="cs-CZ" sz="1400" dirty="0" smtClean="0">
              <a:solidFill>
                <a:prstClr val="black"/>
              </a:solidFill>
            </a:endParaRPr>
          </a:p>
          <a:p>
            <a:r>
              <a:rPr lang="cs-CZ" sz="1400" dirty="0">
                <a:solidFill>
                  <a:prstClr val="black"/>
                </a:solidFill>
                <a:hlinkClick r:id="rId6"/>
              </a:rPr>
              <a:t>http://</a:t>
            </a:r>
            <a:r>
              <a:rPr lang="cs-CZ" sz="1400" dirty="0" smtClean="0">
                <a:solidFill>
                  <a:prstClr val="black"/>
                </a:solidFill>
                <a:hlinkClick r:id="rId6"/>
              </a:rPr>
              <a:t>www.agrotectrucks.cz/daily-cab-rozmery</a:t>
            </a:r>
            <a:endParaRPr lang="cs-CZ" sz="1400" dirty="0" smtClean="0">
              <a:solidFill>
                <a:prstClr val="black"/>
              </a:solidFill>
            </a:endParaRPr>
          </a:p>
          <a:p>
            <a:r>
              <a:rPr lang="cs-CZ" sz="1400" dirty="0">
                <a:solidFill>
                  <a:prstClr val="black"/>
                </a:solidFill>
                <a:hlinkClick r:id="rId7"/>
              </a:rPr>
              <a:t>http://</a:t>
            </a:r>
            <a:r>
              <a:rPr lang="cs-CZ" sz="1400" dirty="0" smtClean="0">
                <a:solidFill>
                  <a:prstClr val="black"/>
                </a:solidFill>
                <a:hlinkClick r:id="rId7"/>
              </a:rPr>
              <a:t>www.alfisti.cz/index.php?link=cuore-modely-pod-kridly-fiatu-alfa-romeo-156</a:t>
            </a:r>
            <a:endParaRPr lang="cs-CZ" sz="1400" dirty="0" smtClean="0">
              <a:solidFill>
                <a:prstClr val="black"/>
              </a:solidFill>
            </a:endParaRPr>
          </a:p>
          <a:p>
            <a:r>
              <a:rPr lang="cs-CZ" sz="1400" dirty="0">
                <a:solidFill>
                  <a:prstClr val="black"/>
                </a:solidFill>
                <a:hlinkClick r:id="rId8"/>
              </a:rPr>
              <a:t>http://www.tatra.cz/proc-tatru/technicka-koncepce-tatra/unikatni-podvozek-t-810</a:t>
            </a:r>
            <a:r>
              <a:rPr lang="cs-CZ" sz="1400" dirty="0" smtClean="0">
                <a:solidFill>
                  <a:prstClr val="black"/>
                </a:solidFill>
                <a:hlinkClick r:id="rId8"/>
              </a:rPr>
              <a:t>/</a:t>
            </a:r>
            <a:endParaRPr lang="cs-CZ" sz="1400" dirty="0" smtClean="0">
              <a:solidFill>
                <a:prstClr val="black"/>
              </a:solidFill>
            </a:endParaRPr>
          </a:p>
          <a:p>
            <a:r>
              <a:rPr lang="cs-CZ" sz="1400" dirty="0">
                <a:solidFill>
                  <a:prstClr val="black"/>
                </a:solidFill>
                <a:hlinkClick r:id="rId9"/>
              </a:rPr>
              <a:t>http://</a:t>
            </a:r>
            <a:r>
              <a:rPr lang="cs-CZ" sz="1400" dirty="0" smtClean="0">
                <a:solidFill>
                  <a:prstClr val="black"/>
                </a:solidFill>
                <a:hlinkClick r:id="rId9"/>
              </a:rPr>
              <a:t>www.motocykl-online.cz/novinky/bmw-novy-podvozek</a:t>
            </a:r>
            <a:endParaRPr lang="cs-CZ" sz="1400" dirty="0" smtClean="0">
              <a:solidFill>
                <a:prstClr val="black"/>
              </a:solidFill>
            </a:endParaRPr>
          </a:p>
          <a:p>
            <a:r>
              <a:rPr lang="cs-CZ" sz="1400" dirty="0">
                <a:solidFill>
                  <a:prstClr val="black"/>
                </a:solidFill>
                <a:hlinkClick r:id="rId10"/>
              </a:rPr>
              <a:t>http://autobazar.hyperinzerce.cz/tuning-podvozky/inzerat/4917752-opel-corsa-b-podvozek-jom-60-40-nabidka-ustecky-kraj/#.</a:t>
            </a:r>
            <a:r>
              <a:rPr lang="cs-CZ" sz="1400" dirty="0" smtClean="0">
                <a:solidFill>
                  <a:prstClr val="black"/>
                </a:solidFill>
                <a:hlinkClick r:id="rId10"/>
              </a:rPr>
              <a:t>UqShCiezIW4</a:t>
            </a:r>
            <a:endParaRPr lang="cs-CZ" sz="1400" dirty="0" smtClean="0">
              <a:solidFill>
                <a:prstClr val="black"/>
              </a:solidFill>
            </a:endParaRPr>
          </a:p>
          <a:p>
            <a:r>
              <a:rPr lang="cs-CZ" sz="1400" dirty="0" smtClean="0">
                <a:solidFill>
                  <a:prstClr val="black"/>
                </a:solidFill>
                <a:hlinkClick r:id="rId11"/>
              </a:rPr>
              <a:t>http://www.autolexikon.net</a:t>
            </a:r>
            <a:endParaRPr lang="cs-CZ" sz="1400" dirty="0" smtClean="0">
              <a:solidFill>
                <a:prstClr val="black"/>
              </a:solidFill>
            </a:endParaRPr>
          </a:p>
          <a:p>
            <a:r>
              <a:rPr lang="cs-CZ" sz="1400" dirty="0">
                <a:solidFill>
                  <a:prstClr val="black"/>
                </a:solidFill>
                <a:hlinkClick r:id="rId12"/>
              </a:rPr>
              <a:t>http://</a:t>
            </a:r>
            <a:r>
              <a:rPr lang="cs-CZ" sz="1400" dirty="0" smtClean="0">
                <a:solidFill>
                  <a:prstClr val="black"/>
                </a:solidFill>
                <a:hlinkClick r:id="rId12"/>
              </a:rPr>
              <a:t>www.cad.cz/strojirenstvi/38-strojirenstvi/4188-predni-naprava-osobniho-automobilu.html</a:t>
            </a:r>
            <a:endParaRPr lang="cs-CZ" sz="1400" dirty="0" smtClean="0">
              <a:solidFill>
                <a:prstClr val="black"/>
              </a:solidFill>
            </a:endParaRPr>
          </a:p>
          <a:p>
            <a:r>
              <a:rPr lang="cs-CZ" sz="1400" dirty="0">
                <a:solidFill>
                  <a:prstClr val="black"/>
                </a:solidFill>
                <a:hlinkClick r:id="rId13"/>
              </a:rPr>
              <a:t>https://student.sps-prosek.cz/~</a:t>
            </a:r>
            <a:r>
              <a:rPr lang="cs-CZ" sz="1400" dirty="0" smtClean="0">
                <a:solidFill>
                  <a:prstClr val="black"/>
                </a:solidFill>
                <a:hlinkClick r:id="rId13"/>
              </a:rPr>
              <a:t>salato08it/maturita_web/podvozek.html</a:t>
            </a:r>
            <a:endParaRPr lang="cs-CZ" sz="1400" dirty="0" smtClean="0">
              <a:solidFill>
                <a:prstClr val="black"/>
              </a:solidFill>
            </a:endParaRPr>
          </a:p>
          <a:p>
            <a:endParaRPr lang="cs-CZ" sz="1400" dirty="0">
              <a:solidFill>
                <a:prstClr val="black"/>
              </a:solidFill>
            </a:endParaRPr>
          </a:p>
          <a:p>
            <a:r>
              <a:rPr lang="cs-CZ" sz="2000" dirty="0">
                <a:solidFill>
                  <a:prstClr val="black"/>
                </a:solidFill>
              </a:rPr>
              <a:t>			  </a:t>
            </a:r>
          </a:p>
        </p:txBody>
      </p:sp>
    </p:spTree>
    <p:extLst>
      <p:ext uri="{BB962C8B-B14F-4D97-AF65-F5344CB8AC3E}">
        <p14:creationId xmlns:p14="http://schemas.microsoft.com/office/powerpoint/2010/main" val="2715732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3448</TotalTime>
  <Words>600</Words>
  <Application>Microsoft Office PowerPoint</Application>
  <PresentationFormat>Předvádění na obrazovce (4:3)</PresentationFormat>
  <Paragraphs>202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17</vt:i4>
      </vt:variant>
    </vt:vector>
  </HeadingPairs>
  <TitlesOfParts>
    <vt:vector size="19" baseType="lpstr">
      <vt:lpstr>Motiv systému Office</vt:lpstr>
      <vt:lpstr>1_Motiv systému Office</vt:lpstr>
      <vt:lpstr>STŘEDNÍ ŠKOLA STAVEBNÍ A TECHNICKÁ Ústí nad Labem, Čelakovského 5, příspěvková organizace Páteřní škola Ústeckého kraje</vt:lpstr>
      <vt:lpstr>Podvozek</vt:lpstr>
      <vt:lpstr>Podvozek</vt:lpstr>
      <vt:lpstr>Podvozek</vt:lpstr>
      <vt:lpstr>Podvozek</vt:lpstr>
      <vt:lpstr>Podvozek</vt:lpstr>
      <vt:lpstr>Podvozek</vt:lpstr>
      <vt:lpstr>Podvozek</vt:lpstr>
      <vt:lpstr>Podvozek</vt:lpstr>
      <vt:lpstr>Podvozek</vt:lpstr>
      <vt:lpstr>Podvozek</vt:lpstr>
      <vt:lpstr>Podvozek</vt:lpstr>
      <vt:lpstr> </vt:lpstr>
      <vt:lpstr> </vt:lpstr>
      <vt:lpstr>Podvozek</vt:lpstr>
      <vt:lpstr>Prezentace aplikace PowerPoint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Karel Filas, Ing.</cp:lastModifiedBy>
  <cp:revision>219</cp:revision>
  <dcterms:created xsi:type="dcterms:W3CDTF">2010-11-01T23:40:31Z</dcterms:created>
  <dcterms:modified xsi:type="dcterms:W3CDTF">2013-12-09T19:20:45Z</dcterms:modified>
</cp:coreProperties>
</file>