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A3610-5C39-41D6-BA01-671D3A55362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5710BE-DC79-4F94-81C6-535A8C09FF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972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1988840"/>
          <a:ext cx="6936432" cy="3381944"/>
        </p:xfrm>
        <a:graphic>
          <a:graphicData uri="http://schemas.openxmlformats.org/drawingml/2006/table">
            <a:tbl>
              <a:tblPr/>
              <a:tblGrid>
                <a:gridCol w="1147466"/>
                <a:gridCol w="5788966"/>
              </a:tblGrid>
              <a:tr h="6231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31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31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89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VY_32_INOVACE_1C_14_</a:t>
                      </a:r>
                      <a:r>
                        <a:rPr lang="cs-CZ" sz="1600" b="1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ODČÍTÁNÍ </a:t>
                      </a:r>
                      <a:r>
                        <a:rPr lang="cs-CZ" sz="1600" b="1" dirty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 OBORU DO 100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31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Číselná řada a početní operace sčítání a odčítání ve 2. třídě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8134278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Anotace:</a:t>
            </a:r>
            <a:r>
              <a:rPr lang="cs-CZ" u="sng" dirty="0" smtClean="0"/>
              <a:t> </a:t>
            </a:r>
            <a:r>
              <a:rPr lang="cs-CZ" sz="2400" dirty="0" smtClean="0"/>
              <a:t>Metodický </a:t>
            </a:r>
            <a:r>
              <a:rPr lang="cs-CZ" sz="2400" dirty="0" smtClean="0"/>
              <a:t>materiál k vyvození odčítání s přechodem </a:t>
            </a:r>
          </a:p>
          <a:p>
            <a:r>
              <a:rPr lang="cs-CZ" sz="2400" dirty="0" smtClean="0"/>
              <a:t>desítky v oboru do </a:t>
            </a:r>
            <a:r>
              <a:rPr lang="cs-CZ" sz="2400" dirty="0" smtClean="0"/>
              <a:t>100.</a:t>
            </a:r>
            <a:endParaRPr lang="cs-CZ" sz="2400" dirty="0" smtClean="0"/>
          </a:p>
          <a:p>
            <a:endParaRPr lang="cs-CZ" sz="2400" i="1" dirty="0" smtClean="0">
              <a:solidFill>
                <a:srgbClr val="FF0000"/>
              </a:solidFill>
            </a:endParaRPr>
          </a:p>
          <a:p>
            <a:r>
              <a:rPr lang="cs-CZ" sz="2400" i="1" dirty="0" smtClean="0">
                <a:solidFill>
                  <a:srgbClr val="FF0000"/>
                </a:solidFill>
              </a:rPr>
              <a:t>Snímek 4</a:t>
            </a:r>
            <a:r>
              <a:rPr lang="cs-CZ" sz="2400" i="1" dirty="0" smtClean="0"/>
              <a:t>: postup odčítání s přechodem desítky v oboru do 100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Snímky 5-14</a:t>
            </a:r>
            <a:r>
              <a:rPr lang="cs-CZ" sz="2400" i="1" dirty="0" smtClean="0"/>
              <a:t>: příklady s řešením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7008231" cy="175780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dčítání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oboru do 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2924944"/>
            <a:ext cx="44128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 metodika, 2. třída )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573016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32  -  6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3" name="Skupina 19"/>
          <p:cNvGrpSpPr/>
          <p:nvPr/>
        </p:nvGrpSpPr>
        <p:grpSpPr>
          <a:xfrm>
            <a:off x="3779912" y="4869160"/>
            <a:ext cx="1296144" cy="576064"/>
            <a:chOff x="1115616" y="1196752"/>
            <a:chExt cx="1296144" cy="576064"/>
          </a:xfrm>
        </p:grpSpPr>
        <p:cxnSp>
          <p:nvCxnSpPr>
            <p:cNvPr id="4" name="Přímá spojovací čára 3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3419872" y="5373216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5373216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573016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26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7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188640"/>
            <a:ext cx="9144000" cy="648072"/>
          </a:xfrm>
          <a:prstGeom prst="rect">
            <a:avLst/>
          </a:prstGeom>
          <a:noFill/>
        </p:spPr>
      </p:pic>
      <p:pic>
        <p:nvPicPr>
          <p:cNvPr id="18" name="Picture 4" descr="E:\nápady\škola\osa nejlepší kopie.png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-1908720" y="1628800"/>
            <a:ext cx="21098344" cy="165618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-1548680" y="2060848"/>
            <a:ext cx="6552728" cy="432048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4716016" y="2564904"/>
            <a:ext cx="576064" cy="832158"/>
            <a:chOff x="3851920" y="1268760"/>
            <a:chExt cx="576064" cy="832158"/>
          </a:xfrm>
        </p:grpSpPr>
        <p:sp>
          <p:nvSpPr>
            <p:cNvPr id="21" name="Šipka nahoru 20"/>
            <p:cNvSpPr/>
            <p:nvPr/>
          </p:nvSpPr>
          <p:spPr>
            <a:xfrm>
              <a:off x="3851920" y="1268760"/>
              <a:ext cx="576064" cy="79208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923928" y="1700808"/>
              <a:ext cx="444352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32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4139952" y="836712"/>
            <a:ext cx="716863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- 6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572000" y="2132856"/>
            <a:ext cx="432048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79912" y="2132856"/>
            <a:ext cx="792088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" name="Skupina 28"/>
          <p:cNvGrpSpPr/>
          <p:nvPr/>
        </p:nvGrpSpPr>
        <p:grpSpPr>
          <a:xfrm>
            <a:off x="3491880" y="2564904"/>
            <a:ext cx="576064" cy="832158"/>
            <a:chOff x="3851920" y="1268760"/>
            <a:chExt cx="576064" cy="832158"/>
          </a:xfrm>
        </p:grpSpPr>
        <p:sp>
          <p:nvSpPr>
            <p:cNvPr id="30" name="Šipka nahoru 29"/>
            <p:cNvSpPr/>
            <p:nvPr/>
          </p:nvSpPr>
          <p:spPr>
            <a:xfrm>
              <a:off x="3851920" y="1268760"/>
              <a:ext cx="576064" cy="79208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923928" y="1700808"/>
              <a:ext cx="444352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26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572000" y="148478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923928" y="148478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763688" y="5373216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32  -       -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9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0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0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0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8" grpId="0"/>
      <p:bldP spid="14" grpId="0"/>
      <p:bldP spid="19" grpId="0" animBg="1"/>
      <p:bldP spid="26" grpId="0" animBg="1"/>
      <p:bldP spid="27" grpId="0" animBg="1"/>
      <p:bldP spid="28" grpId="0" animBg="1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45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45  -  6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39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73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73  -  9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64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51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51  -  4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851920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47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87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87  -  9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78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44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44  -  7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37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28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28  -  9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71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71  -  5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66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93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93  -  6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87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55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55  -  8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47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0506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44  -       -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048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44  -  9  =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3779912" y="3501008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419872" y="400506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2048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35     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221088"/>
            <a:ext cx="53099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Autor:   Martina  Skalová</a:t>
            </a:r>
          </a:p>
          <a:p>
            <a:r>
              <a:rPr lang="cs-CZ" sz="4000" dirty="0" smtClean="0"/>
              <a:t>                   ZŠ  </a:t>
            </a:r>
            <a:r>
              <a:rPr lang="cs-CZ" sz="4000" dirty="0" err="1" smtClean="0"/>
              <a:t>Hlušice</a:t>
            </a:r>
            <a:endParaRPr lang="cs-CZ" sz="4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3707904" y="1772816"/>
            <a:ext cx="1326590" cy="2073716"/>
            <a:chOff x="3707904" y="2636912"/>
            <a:chExt cx="1326590" cy="2073716"/>
          </a:xfrm>
        </p:grpSpPr>
        <p:sp>
          <p:nvSpPr>
            <p:cNvPr id="4" name="TextovéPole 3"/>
            <p:cNvSpPr txBox="1"/>
            <p:nvPr/>
          </p:nvSpPr>
          <p:spPr>
            <a:xfrm>
              <a:off x="3707904" y="2636912"/>
              <a:ext cx="123783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 smtClean="0"/>
                <a:t>M</a:t>
              </a:r>
              <a:endParaRPr lang="cs-CZ" sz="96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283968" y="3140968"/>
              <a:ext cx="750526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 smtClean="0"/>
                <a:t>S</a:t>
              </a:r>
              <a:endParaRPr lang="cs-CZ" sz="9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212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Učitel</cp:lastModifiedBy>
  <cp:revision>13</cp:revision>
  <dcterms:created xsi:type="dcterms:W3CDTF">2011-12-05T19:21:45Z</dcterms:created>
  <dcterms:modified xsi:type="dcterms:W3CDTF">2012-03-21T20:08:23Z</dcterms:modified>
</cp:coreProperties>
</file>