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257" r:id="rId3"/>
    <p:sldId id="290" r:id="rId4"/>
    <p:sldId id="294" r:id="rId5"/>
    <p:sldId id="295" r:id="rId6"/>
    <p:sldId id="292" r:id="rId7"/>
    <p:sldId id="291" r:id="rId8"/>
    <p:sldId id="286" r:id="rId9"/>
    <p:sldId id="29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1407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Soubor:Linear_visible_spectrum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117138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 šířením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světla, </a:t>
                      </a:r>
                      <a:r>
                        <a:rPr lang="cs-CZ" sz="12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optická prostředí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Světlo, vlnová délka, stín, prostředí, tloušťka vrstvy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Ivana Gajdošová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myšlenkové mapy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Světlo a jeho šíření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VY_32_INOVACE_12_240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55595" y="2924944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SVĚTLO A JEHO ŠÍŘENÍ</a:t>
            </a:r>
            <a:endParaRPr lang="cs-CZ" sz="3600" b="1" u="sng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2276871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/>
              <a:t>Světlo se </a:t>
            </a:r>
            <a:r>
              <a:rPr lang="cs-CZ" sz="2400" u="sng" dirty="0" smtClean="0"/>
              <a:t>chová </a:t>
            </a:r>
            <a:r>
              <a:rPr lang="cs-CZ" sz="2400" u="sng" dirty="0"/>
              <a:t>jako vlna, která nese kvantované množství energ</a:t>
            </a:r>
            <a:r>
              <a:rPr lang="cs-CZ" sz="2400" dirty="0"/>
              <a:t>ie.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2908679"/>
            <a:ext cx="784887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Viditelné světlo je část elektromagnetického spektra o vlnových délkách od 390 </a:t>
            </a:r>
            <a:r>
              <a:rPr lang="cs-CZ" sz="2000" dirty="0" err="1" smtClean="0"/>
              <a:t>nm</a:t>
            </a:r>
            <a:r>
              <a:rPr lang="cs-CZ" sz="2000" dirty="0" smtClean="0"/>
              <a:t> do 770 </a:t>
            </a:r>
            <a:r>
              <a:rPr lang="cs-CZ" sz="2000" dirty="0" err="1" smtClean="0"/>
              <a:t>nm</a:t>
            </a:r>
            <a:r>
              <a:rPr lang="cs-CZ" sz="2000" dirty="0" smtClean="0"/>
              <a:t>, které vnímáme okem.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Přesněji, </a:t>
            </a:r>
            <a:r>
              <a:rPr lang="cs-CZ" sz="2000" dirty="0"/>
              <a:t>tento rozsah je viditelným světlem pro člověka. </a:t>
            </a:r>
            <a:r>
              <a:rPr lang="cs-CZ" sz="2000" dirty="0" smtClean="0"/>
              <a:t>Někteří živočichové mají jiný rozsah  </a:t>
            </a:r>
            <a:r>
              <a:rPr lang="cs-CZ" sz="2000" dirty="0"/>
              <a:t>- </a:t>
            </a:r>
            <a:r>
              <a:rPr lang="cs-CZ" sz="2000" dirty="0" smtClean="0"/>
              <a:t>včely </a:t>
            </a:r>
            <a:r>
              <a:rPr lang="cs-CZ" sz="2000" dirty="0"/>
              <a:t>jej mají posunut směrem ke kratším vlnovým délkám (ultrafialové záření), </a:t>
            </a:r>
            <a:r>
              <a:rPr lang="cs-CZ" sz="2000" dirty="0" smtClean="0"/>
              <a:t>někteří </a:t>
            </a:r>
            <a:r>
              <a:rPr lang="cs-CZ" sz="2000" dirty="0"/>
              <a:t>plazi vnímají i infračervené záření.</a:t>
            </a:r>
          </a:p>
          <a:p>
            <a:endParaRPr lang="cs-CZ" dirty="0"/>
          </a:p>
          <a:p>
            <a:r>
              <a:rPr lang="cs-CZ" sz="2000" dirty="0"/>
              <a:t>Rozsah vnímaných vlnových délek je dán především tím, že v oblasti viditelného světla je maximum elektromagnetického záření ze Slunce dopadajícího na zemský povrch, </a:t>
            </a:r>
            <a:r>
              <a:rPr lang="cs-CZ" sz="2000" dirty="0" smtClean="0"/>
              <a:t> </a:t>
            </a:r>
            <a:r>
              <a:rPr lang="cs-CZ" sz="2000" dirty="0"/>
              <a:t>tudíž je v tomto rozsahu nejlépe vidět.</a:t>
            </a:r>
          </a:p>
        </p:txBody>
      </p:sp>
    </p:spTree>
    <p:extLst>
      <p:ext uri="{BB962C8B-B14F-4D97-AF65-F5344CB8AC3E}">
        <p14:creationId xmlns:p14="http://schemas.microsoft.com/office/powerpoint/2010/main" val="1703854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628800"/>
            <a:ext cx="7920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Světlo určité vlnové délky charakterizuje barva světla</a:t>
            </a:r>
            <a:endParaRPr lang="cs-CZ" sz="2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7" y="2204864"/>
            <a:ext cx="5762625" cy="1095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3861048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Barevné spektrum neobsahuje všechny známé barvy. Souvisí to se schopností lidského oka a součinností mozku. Barvy mezi červenou a fialovou </a:t>
            </a:r>
            <a:r>
              <a:rPr lang="cs-CZ" dirty="0" smtClean="0"/>
              <a:t>např. růžová chybí</a:t>
            </a:r>
            <a:r>
              <a:rPr lang="cs-CZ" dirty="0"/>
              <a:t>. Jsou totiž složeny ze směsice různých vlnových délek.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5013176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Oko je nejcitlivější na elektromagnetické záření vlnové délky 555 </a:t>
            </a:r>
            <a:r>
              <a:rPr lang="cs-CZ" i="1" dirty="0" err="1" smtClean="0"/>
              <a:t>nm</a:t>
            </a:r>
            <a:r>
              <a:rPr lang="cs-CZ" i="1" dirty="0" smtClean="0"/>
              <a:t> - </a:t>
            </a:r>
            <a:r>
              <a:rPr lang="cs-CZ" i="1" dirty="0"/>
              <a:t>na zelenou barvu.</a:t>
            </a:r>
          </a:p>
        </p:txBody>
      </p:sp>
    </p:spTree>
    <p:extLst>
      <p:ext uri="{BB962C8B-B14F-4D97-AF65-F5344CB8AC3E}">
        <p14:creationId xmlns:p14="http://schemas.microsoft.com/office/powerpoint/2010/main" val="273195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320651"/>
            <a:ext cx="6120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Optické prostředí 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1351428"/>
            <a:ext cx="37444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rostředí, kterým prochází světlo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45381" y="2282071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čiré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9297" y="1922929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u="sng" dirty="0" smtClean="0"/>
              <a:t>průhledné</a:t>
            </a:r>
            <a:endParaRPr lang="cs-CZ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4813" y="4034115"/>
            <a:ext cx="1620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u="sng" dirty="0" smtClean="0"/>
              <a:t>průsvitné</a:t>
            </a:r>
            <a:endParaRPr lang="cs-CZ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9297" y="4857536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u="sng" dirty="0" smtClean="0"/>
              <a:t>neprůhledné</a:t>
            </a:r>
            <a:endParaRPr lang="cs-CZ" u="sng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1922929"/>
            <a:ext cx="5799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- nedochází k rozptylu vlnění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195624" y="4090471"/>
            <a:ext cx="62286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- vlnění </a:t>
            </a:r>
            <a:r>
              <a:rPr lang="cs-CZ" dirty="0" smtClean="0"/>
              <a:t>částečně </a:t>
            </a:r>
            <a:r>
              <a:rPr lang="cs-CZ" dirty="0"/>
              <a:t>prochází a částečně se v </a:t>
            </a:r>
            <a:r>
              <a:rPr lang="cs-CZ" dirty="0" smtClean="0"/>
              <a:t>prostředí </a:t>
            </a:r>
            <a:r>
              <a:rPr lang="cs-CZ" dirty="0"/>
              <a:t>rozptyluje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467583" y="2292261"/>
            <a:ext cx="5992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- prochází všechny frekvence </a:t>
            </a:r>
            <a:r>
              <a:rPr lang="cs-CZ" dirty="0" smtClean="0"/>
              <a:t>vlnění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95736" y="4869368"/>
            <a:ext cx="6140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vlnění </a:t>
            </a:r>
            <a:r>
              <a:rPr lang="cs-CZ" dirty="0"/>
              <a:t>je </a:t>
            </a:r>
            <a:r>
              <a:rPr lang="cs-CZ" dirty="0" smtClean="0"/>
              <a:t>pohlcováno </a:t>
            </a:r>
            <a:r>
              <a:rPr lang="cs-CZ" dirty="0"/>
              <a:t>nebo se odráží od povrchu prostředí zpět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699683" y="270911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vzduch, sklo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45381" y="3172326"/>
            <a:ext cx="14103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barevné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45321" y="3172326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propouští jen světlo některých vlnových délek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88139" y="3645024"/>
            <a:ext cx="23761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arevná skla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699683" y="4518689"/>
            <a:ext cx="5549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t</a:t>
            </a:r>
            <a:r>
              <a:rPr lang="cs-CZ" dirty="0" smtClean="0">
                <a:solidFill>
                  <a:srgbClr val="FF0000"/>
                </a:solidFill>
              </a:rPr>
              <a:t>enká látka, papír, mléčné sklo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Gajdosova\AppData\Local\Microsoft\Windows\Temporary Internet Files\Content.IE5\WFSI982S\MC90043382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36778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8761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20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2564904"/>
            <a:ext cx="842493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Závisí na tloušťce vrstvy 	</a:t>
            </a:r>
            <a:r>
              <a:rPr lang="cs-CZ" sz="2000" dirty="0"/>
              <a:t>-</a:t>
            </a:r>
            <a:r>
              <a:rPr lang="cs-CZ" sz="2000" dirty="0" smtClean="0"/>
              <a:t> voda je průhledná, do velkých hloubek světlo  				neproniká</a:t>
            </a:r>
          </a:p>
          <a:p>
            <a:endParaRPr lang="cs-CZ" sz="2000" dirty="0" smtClean="0"/>
          </a:p>
          <a:p>
            <a:r>
              <a:rPr lang="cs-CZ" sz="2000" dirty="0"/>
              <a:t>	</a:t>
            </a:r>
            <a:r>
              <a:rPr lang="cs-CZ" sz="2000" dirty="0" smtClean="0"/>
              <a:t>		- tenká látka je průsvitná, ve více vrstvách ne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	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40160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41277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 stejnorodém prostředí se světlo šíří přímočaře – vznik </a:t>
            </a:r>
            <a:r>
              <a:rPr lang="cs-CZ" sz="2400" b="1" dirty="0" smtClean="0"/>
              <a:t>stínu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632" y="2295168"/>
            <a:ext cx="83418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Stín je místo, </a:t>
            </a:r>
            <a:r>
              <a:rPr lang="cs-CZ" sz="2000" dirty="0" smtClean="0"/>
              <a:t>kam </a:t>
            </a:r>
            <a:r>
              <a:rPr lang="cs-CZ" sz="2000" dirty="0"/>
              <a:t>nedopadá téměř žádné světlo. </a:t>
            </a:r>
            <a:endParaRPr lang="cs-CZ" sz="2000" dirty="0" smtClean="0"/>
          </a:p>
          <a:p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Stín </a:t>
            </a:r>
            <a:r>
              <a:rPr lang="cs-CZ" sz="2000" dirty="0"/>
              <a:t>je za každým neprůhledným tělesem, na které dopadá zpředu světlo.</a:t>
            </a:r>
          </a:p>
        </p:txBody>
      </p:sp>
      <p:pic>
        <p:nvPicPr>
          <p:cNvPr id="5122" name="Picture 2" descr="C:\Users\Gajdosova\AppData\Local\Microsoft\Windows\Temporary Internet Files\Content.IE5\Q81PDX27\MP9003860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694" y="3310831"/>
            <a:ext cx="3416424" cy="2440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Gajdosova\AppData\Local\Microsoft\Windows\Temporary Internet Files\Content.IE5\WFSI982S\MP90040141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406" y="3398614"/>
            <a:ext cx="2058026" cy="2573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4305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556792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Pamatujte si: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420888"/>
            <a:ext cx="82089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1) Rychlost světla závisí na prostředí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573016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2) Rychlost světla nezávisí na zdroji světla ani jeho pohybu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913423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938783" y="1556792"/>
            <a:ext cx="75608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Opakování: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Jaké vlnové délky má viditelné světlo?</a:t>
            </a:r>
          </a:p>
          <a:p>
            <a:pPr marL="457200" indent="-457200">
              <a:buAutoNum type="arabicParenR"/>
            </a:pPr>
            <a:endParaRPr lang="cs-CZ" sz="2000" dirty="0" smtClean="0"/>
          </a:p>
          <a:p>
            <a:pPr marL="457200" indent="-457200">
              <a:buAutoNum type="arabicParenR"/>
            </a:pPr>
            <a:r>
              <a:rPr lang="cs-CZ" sz="2000" dirty="0" smtClean="0"/>
              <a:t>Vyjmenujte optická prostředí a uveďte příklady.</a:t>
            </a:r>
          </a:p>
          <a:p>
            <a:pPr marL="457200" indent="-457200">
              <a:buAutoNum type="arabicParenR"/>
            </a:pPr>
            <a:endParaRPr lang="cs-CZ" sz="2000" dirty="0" smtClean="0"/>
          </a:p>
          <a:p>
            <a:pPr marL="457200" indent="-457200">
              <a:buAutoNum type="arabicParenR"/>
            </a:pPr>
            <a:r>
              <a:rPr lang="cs-CZ" sz="2000" dirty="0" smtClean="0"/>
              <a:t>Vysvětlete na příkladu, proč viditelnost závisí na tloušťce vrstvy. </a:t>
            </a:r>
          </a:p>
          <a:p>
            <a:pPr marL="457200" indent="-457200">
              <a:buAutoNum type="arabicParenR"/>
            </a:pPr>
            <a:endParaRPr lang="cs-CZ" sz="2000" dirty="0" smtClean="0"/>
          </a:p>
          <a:p>
            <a:pPr marL="457200" indent="-457200">
              <a:buAutoNum type="arabicParenR"/>
            </a:pPr>
            <a:r>
              <a:rPr lang="cs-CZ" sz="2000" dirty="0" smtClean="0"/>
              <a:t>Co je stín a proč na stadionu mají hráči více stínů?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0319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988840"/>
            <a:ext cx="77768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SVOBODA, Emanuel a kol. </a:t>
            </a:r>
            <a:r>
              <a:rPr lang="cs-CZ" i="1" dirty="0"/>
              <a:t>Přehled středoškolské fyziky</a:t>
            </a:r>
            <a:r>
              <a:rPr lang="cs-CZ" dirty="0"/>
              <a:t>. Praha: Prometheus, 1996, ISBN 80-7196-006-3. </a:t>
            </a: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GRINGER. wikipedia.cz [online]. [cit. 7.12.2013].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cs.wikipedia.org/wiki/Soubor:Linear_visible_spectrum.svg</a:t>
            </a: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Galerie MS Office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2074</TotalTime>
  <Words>528</Words>
  <Application>Microsoft Office PowerPoint</Application>
  <PresentationFormat>Předvádění na obrazovce (4:3)</PresentationFormat>
  <Paragraphs>105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233</cp:revision>
  <dcterms:created xsi:type="dcterms:W3CDTF">2010-11-01T23:40:31Z</dcterms:created>
  <dcterms:modified xsi:type="dcterms:W3CDTF">2013-12-08T15:36:17Z</dcterms:modified>
</cp:coreProperties>
</file>