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2"/>
  </p:notesMasterIdLst>
  <p:sldIdLst>
    <p:sldId id="274" r:id="rId2"/>
    <p:sldId id="277" r:id="rId3"/>
    <p:sldId id="257" r:id="rId4"/>
    <p:sldId id="276" r:id="rId5"/>
    <p:sldId id="275" r:id="rId6"/>
    <p:sldId id="258" r:id="rId7"/>
    <p:sldId id="259" r:id="rId8"/>
    <p:sldId id="260" r:id="rId9"/>
    <p:sldId id="278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9" r:id="rId20"/>
    <p:sldId id="270" r:id="rId21"/>
    <p:sldId id="271" r:id="rId22"/>
    <p:sldId id="280" r:id="rId23"/>
    <p:sldId id="272" r:id="rId24"/>
    <p:sldId id="281" r:id="rId25"/>
    <p:sldId id="283" r:id="rId26"/>
    <p:sldId id="284" r:id="rId27"/>
    <p:sldId id="285" r:id="rId28"/>
    <p:sldId id="282" r:id="rId29"/>
    <p:sldId id="286" r:id="rId30"/>
    <p:sldId id="273" r:id="rId3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41" autoAdjust="0"/>
    <p:restoredTop sz="94660"/>
  </p:normalViewPr>
  <p:slideViewPr>
    <p:cSldViewPr>
      <p:cViewPr>
        <p:scale>
          <a:sx n="60" d="100"/>
          <a:sy n="60" d="100"/>
        </p:scale>
        <p:origin x="-288" y="-107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72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055FE4A-1040-4496-9B03-7995B8C86AF8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903E28-A031-46E5-B05D-A1A106C3620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dirty="0" smtClean="0"/>
          </a:p>
        </p:txBody>
      </p:sp>
      <p:sp>
        <p:nvSpPr>
          <p:cNvPr id="4100" name="Zástupný symbol pro záhlaví 4"/>
          <p:cNvSpPr>
            <a:spLocks noGrp="1"/>
          </p:cNvSpPr>
          <p:nvPr>
            <p:ph type="hdr" sz="quarter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dirty="0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6D92D4-B728-4A73-B5FE-C6BEFB0F4CD4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C4AE49-9134-4BB1-85EF-E31C1EF149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6D92D4-B728-4A73-B5FE-C6BEFB0F4CD4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C4AE49-9134-4BB1-85EF-E31C1EF149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6D92D4-B728-4A73-B5FE-C6BEFB0F4CD4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C4AE49-9134-4BB1-85EF-E31C1EF149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6D92D4-B728-4A73-B5FE-C6BEFB0F4CD4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C4AE49-9134-4BB1-85EF-E31C1EF149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6D92D4-B728-4A73-B5FE-C6BEFB0F4CD4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C4AE49-9134-4BB1-85EF-E31C1EF149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6D92D4-B728-4A73-B5FE-C6BEFB0F4CD4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C4AE49-9134-4BB1-85EF-E31C1EF149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6D92D4-B728-4A73-B5FE-C6BEFB0F4CD4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C4AE49-9134-4BB1-85EF-E31C1EF149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6D92D4-B728-4A73-B5FE-C6BEFB0F4CD4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C4AE49-9134-4BB1-85EF-E31C1EF149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6D92D4-B728-4A73-B5FE-C6BEFB0F4CD4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C4AE49-9134-4BB1-85EF-E31C1EF149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6D92D4-B728-4A73-B5FE-C6BEFB0F4CD4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C4AE49-9134-4BB1-85EF-E31C1EF149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6D92D4-B728-4A73-B5FE-C6BEFB0F4CD4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C4AE49-9134-4BB1-85EF-E31C1EF149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6D92D4-B728-4A73-B5FE-C6BEFB0F4CD4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C4AE49-9134-4BB1-85EF-E31C1EF149A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4643438" y="1196975"/>
            <a:ext cx="4176712" cy="650875"/>
          </a:xfrm>
        </p:spPr>
        <p:txBody>
          <a:bodyPr/>
          <a:lstStyle/>
          <a:p>
            <a:pPr eaLnBrk="1" hangingPunct="1"/>
            <a:r>
              <a:rPr lang="cs-CZ" sz="2800" dirty="0" smtClean="0"/>
              <a:t>Digitální</a:t>
            </a:r>
            <a:r>
              <a:rPr lang="cs-CZ" sz="2400" dirty="0" smtClean="0"/>
              <a:t> </a:t>
            </a:r>
            <a:r>
              <a:rPr lang="cs-CZ" sz="2800" dirty="0" smtClean="0"/>
              <a:t>učební</a:t>
            </a:r>
            <a:r>
              <a:rPr lang="cs-CZ" sz="2400" dirty="0" smtClean="0"/>
              <a:t> </a:t>
            </a:r>
            <a:r>
              <a:rPr lang="cs-CZ" sz="2800" dirty="0" smtClean="0"/>
              <a:t>materiál</a:t>
            </a:r>
            <a:endParaRPr lang="cs-CZ" sz="2400" dirty="0" smtClean="0"/>
          </a:p>
        </p:txBody>
      </p:sp>
      <p:pic>
        <p:nvPicPr>
          <p:cNvPr id="2051" name="Obrázek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5603875" cy="13684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027988" y="188913"/>
            <a:ext cx="946150" cy="81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086" name="Group 38"/>
          <p:cNvGraphicFramePr>
            <a:graphicFrameLocks noGrp="1"/>
          </p:cNvGraphicFramePr>
          <p:nvPr/>
        </p:nvGraphicFramePr>
        <p:xfrm>
          <a:off x="323850" y="1844675"/>
          <a:ext cx="8496300" cy="4683128"/>
        </p:xfrm>
        <a:graphic>
          <a:graphicData uri="http://schemas.openxmlformats.org/drawingml/2006/table">
            <a:tbl>
              <a:tblPr/>
              <a:tblGrid>
                <a:gridCol w="1263650"/>
                <a:gridCol w="1544638"/>
                <a:gridCol w="2016125"/>
                <a:gridCol w="2305050"/>
                <a:gridCol w="863600"/>
                <a:gridCol w="503237"/>
              </a:tblGrid>
              <a:tr h="3413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Název projektu: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Inovace vzdělávání na SPŠ a VOŠ Písek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Číslo projektu: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CZ.1.07/1.5.00/34.0010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9413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Škola: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Střední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průmyslová škola a Vyšší odborná škola, Písek, Karla Čapka 402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Předmět: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cs typeface="Tahoma" pitchFamily="34" charset="0"/>
                        </a:rPr>
                        <a:t>CJL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Ročník: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3.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825">
                <a:tc gridSpan="3">
                  <a:txBody>
                    <a:bodyPr/>
                    <a:lstStyle/>
                    <a:p>
                      <a:pPr marL="0" marR="0" lvl="0" indent="120650" algn="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Téma: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gridSpan="3">
                  <a:txBody>
                    <a:bodyPr/>
                    <a:lstStyle/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Podstatná jména</a:t>
                      </a:r>
                    </a:p>
                  </a:txBody>
                  <a:tcPr marL="31790" marR="3179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23850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Tematický okruh: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Mluvnice - morfologie</a:t>
                      </a: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 gridSpan="2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Jméno autora: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+mn-ea"/>
                          <a:cs typeface="Tahoma" pitchFamily="34" charset="0"/>
                        </a:rPr>
                        <a:t>Mgr. Hana Maříková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Datum tvorby: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prosinec 2013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842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Kód materiálu: OPVK_1.5_DUM_III/2_CJL_MA034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Soubor: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+mn-ea"/>
                          <a:cs typeface="Tahoma" pitchFamily="34" charset="0"/>
                        </a:rPr>
                        <a:t>09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Calibri" pitchFamily="34" charset="0"/>
                        </a:rPr>
                        <a:t>VYSTUPY</a:t>
                      </a: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Calibri" pitchFamily="34" charset="0"/>
                        </a:rPr>
                        <a:t>/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Calibri" pitchFamily="34" charset="0"/>
                        </a:rPr>
                        <a:t>VY_32_INOVACE_CJL_MA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cs typeface="Tahoma" pitchFamily="34" charset="0"/>
                        </a:rPr>
                        <a:t>034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728788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Anotace: Opakování tvarosloví - morfologie, zopakování základních mluvnických kategorií podstatných jmen</a:t>
                      </a: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Podstatná jména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patří mezi ohebné slovní druhy </a:t>
            </a:r>
            <a:br>
              <a:rPr lang="cs-CZ" dirty="0" smtClean="0"/>
            </a:br>
            <a:r>
              <a:rPr lang="cs-CZ" dirty="0" smtClean="0"/>
              <a:t>(společně s přídavnými jmény, zájmeny, číslovkami a slovesy)</a:t>
            </a:r>
          </a:p>
          <a:p>
            <a:r>
              <a:rPr lang="cs-CZ" dirty="0" smtClean="0"/>
              <a:t>řadíme je jako první slovní druh</a:t>
            </a:r>
          </a:p>
          <a:p>
            <a:r>
              <a:rPr lang="cs-CZ" dirty="0" smtClean="0"/>
              <a:t>ve větě jsou nejčastěji podmětem </a:t>
            </a:r>
            <a:br>
              <a:rPr lang="cs-CZ" dirty="0" smtClean="0"/>
            </a:br>
            <a:r>
              <a:rPr lang="cs-CZ" dirty="0" smtClean="0"/>
              <a:t>nebo předmětem, </a:t>
            </a:r>
            <a:br>
              <a:rPr lang="cs-CZ" dirty="0" smtClean="0"/>
            </a:br>
            <a:r>
              <a:rPr lang="cs-CZ" dirty="0" smtClean="0"/>
              <a:t>ale mohou být i jiným větným členem</a:t>
            </a:r>
          </a:p>
          <a:p>
            <a:r>
              <a:rPr lang="cs-CZ" dirty="0" smtClean="0"/>
              <a:t>určujeme u nich – rod, číslo, pád, vzor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Podstatná jména (</a:t>
            </a:r>
            <a:r>
              <a:rPr lang="cs-CZ" i="1" dirty="0" smtClean="0"/>
              <a:t>substantiva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jsou názvy </a:t>
            </a:r>
            <a:r>
              <a:rPr lang="cs-CZ" sz="4000" dirty="0"/>
              <a:t>osob (</a:t>
            </a:r>
            <a:r>
              <a:rPr lang="cs-CZ" sz="4000" i="1" dirty="0"/>
              <a:t>člověk</a:t>
            </a:r>
            <a:r>
              <a:rPr lang="cs-CZ" sz="4000" dirty="0"/>
              <a:t>, </a:t>
            </a:r>
            <a:r>
              <a:rPr lang="cs-CZ" sz="4000" i="1" dirty="0"/>
              <a:t>žena</a:t>
            </a:r>
            <a:r>
              <a:rPr lang="cs-CZ" sz="4000" dirty="0"/>
              <a:t>, </a:t>
            </a:r>
            <a:r>
              <a:rPr lang="cs-CZ" sz="4000" i="1" dirty="0"/>
              <a:t>muž</a:t>
            </a:r>
            <a:r>
              <a:rPr lang="cs-CZ" sz="4000" dirty="0"/>
              <a:t>), </a:t>
            </a: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/>
              <a:t>zvířat </a:t>
            </a:r>
            <a:r>
              <a:rPr lang="cs-CZ" sz="4000" dirty="0"/>
              <a:t>(</a:t>
            </a:r>
            <a:r>
              <a:rPr lang="cs-CZ" sz="4000" i="1" dirty="0"/>
              <a:t>pes</a:t>
            </a:r>
            <a:r>
              <a:rPr lang="cs-CZ" sz="4000" dirty="0"/>
              <a:t>, </a:t>
            </a:r>
            <a:r>
              <a:rPr lang="cs-CZ" sz="4000" i="1" dirty="0"/>
              <a:t>čmelák</a:t>
            </a:r>
            <a:r>
              <a:rPr lang="cs-CZ" sz="4000" dirty="0"/>
              <a:t>) </a:t>
            </a: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/>
              <a:t>a </a:t>
            </a:r>
            <a:r>
              <a:rPr lang="cs-CZ" sz="4000" dirty="0"/>
              <a:t>věcí (</a:t>
            </a:r>
            <a:r>
              <a:rPr lang="cs-CZ" sz="4000" i="1" dirty="0"/>
              <a:t>auto</a:t>
            </a:r>
            <a:r>
              <a:rPr lang="cs-CZ" sz="4000" dirty="0"/>
              <a:t>, </a:t>
            </a:r>
            <a:r>
              <a:rPr lang="cs-CZ" sz="4000" i="1" dirty="0" smtClean="0"/>
              <a:t>mrak</a:t>
            </a:r>
            <a:r>
              <a:rPr lang="cs-CZ" sz="4000" dirty="0" smtClean="0"/>
              <a:t>)</a:t>
            </a:r>
          </a:p>
          <a:p>
            <a:r>
              <a:rPr lang="cs-CZ" sz="4000" dirty="0" smtClean="0"/>
              <a:t>jsou samostatné </a:t>
            </a:r>
            <a:r>
              <a:rPr lang="cs-CZ" sz="4000" dirty="0"/>
              <a:t>názvy </a:t>
            </a:r>
            <a:r>
              <a:rPr lang="cs-CZ" sz="4000" dirty="0" smtClean="0"/>
              <a:t>pro vlastnosti </a:t>
            </a:r>
            <a:r>
              <a:rPr lang="cs-CZ" sz="4000" dirty="0"/>
              <a:t>(</a:t>
            </a:r>
            <a:r>
              <a:rPr lang="cs-CZ" sz="4000" i="1" dirty="0"/>
              <a:t>zeleň</a:t>
            </a:r>
            <a:r>
              <a:rPr lang="cs-CZ" sz="4000" dirty="0"/>
              <a:t>, </a:t>
            </a:r>
            <a:r>
              <a:rPr lang="cs-CZ" sz="4000" i="1" dirty="0" smtClean="0"/>
              <a:t>lenost, trpělivost</a:t>
            </a:r>
            <a:r>
              <a:rPr lang="cs-CZ" sz="4000" dirty="0" smtClean="0"/>
              <a:t>), </a:t>
            </a:r>
            <a:br>
              <a:rPr lang="cs-CZ" sz="4000" dirty="0" smtClean="0"/>
            </a:br>
            <a:r>
              <a:rPr lang="cs-CZ" sz="4000" dirty="0" smtClean="0"/>
              <a:t>děje </a:t>
            </a:r>
            <a:r>
              <a:rPr lang="cs-CZ" sz="4000" dirty="0"/>
              <a:t>(</a:t>
            </a:r>
            <a:r>
              <a:rPr lang="cs-CZ" sz="4000" i="1" dirty="0" smtClean="0"/>
              <a:t>písknutí</a:t>
            </a:r>
            <a:r>
              <a:rPr lang="cs-CZ" sz="4000" dirty="0" smtClean="0"/>
              <a:t>, </a:t>
            </a:r>
            <a:r>
              <a:rPr lang="cs-CZ" sz="4000" i="1" dirty="0" smtClean="0"/>
              <a:t>zvolání</a:t>
            </a:r>
            <a:r>
              <a:rPr lang="cs-CZ" sz="4000" dirty="0"/>
              <a:t>) </a:t>
            </a: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/>
              <a:t>a </a:t>
            </a:r>
            <a:r>
              <a:rPr lang="cs-CZ" sz="4000" dirty="0"/>
              <a:t>vztahy (</a:t>
            </a:r>
            <a:r>
              <a:rPr lang="cs-CZ" sz="4000" i="1" dirty="0"/>
              <a:t>láska</a:t>
            </a:r>
            <a:r>
              <a:rPr lang="cs-CZ" sz="4000" dirty="0"/>
              <a:t>, </a:t>
            </a:r>
            <a:r>
              <a:rPr lang="cs-CZ" sz="4000" i="1" dirty="0"/>
              <a:t>nenávist</a:t>
            </a:r>
            <a:r>
              <a:rPr lang="cs-CZ" sz="4000" dirty="0" smtClean="0"/>
              <a:t>)</a:t>
            </a:r>
            <a:endParaRPr lang="cs-CZ" sz="4000" dirty="0"/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Označení pro to, co je hmotné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628800"/>
            <a:ext cx="8229600" cy="4525963"/>
          </a:xfrm>
        </p:spPr>
        <p:txBody>
          <a:bodyPr>
            <a:normAutofit fontScale="92500" lnSpcReduction="10000"/>
          </a:bodyPr>
          <a:lstStyle/>
          <a:p>
            <a:r>
              <a:rPr lang="cs-CZ" sz="4300" dirty="0" smtClean="0"/>
              <a:t>názvy osob, zvířat a věcí označují </a:t>
            </a:r>
            <a:br>
              <a:rPr lang="cs-CZ" sz="4300" dirty="0" smtClean="0"/>
            </a:br>
            <a:r>
              <a:rPr lang="cs-CZ" sz="4300" dirty="0" smtClean="0"/>
              <a:t>to, co je hmotné (</a:t>
            </a:r>
            <a:r>
              <a:rPr lang="cs-CZ" sz="4300" i="1" dirty="0" smtClean="0"/>
              <a:t>osoba</a:t>
            </a:r>
            <a:r>
              <a:rPr lang="cs-CZ" sz="4300" dirty="0" smtClean="0"/>
              <a:t>, </a:t>
            </a:r>
            <a:r>
              <a:rPr lang="cs-CZ" sz="4300" i="1" dirty="0" smtClean="0"/>
              <a:t>kočka</a:t>
            </a:r>
            <a:r>
              <a:rPr lang="cs-CZ" sz="4300" dirty="0" smtClean="0"/>
              <a:t>, </a:t>
            </a:r>
            <a:r>
              <a:rPr lang="cs-CZ" sz="4300" i="1" dirty="0" smtClean="0"/>
              <a:t>skála</a:t>
            </a:r>
            <a:r>
              <a:rPr lang="cs-CZ" sz="4300" dirty="0" smtClean="0"/>
              <a:t>, </a:t>
            </a:r>
            <a:r>
              <a:rPr lang="cs-CZ" sz="4300" i="1" dirty="0" smtClean="0"/>
              <a:t>oceán</a:t>
            </a:r>
            <a:r>
              <a:rPr lang="cs-CZ" sz="4300" dirty="0" smtClean="0"/>
              <a:t>)</a:t>
            </a:r>
          </a:p>
          <a:p>
            <a:r>
              <a:rPr lang="cs-CZ" sz="4300" dirty="0" smtClean="0"/>
              <a:t>nazývají se podstatná jména </a:t>
            </a:r>
            <a:r>
              <a:rPr lang="cs-CZ" sz="4300" b="1" dirty="0" smtClean="0"/>
              <a:t>konkrétní</a:t>
            </a:r>
            <a:endParaRPr lang="cs-CZ" sz="4300" dirty="0" smtClean="0"/>
          </a:p>
          <a:p>
            <a:r>
              <a:rPr lang="cs-CZ" sz="4300" dirty="0" smtClean="0"/>
              <a:t>konkrétní podstatná </a:t>
            </a:r>
            <a:r>
              <a:rPr lang="cs-CZ" sz="4300" dirty="0" err="1" smtClean="0"/>
              <a:t>jm</a:t>
            </a:r>
            <a:r>
              <a:rPr lang="cs-CZ" sz="4300" dirty="0" smtClean="0"/>
              <a:t>. dělíme na</a:t>
            </a:r>
            <a:br>
              <a:rPr lang="cs-CZ" sz="4300" dirty="0" smtClean="0"/>
            </a:br>
            <a:r>
              <a:rPr lang="cs-CZ" sz="4300" dirty="0" smtClean="0"/>
              <a:t>podstatná jména </a:t>
            </a:r>
            <a:r>
              <a:rPr lang="cs-CZ" sz="4300" b="1" dirty="0" smtClean="0"/>
              <a:t>obecná</a:t>
            </a:r>
            <a:r>
              <a:rPr lang="cs-CZ" sz="4300" dirty="0" smtClean="0"/>
              <a:t> a </a:t>
            </a:r>
            <a:r>
              <a:rPr lang="cs-CZ" sz="4300" b="1" dirty="0" smtClean="0"/>
              <a:t>vlastní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Podstatná jména konkrétní - </a:t>
            </a:r>
            <a:br>
              <a:rPr lang="cs-CZ" dirty="0" smtClean="0"/>
            </a:br>
            <a:r>
              <a:rPr lang="cs-CZ" dirty="0" smtClean="0"/>
              <a:t>obecná a vlastní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cs-CZ" b="1" dirty="0" smtClean="0"/>
              <a:t>obecná podstatná jména</a:t>
            </a:r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 smtClean="0"/>
              <a:t>neoznačují určitou osobu, zvíře nebo věc, nýbrž </a:t>
            </a:r>
            <a:r>
              <a:rPr lang="cs-CZ" dirty="0" smtClean="0">
                <a:solidFill>
                  <a:srgbClr val="FF0000"/>
                </a:solidFill>
              </a:rPr>
              <a:t>označují</a:t>
            </a:r>
            <a:r>
              <a:rPr lang="cs-CZ" dirty="0" smtClean="0"/>
              <a:t> je obecně, znamenají </a:t>
            </a:r>
            <a:r>
              <a:rPr lang="cs-CZ" dirty="0" smtClean="0">
                <a:solidFill>
                  <a:srgbClr val="FF0000"/>
                </a:solidFill>
              </a:rPr>
              <a:t>kteroukoliv </a:t>
            </a:r>
            <a:r>
              <a:rPr lang="cs-CZ" dirty="0" smtClean="0"/>
              <a:t>osobu, zvíře nebo věc toho druhu (</a:t>
            </a:r>
            <a:r>
              <a:rPr lang="cs-CZ" i="1" dirty="0" smtClean="0"/>
              <a:t>novinář</a:t>
            </a:r>
            <a:r>
              <a:rPr lang="cs-CZ" dirty="0" smtClean="0"/>
              <a:t>, </a:t>
            </a:r>
            <a:r>
              <a:rPr lang="cs-CZ" i="1" dirty="0" smtClean="0"/>
              <a:t>země</a:t>
            </a:r>
            <a:r>
              <a:rPr lang="cs-CZ" dirty="0" smtClean="0"/>
              <a:t>, </a:t>
            </a:r>
            <a:r>
              <a:rPr lang="cs-CZ" i="1" dirty="0" smtClean="0"/>
              <a:t>potok</a:t>
            </a:r>
            <a:r>
              <a:rPr lang="cs-CZ" dirty="0" smtClean="0"/>
              <a:t>, </a:t>
            </a:r>
            <a:r>
              <a:rPr lang="cs-CZ" i="1" dirty="0" smtClean="0"/>
              <a:t>osel</a:t>
            </a:r>
            <a:r>
              <a:rPr lang="cs-CZ" dirty="0" smtClean="0"/>
              <a:t>, </a:t>
            </a:r>
            <a:r>
              <a:rPr lang="cs-CZ" i="1" dirty="0" smtClean="0"/>
              <a:t>dub</a:t>
            </a:r>
            <a:r>
              <a:rPr lang="cs-CZ" dirty="0" smtClean="0"/>
              <a:t>, </a:t>
            </a:r>
            <a:r>
              <a:rPr lang="cs-CZ" i="1" dirty="0" smtClean="0"/>
              <a:t>truhlář</a:t>
            </a:r>
            <a:r>
              <a:rPr lang="cs-CZ" dirty="0" smtClean="0"/>
              <a:t>)</a:t>
            </a:r>
          </a:p>
          <a:p>
            <a:pPr lvl="0"/>
            <a:r>
              <a:rPr lang="cs-CZ" b="1" dirty="0" smtClean="0"/>
              <a:t>vlastní podstatná jména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označují jednu určitou </a:t>
            </a:r>
            <a:r>
              <a:rPr lang="cs-CZ" dirty="0" smtClean="0"/>
              <a:t>osobu, jedno určité zvíře, jednu určitou věc (</a:t>
            </a:r>
            <a:r>
              <a:rPr lang="cs-CZ" i="1" dirty="0" smtClean="0"/>
              <a:t>Tomáš</a:t>
            </a:r>
            <a:r>
              <a:rPr lang="cs-CZ" dirty="0" smtClean="0"/>
              <a:t>, </a:t>
            </a:r>
            <a:r>
              <a:rPr lang="cs-CZ" i="1" dirty="0" smtClean="0"/>
              <a:t>Brno</a:t>
            </a:r>
            <a:r>
              <a:rPr lang="cs-CZ" dirty="0" smtClean="0"/>
              <a:t>, </a:t>
            </a:r>
            <a:r>
              <a:rPr lang="cs-CZ" i="1" dirty="0" smtClean="0"/>
              <a:t>Škoda</a:t>
            </a:r>
            <a:r>
              <a:rPr lang="cs-CZ" dirty="0" smtClean="0"/>
              <a:t>, </a:t>
            </a:r>
            <a:r>
              <a:rPr lang="cs-CZ" i="1" dirty="0" smtClean="0"/>
              <a:t>Krkonoše</a:t>
            </a:r>
            <a:r>
              <a:rPr lang="cs-CZ" dirty="0" smtClean="0"/>
              <a:t>, </a:t>
            </a:r>
            <a:r>
              <a:rPr lang="cs-CZ" i="1" dirty="0" err="1" smtClean="0"/>
              <a:t>Alík</a:t>
            </a:r>
            <a:r>
              <a:rPr lang="cs-CZ" dirty="0" smtClean="0"/>
              <a:t>)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Označení pro to, co je nehmotné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názvy vlastností</a:t>
            </a:r>
            <a:r>
              <a:rPr lang="cs-CZ" sz="4400" dirty="0"/>
              <a:t>, dějů a vztahů označují naopak to, co je nehmotné (</a:t>
            </a:r>
            <a:r>
              <a:rPr lang="cs-CZ" sz="4400" i="1" dirty="0"/>
              <a:t>důvěřivost</a:t>
            </a:r>
            <a:r>
              <a:rPr lang="cs-CZ" sz="4400" dirty="0"/>
              <a:t>, </a:t>
            </a:r>
            <a:r>
              <a:rPr lang="cs-CZ" sz="4400" i="1" dirty="0"/>
              <a:t>zavanutí</a:t>
            </a:r>
            <a:r>
              <a:rPr lang="cs-CZ" sz="4400" dirty="0"/>
              <a:t>, </a:t>
            </a:r>
            <a:r>
              <a:rPr lang="cs-CZ" sz="4400" i="1" dirty="0"/>
              <a:t>krok</a:t>
            </a:r>
            <a:r>
              <a:rPr lang="cs-CZ" sz="4400" dirty="0"/>
              <a:t>, </a:t>
            </a:r>
            <a:r>
              <a:rPr lang="cs-CZ" sz="4400" i="1" dirty="0"/>
              <a:t>čas</a:t>
            </a:r>
            <a:r>
              <a:rPr lang="cs-CZ" sz="4400" dirty="0"/>
              <a:t>, </a:t>
            </a:r>
            <a:r>
              <a:rPr lang="cs-CZ" sz="4400" i="1" dirty="0" smtClean="0"/>
              <a:t>jásot</a:t>
            </a:r>
            <a:r>
              <a:rPr lang="cs-CZ" sz="4400" dirty="0" smtClean="0"/>
              <a:t>)</a:t>
            </a:r>
          </a:p>
          <a:p>
            <a:r>
              <a:rPr lang="cs-CZ" sz="4400" dirty="0" smtClean="0"/>
              <a:t>nazývají </a:t>
            </a:r>
            <a:r>
              <a:rPr lang="cs-CZ" sz="4400" dirty="0"/>
              <a:t>se </a:t>
            </a:r>
            <a:r>
              <a:rPr lang="cs-CZ" sz="4400" b="1" dirty="0"/>
              <a:t>podstatná jména </a:t>
            </a:r>
            <a:r>
              <a:rPr lang="cs-CZ" sz="4400" b="1" dirty="0" smtClean="0"/>
              <a:t>abstraktní</a:t>
            </a:r>
            <a:endParaRPr lang="cs-CZ" sz="4400" dirty="0"/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6000" dirty="0" smtClean="0"/>
              <a:t>Rod a číslo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4800" dirty="0" smtClean="0"/>
              <a:t>podstatná jména mění </a:t>
            </a:r>
            <a:r>
              <a:rPr lang="cs-CZ" sz="4800" dirty="0"/>
              <a:t>tvary </a:t>
            </a:r>
            <a:r>
              <a:rPr lang="cs-CZ" sz="4800" dirty="0" smtClean="0"/>
              <a:t/>
            </a:r>
            <a:br>
              <a:rPr lang="cs-CZ" sz="4800" dirty="0" smtClean="0"/>
            </a:br>
            <a:r>
              <a:rPr lang="cs-CZ" sz="4800" dirty="0" smtClean="0"/>
              <a:t>podle </a:t>
            </a:r>
            <a:r>
              <a:rPr lang="cs-CZ" sz="4800" b="1" dirty="0"/>
              <a:t>pádu</a:t>
            </a:r>
            <a:r>
              <a:rPr lang="cs-CZ" sz="4800" dirty="0"/>
              <a:t> a </a:t>
            </a:r>
            <a:r>
              <a:rPr lang="cs-CZ" sz="4800" b="1" dirty="0" smtClean="0"/>
              <a:t>čísla</a:t>
            </a:r>
            <a:endParaRPr lang="cs-CZ" sz="4800" dirty="0" smtClean="0"/>
          </a:p>
          <a:p>
            <a:r>
              <a:rPr lang="cs-CZ" sz="4800" dirty="0" smtClean="0"/>
              <a:t>mají </a:t>
            </a:r>
            <a:r>
              <a:rPr lang="cs-CZ" sz="4800" dirty="0"/>
              <a:t>vždy jeden ze tří </a:t>
            </a:r>
            <a:r>
              <a:rPr lang="cs-CZ" sz="4800" b="1" dirty="0"/>
              <a:t>rodů</a:t>
            </a:r>
            <a:r>
              <a:rPr lang="cs-CZ" sz="4800" dirty="0"/>
              <a:t>: mužský, ženský, nebo střední (ten, ta, to</a:t>
            </a:r>
            <a:r>
              <a:rPr lang="cs-CZ" sz="4800" dirty="0" smtClean="0"/>
              <a:t>)</a:t>
            </a:r>
            <a:endParaRPr lang="cs-CZ" sz="4800" dirty="0"/>
          </a:p>
          <a:p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Podstatná jména rodu mužského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4000" dirty="0" smtClean="0"/>
              <a:t>rozlišujeme </a:t>
            </a:r>
            <a:r>
              <a:rPr lang="cs-CZ" sz="4000" b="1" dirty="0" smtClean="0"/>
              <a:t>jména </a:t>
            </a:r>
            <a:r>
              <a:rPr lang="cs-CZ" sz="4000" b="1" dirty="0"/>
              <a:t>životná</a:t>
            </a:r>
            <a:r>
              <a:rPr lang="cs-CZ" sz="4000" dirty="0"/>
              <a:t> (</a:t>
            </a:r>
            <a:r>
              <a:rPr lang="cs-CZ" sz="4000" i="1" dirty="0"/>
              <a:t>muž</a:t>
            </a:r>
            <a:r>
              <a:rPr lang="cs-CZ" sz="4000" dirty="0"/>
              <a:t>) </a:t>
            </a: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/>
              <a:t>a </a:t>
            </a:r>
            <a:r>
              <a:rPr lang="cs-CZ" sz="4000" b="1" dirty="0"/>
              <a:t>neživotná</a:t>
            </a:r>
            <a:r>
              <a:rPr lang="cs-CZ" sz="4000" dirty="0"/>
              <a:t> (</a:t>
            </a:r>
            <a:r>
              <a:rPr lang="cs-CZ" sz="4000" i="1" dirty="0" smtClean="0"/>
              <a:t>stroj</a:t>
            </a:r>
            <a:r>
              <a:rPr lang="cs-CZ" sz="4000" dirty="0" smtClean="0"/>
              <a:t>)</a:t>
            </a:r>
          </a:p>
          <a:p>
            <a:r>
              <a:rPr lang="cs-CZ" sz="4000" dirty="0" smtClean="0"/>
              <a:t>k</a:t>
            </a:r>
            <a:r>
              <a:rPr lang="cs-CZ" sz="4000" dirty="0"/>
              <a:t> </a:t>
            </a:r>
            <a:r>
              <a:rPr lang="cs-CZ" sz="4000" b="1" dirty="0"/>
              <a:t>podstatným jménům neživotným</a:t>
            </a:r>
            <a:r>
              <a:rPr lang="cs-CZ" sz="4000" dirty="0"/>
              <a:t> se počítají i jména hromadného významu označující množství živých </a:t>
            </a:r>
            <a:r>
              <a:rPr lang="cs-CZ" sz="4000" dirty="0" smtClean="0"/>
              <a:t>bytostí jako např.:</a:t>
            </a:r>
            <a:br>
              <a:rPr lang="cs-CZ" sz="4000" dirty="0" smtClean="0"/>
            </a:br>
            <a:r>
              <a:rPr lang="cs-CZ" sz="4000" i="1" dirty="0" smtClean="0"/>
              <a:t>národ</a:t>
            </a:r>
            <a:r>
              <a:rPr lang="cs-CZ" sz="4000" dirty="0"/>
              <a:t>, </a:t>
            </a:r>
            <a:r>
              <a:rPr lang="cs-CZ" sz="4000" i="1" dirty="0"/>
              <a:t>zástup</a:t>
            </a:r>
            <a:r>
              <a:rPr lang="cs-CZ" sz="4000" dirty="0"/>
              <a:t>, </a:t>
            </a:r>
            <a:r>
              <a:rPr lang="cs-CZ" sz="4000" i="1" dirty="0"/>
              <a:t>hmyz</a:t>
            </a:r>
            <a:r>
              <a:rPr lang="cs-CZ" sz="4000" dirty="0"/>
              <a:t> apod.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  <a:p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Odborné názvy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cizím odborným názvem se nazývá </a:t>
            </a:r>
            <a:br>
              <a:rPr lang="cs-CZ" dirty="0" smtClean="0"/>
            </a:br>
            <a:r>
              <a:rPr lang="cs-CZ" b="1" dirty="0" smtClean="0"/>
              <a:t>podstatné jméno - </a:t>
            </a:r>
            <a:r>
              <a:rPr lang="cs-CZ" b="1" i="1" dirty="0" smtClean="0"/>
              <a:t>substantivum</a:t>
            </a:r>
            <a:endParaRPr lang="cs-CZ" i="1" dirty="0" smtClean="0"/>
          </a:p>
          <a:p>
            <a:r>
              <a:rPr lang="cs-CZ" dirty="0" smtClean="0"/>
              <a:t>podstatné jméno rodu mužského </a:t>
            </a:r>
            <a:br>
              <a:rPr lang="cs-CZ" dirty="0" smtClean="0"/>
            </a:br>
            <a:r>
              <a:rPr lang="cs-CZ" b="1" dirty="0" smtClean="0"/>
              <a:t>rod mužský - </a:t>
            </a:r>
            <a:r>
              <a:rPr lang="cs-CZ" b="1" i="1" dirty="0" smtClean="0"/>
              <a:t>maskulinum</a:t>
            </a:r>
            <a:r>
              <a:rPr lang="cs-CZ" b="1" dirty="0" smtClean="0"/>
              <a:t> </a:t>
            </a:r>
            <a:br>
              <a:rPr lang="cs-CZ" b="1" dirty="0" smtClean="0"/>
            </a:br>
            <a:r>
              <a:rPr lang="cs-CZ" dirty="0" smtClean="0"/>
              <a:t>(v mn. č. </a:t>
            </a:r>
            <a:r>
              <a:rPr lang="cs-CZ" i="1" dirty="0" smtClean="0"/>
              <a:t>maskulina</a:t>
            </a:r>
            <a:r>
              <a:rPr lang="cs-CZ" dirty="0" smtClean="0"/>
              <a:t>) </a:t>
            </a:r>
          </a:p>
          <a:p>
            <a:r>
              <a:rPr lang="cs-CZ" b="1" dirty="0" smtClean="0"/>
              <a:t>rod ženský </a:t>
            </a:r>
            <a:r>
              <a:rPr lang="cs-CZ" dirty="0" smtClean="0"/>
              <a:t>a podstatné jméno rodu ženského -- </a:t>
            </a:r>
            <a:r>
              <a:rPr lang="cs-CZ" b="1" i="1" dirty="0" smtClean="0"/>
              <a:t>femininum</a:t>
            </a:r>
            <a:r>
              <a:rPr lang="cs-CZ" dirty="0" smtClean="0"/>
              <a:t> (v mn. č. </a:t>
            </a:r>
            <a:r>
              <a:rPr lang="cs-CZ" i="1" dirty="0" smtClean="0"/>
              <a:t>feminina</a:t>
            </a:r>
            <a:r>
              <a:rPr lang="cs-CZ" dirty="0" smtClean="0"/>
              <a:t>) </a:t>
            </a:r>
          </a:p>
          <a:p>
            <a:r>
              <a:rPr lang="cs-CZ" b="1" dirty="0" smtClean="0"/>
              <a:t>rod střední </a:t>
            </a:r>
            <a:r>
              <a:rPr lang="cs-CZ" dirty="0" smtClean="0"/>
              <a:t>a podstatné jméno rodu středního - </a:t>
            </a:r>
            <a:r>
              <a:rPr lang="cs-CZ" b="1" i="1" dirty="0" smtClean="0"/>
              <a:t>neutrum</a:t>
            </a:r>
            <a:r>
              <a:rPr lang="cs-CZ" b="1" dirty="0" smtClean="0"/>
              <a:t> </a:t>
            </a:r>
            <a:r>
              <a:rPr lang="cs-CZ" dirty="0" smtClean="0"/>
              <a:t>(v mn. č. </a:t>
            </a:r>
            <a:r>
              <a:rPr lang="cs-CZ" i="1" dirty="0" smtClean="0"/>
              <a:t>neutra</a:t>
            </a:r>
            <a:r>
              <a:rPr lang="cs-CZ" dirty="0" smtClean="0"/>
              <a:t>)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Číslo jednotné a množné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podstatná jména </a:t>
            </a:r>
            <a:r>
              <a:rPr lang="cs-CZ" dirty="0"/>
              <a:t>mají obvykle </a:t>
            </a:r>
            <a:r>
              <a:rPr lang="cs-CZ" b="1" dirty="0"/>
              <a:t>dvojí číslo</a:t>
            </a:r>
            <a:r>
              <a:rPr lang="cs-CZ" dirty="0"/>
              <a:t>: </a:t>
            </a:r>
            <a:r>
              <a:rPr lang="cs-CZ" b="1" dirty="0"/>
              <a:t>jednotné</a:t>
            </a:r>
            <a:r>
              <a:rPr lang="cs-CZ" dirty="0"/>
              <a:t> (</a:t>
            </a:r>
            <a:r>
              <a:rPr lang="cs-CZ" i="1" dirty="0"/>
              <a:t>singulár</a:t>
            </a:r>
            <a:r>
              <a:rPr lang="cs-CZ" dirty="0"/>
              <a:t>) a </a:t>
            </a:r>
            <a:r>
              <a:rPr lang="cs-CZ" b="1" dirty="0"/>
              <a:t>množné</a:t>
            </a:r>
            <a:r>
              <a:rPr lang="cs-CZ" dirty="0"/>
              <a:t> (</a:t>
            </a:r>
            <a:r>
              <a:rPr lang="cs-CZ" i="1" dirty="0" smtClean="0"/>
              <a:t>plurál</a:t>
            </a:r>
            <a:r>
              <a:rPr lang="cs-CZ" dirty="0" smtClean="0"/>
              <a:t>)</a:t>
            </a:r>
          </a:p>
          <a:p>
            <a:r>
              <a:rPr lang="cs-CZ" dirty="0" smtClean="0"/>
              <a:t>u</a:t>
            </a:r>
            <a:r>
              <a:rPr lang="cs-CZ" dirty="0"/>
              <a:t> několika slov je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jiný </a:t>
            </a:r>
            <a:r>
              <a:rPr lang="cs-CZ" dirty="0"/>
              <a:t>rod v čísle </a:t>
            </a:r>
            <a:r>
              <a:rPr lang="cs-CZ" dirty="0" smtClean="0"/>
              <a:t>jednot. a </a:t>
            </a:r>
            <a:r>
              <a:rPr lang="cs-CZ" dirty="0"/>
              <a:t>jiný v čísle množném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(</a:t>
            </a:r>
            <a:r>
              <a:rPr lang="cs-CZ" i="1" dirty="0"/>
              <a:t>dítě</a:t>
            </a:r>
            <a:r>
              <a:rPr lang="cs-CZ" dirty="0"/>
              <a:t>, rod střední, vzor kuře – </a:t>
            </a:r>
            <a:r>
              <a:rPr lang="cs-CZ" i="1" dirty="0"/>
              <a:t>děti</a:t>
            </a:r>
            <a:r>
              <a:rPr lang="cs-CZ" dirty="0"/>
              <a:t>, rod ženský, vzor </a:t>
            </a:r>
            <a:r>
              <a:rPr lang="cs-CZ" dirty="0" smtClean="0"/>
              <a:t>kost;</a:t>
            </a:r>
            <a:br>
              <a:rPr lang="cs-CZ" dirty="0" smtClean="0"/>
            </a:br>
            <a:r>
              <a:rPr lang="cs-CZ" i="1" dirty="0" smtClean="0"/>
              <a:t>oko</a:t>
            </a:r>
            <a:r>
              <a:rPr lang="cs-CZ" dirty="0"/>
              <a:t>, rod střední – </a:t>
            </a:r>
            <a:r>
              <a:rPr lang="cs-CZ" i="1" dirty="0"/>
              <a:t>oči</a:t>
            </a:r>
            <a:r>
              <a:rPr lang="cs-CZ" dirty="0"/>
              <a:t>, rod ženský;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i="1" dirty="0" smtClean="0"/>
              <a:t>kníže</a:t>
            </a:r>
            <a:r>
              <a:rPr lang="cs-CZ" dirty="0"/>
              <a:t>, rod mužský – </a:t>
            </a:r>
            <a:r>
              <a:rPr lang="cs-CZ" i="1" dirty="0"/>
              <a:t>knížata</a:t>
            </a:r>
            <a:r>
              <a:rPr lang="cs-CZ" dirty="0"/>
              <a:t>, rod střední aj.).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                                                               Podstatná jména hromadná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některá </a:t>
            </a:r>
            <a:r>
              <a:rPr lang="cs-CZ" dirty="0"/>
              <a:t>podstatná jména mají </a:t>
            </a:r>
            <a:r>
              <a:rPr lang="cs-CZ" dirty="0">
                <a:solidFill>
                  <a:srgbClr val="FF0000"/>
                </a:solidFill>
              </a:rPr>
              <a:t>jen tvary čísla jednotného, ale znamenají více věcí téhož </a:t>
            </a:r>
            <a:r>
              <a:rPr lang="cs-CZ" dirty="0" smtClean="0">
                <a:solidFill>
                  <a:srgbClr val="FF0000"/>
                </a:solidFill>
              </a:rPr>
              <a:t>druhu</a:t>
            </a:r>
            <a:endParaRPr lang="cs-CZ" dirty="0" smtClean="0"/>
          </a:p>
          <a:p>
            <a:r>
              <a:rPr lang="cs-CZ" dirty="0" smtClean="0"/>
              <a:t>jde </a:t>
            </a:r>
            <a:r>
              <a:rPr lang="cs-CZ" dirty="0"/>
              <a:t>o </a:t>
            </a:r>
            <a:r>
              <a:rPr lang="cs-CZ" b="1" dirty="0"/>
              <a:t>podstatná jména </a:t>
            </a:r>
            <a:r>
              <a:rPr lang="cs-CZ" b="1" dirty="0" smtClean="0"/>
              <a:t>hromadná</a:t>
            </a:r>
            <a:endParaRPr lang="cs-CZ" dirty="0" smtClean="0"/>
          </a:p>
          <a:p>
            <a:r>
              <a:rPr lang="cs-CZ" dirty="0" smtClean="0"/>
              <a:t>ta </a:t>
            </a:r>
            <a:r>
              <a:rPr lang="cs-CZ" dirty="0"/>
              <a:t>bývají tvořena zejména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koncovkou </a:t>
            </a:r>
            <a:r>
              <a:rPr lang="cs-CZ" i="1" dirty="0" smtClean="0">
                <a:solidFill>
                  <a:srgbClr val="FF0000"/>
                </a:solidFill>
              </a:rPr>
              <a:t>-</a:t>
            </a:r>
            <a:r>
              <a:rPr lang="cs-CZ" i="1" dirty="0">
                <a:solidFill>
                  <a:srgbClr val="FF0000"/>
                </a:solidFill>
              </a:rPr>
              <a:t>í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/>
              <a:t>(</a:t>
            </a:r>
            <a:r>
              <a:rPr lang="cs-CZ" i="1" dirty="0"/>
              <a:t>jehličí</a:t>
            </a:r>
            <a:r>
              <a:rPr lang="cs-CZ" dirty="0"/>
              <a:t>, </a:t>
            </a:r>
            <a:r>
              <a:rPr lang="cs-CZ" i="1" dirty="0"/>
              <a:t>dříví</a:t>
            </a:r>
            <a:r>
              <a:rPr lang="cs-CZ" dirty="0"/>
              <a:t>, </a:t>
            </a:r>
            <a:r>
              <a:rPr lang="cs-CZ" i="1" dirty="0"/>
              <a:t>listí</a:t>
            </a:r>
            <a:r>
              <a:rPr lang="cs-CZ" dirty="0"/>
              <a:t>, </a:t>
            </a:r>
            <a:r>
              <a:rPr lang="cs-CZ" i="1" dirty="0"/>
              <a:t>kamení</a:t>
            </a:r>
            <a:r>
              <a:rPr lang="cs-CZ" dirty="0"/>
              <a:t>)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příponami </a:t>
            </a:r>
            <a:r>
              <a:rPr lang="cs-CZ" i="1" dirty="0">
                <a:solidFill>
                  <a:srgbClr val="FF0000"/>
                </a:solidFill>
              </a:rPr>
              <a:t>-</a:t>
            </a:r>
            <a:r>
              <a:rPr lang="cs-CZ" i="1" dirty="0" err="1">
                <a:solidFill>
                  <a:srgbClr val="FF0000"/>
                </a:solidFill>
              </a:rPr>
              <a:t>oví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/>
              <a:t>(</a:t>
            </a:r>
            <a:r>
              <a:rPr lang="cs-CZ" i="1" dirty="0"/>
              <a:t>křoví</a:t>
            </a:r>
            <a:r>
              <a:rPr lang="cs-CZ" dirty="0"/>
              <a:t>, </a:t>
            </a:r>
            <a:r>
              <a:rPr lang="cs-CZ" i="1" dirty="0"/>
              <a:t>stromoví</a:t>
            </a:r>
            <a:r>
              <a:rPr lang="cs-CZ" dirty="0"/>
              <a:t>),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i="1" dirty="0" smtClean="0">
                <a:solidFill>
                  <a:srgbClr val="FF0000"/>
                </a:solidFill>
              </a:rPr>
              <a:t>-</a:t>
            </a:r>
            <a:r>
              <a:rPr lang="cs-CZ" i="1" dirty="0" err="1">
                <a:solidFill>
                  <a:srgbClr val="FF0000"/>
                </a:solidFill>
              </a:rPr>
              <a:t>ina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/>
              <a:t>(</a:t>
            </a:r>
            <a:r>
              <a:rPr lang="cs-CZ" i="1" dirty="0"/>
              <a:t>chudina</a:t>
            </a:r>
            <a:r>
              <a:rPr lang="cs-CZ" dirty="0"/>
              <a:t>, </a:t>
            </a:r>
            <a:r>
              <a:rPr lang="cs-CZ" i="1" dirty="0"/>
              <a:t>březina</a:t>
            </a:r>
            <a:r>
              <a:rPr lang="cs-CZ" dirty="0" smtClean="0"/>
              <a:t>),</a:t>
            </a:r>
            <a:br>
              <a:rPr lang="cs-CZ" dirty="0" smtClean="0"/>
            </a:br>
            <a:r>
              <a:rPr lang="cs-CZ" i="1" dirty="0" smtClean="0">
                <a:solidFill>
                  <a:srgbClr val="FF0000"/>
                </a:solidFill>
              </a:rPr>
              <a:t>-</a:t>
            </a:r>
            <a:r>
              <a:rPr lang="cs-CZ" i="1" dirty="0" err="1">
                <a:solidFill>
                  <a:srgbClr val="FF0000"/>
                </a:solidFill>
              </a:rPr>
              <a:t>stvo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/>
              <a:t>(</a:t>
            </a:r>
            <a:r>
              <a:rPr lang="cs-CZ" i="1" dirty="0"/>
              <a:t>obyvatelstvo</a:t>
            </a:r>
            <a:r>
              <a:rPr lang="cs-CZ" dirty="0"/>
              <a:t>, </a:t>
            </a:r>
            <a:r>
              <a:rPr lang="cs-CZ" i="1" dirty="0"/>
              <a:t>lidstvo</a:t>
            </a:r>
            <a:r>
              <a:rPr lang="cs-CZ" dirty="0"/>
              <a:t>, </a:t>
            </a:r>
            <a:r>
              <a:rPr lang="cs-CZ" i="1" dirty="0"/>
              <a:t>členstvo</a:t>
            </a:r>
            <a:r>
              <a:rPr lang="cs-CZ" dirty="0"/>
              <a:t>, </a:t>
            </a:r>
            <a:r>
              <a:rPr lang="cs-CZ" i="1" dirty="0"/>
              <a:t>učitelstvo</a:t>
            </a:r>
            <a:r>
              <a:rPr lang="cs-CZ" dirty="0"/>
              <a:t>)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i="1" dirty="0" smtClean="0">
                <a:solidFill>
                  <a:srgbClr val="FF0000"/>
                </a:solidFill>
              </a:rPr>
              <a:t>-</a:t>
            </a:r>
            <a:r>
              <a:rPr lang="cs-CZ" i="1" dirty="0" err="1" smtClean="0">
                <a:solidFill>
                  <a:srgbClr val="FF0000"/>
                </a:solidFill>
              </a:rPr>
              <a:t>ctvo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/>
              <a:t>(</a:t>
            </a:r>
            <a:r>
              <a:rPr lang="cs-CZ" i="1" dirty="0"/>
              <a:t>rolnictvo</a:t>
            </a:r>
            <a:r>
              <a:rPr lang="cs-CZ" dirty="0"/>
              <a:t>, </a:t>
            </a:r>
            <a:r>
              <a:rPr lang="cs-CZ" i="1" dirty="0"/>
              <a:t>žactvo</a:t>
            </a:r>
            <a:r>
              <a:rPr lang="cs-CZ" dirty="0"/>
              <a:t>, </a:t>
            </a:r>
            <a:r>
              <a:rPr lang="cs-CZ" i="1" dirty="0"/>
              <a:t>ptactvo</a:t>
            </a:r>
            <a:r>
              <a:rPr lang="cs-CZ" dirty="0" smtClean="0"/>
              <a:t>)</a:t>
            </a:r>
            <a:endParaRPr lang="cs-CZ" dirty="0"/>
          </a:p>
          <a:p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Podstatná jména látková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n</a:t>
            </a:r>
            <a:r>
              <a:rPr lang="cs-CZ" dirty="0" smtClean="0"/>
              <a:t>ěkterá </a:t>
            </a:r>
            <a:r>
              <a:rPr lang="cs-CZ" dirty="0"/>
              <a:t>podstatná jména mají zpravidla pouze </a:t>
            </a:r>
            <a:r>
              <a:rPr lang="cs-CZ" dirty="0">
                <a:solidFill>
                  <a:srgbClr val="FF0000"/>
                </a:solidFill>
              </a:rPr>
              <a:t>tvary čísla jednotného, ale označují jimi jak část, tak i celek – tj. látku </a:t>
            </a:r>
            <a:r>
              <a:rPr lang="cs-CZ" dirty="0" smtClean="0">
                <a:solidFill>
                  <a:srgbClr val="FF0000"/>
                </a:solidFill>
              </a:rPr>
              <a:t>samotnou</a:t>
            </a:r>
            <a:r>
              <a:rPr lang="cs-CZ" dirty="0" smtClean="0"/>
              <a:t>, </a:t>
            </a:r>
            <a:br>
              <a:rPr lang="cs-CZ" dirty="0" smtClean="0"/>
            </a:br>
            <a:r>
              <a:rPr lang="cs-CZ" dirty="0" smtClean="0"/>
              <a:t>a </a:t>
            </a:r>
            <a:r>
              <a:rPr lang="cs-CZ" dirty="0"/>
              <a:t>to bez zřetele na množství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(</a:t>
            </a:r>
            <a:r>
              <a:rPr lang="cs-CZ" i="1" dirty="0"/>
              <a:t>cukr</a:t>
            </a:r>
            <a:r>
              <a:rPr lang="cs-CZ" dirty="0"/>
              <a:t>, </a:t>
            </a:r>
            <a:r>
              <a:rPr lang="cs-CZ" i="1" dirty="0"/>
              <a:t>voda</a:t>
            </a:r>
            <a:r>
              <a:rPr lang="cs-CZ" dirty="0"/>
              <a:t>, </a:t>
            </a:r>
            <a:r>
              <a:rPr lang="cs-CZ" i="1" dirty="0"/>
              <a:t>železo</a:t>
            </a:r>
            <a:r>
              <a:rPr lang="cs-CZ" dirty="0"/>
              <a:t>, </a:t>
            </a:r>
            <a:r>
              <a:rPr lang="cs-CZ" i="1" dirty="0"/>
              <a:t>písek</a:t>
            </a:r>
            <a:r>
              <a:rPr lang="cs-CZ" dirty="0"/>
              <a:t>, </a:t>
            </a:r>
            <a:r>
              <a:rPr lang="cs-CZ" i="1" dirty="0"/>
              <a:t>pivo</a:t>
            </a:r>
            <a:r>
              <a:rPr lang="cs-CZ" dirty="0"/>
              <a:t>, </a:t>
            </a:r>
            <a:r>
              <a:rPr lang="cs-CZ" i="1" dirty="0"/>
              <a:t>sníh</a:t>
            </a:r>
            <a:r>
              <a:rPr lang="cs-CZ" dirty="0"/>
              <a:t>, </a:t>
            </a:r>
            <a:r>
              <a:rPr lang="cs-CZ" i="1" dirty="0" smtClean="0"/>
              <a:t>krev</a:t>
            </a:r>
            <a:r>
              <a:rPr lang="cs-CZ" dirty="0" smtClean="0"/>
              <a:t>)</a:t>
            </a:r>
          </a:p>
          <a:p>
            <a:r>
              <a:rPr lang="cs-CZ" dirty="0" smtClean="0"/>
              <a:t>jde o </a:t>
            </a:r>
            <a:r>
              <a:rPr lang="cs-CZ" b="1" dirty="0" smtClean="0"/>
              <a:t>podstatná </a:t>
            </a:r>
            <a:r>
              <a:rPr lang="cs-CZ" b="1" dirty="0"/>
              <a:t>jména </a:t>
            </a:r>
            <a:r>
              <a:rPr lang="cs-CZ" b="1" dirty="0" smtClean="0"/>
              <a:t>látková</a:t>
            </a:r>
            <a:endParaRPr lang="cs-CZ" dirty="0" smtClean="0"/>
          </a:p>
          <a:p>
            <a:r>
              <a:rPr lang="cs-CZ" dirty="0" smtClean="0"/>
              <a:t>jejich </a:t>
            </a:r>
            <a:r>
              <a:rPr lang="cs-CZ" dirty="0"/>
              <a:t>tvary čísla množného mají jiný slovní </a:t>
            </a:r>
            <a:r>
              <a:rPr lang="cs-CZ" dirty="0" smtClean="0"/>
              <a:t>význam,</a:t>
            </a:r>
            <a:r>
              <a:rPr lang="cs-CZ" dirty="0"/>
              <a:t> </a:t>
            </a:r>
            <a:r>
              <a:rPr lang="cs-CZ" dirty="0" smtClean="0"/>
              <a:t>např.: </a:t>
            </a:r>
            <a:br>
              <a:rPr lang="cs-CZ" dirty="0" smtClean="0"/>
            </a:br>
            <a:r>
              <a:rPr lang="cs-CZ" i="1" dirty="0" smtClean="0"/>
              <a:t>železa</a:t>
            </a:r>
            <a:r>
              <a:rPr lang="cs-CZ" dirty="0" smtClean="0"/>
              <a:t> </a:t>
            </a:r>
            <a:r>
              <a:rPr lang="cs-CZ" dirty="0"/>
              <a:t>(= pouta nebo pasti na zvěř</a:t>
            </a:r>
            <a:r>
              <a:rPr lang="cs-CZ" dirty="0" smtClean="0"/>
              <a:t>)</a:t>
            </a:r>
            <a:br>
              <a:rPr lang="cs-CZ" dirty="0" smtClean="0"/>
            </a:br>
            <a:r>
              <a:rPr lang="cs-CZ" i="1" dirty="0" smtClean="0"/>
              <a:t>vody</a:t>
            </a:r>
            <a:r>
              <a:rPr lang="cs-CZ" dirty="0" smtClean="0"/>
              <a:t> </a:t>
            </a:r>
            <a:r>
              <a:rPr lang="cs-CZ" dirty="0"/>
              <a:t>(minerální ⇒ </a:t>
            </a:r>
            <a:r>
              <a:rPr lang="cs-CZ" i="1" dirty="0"/>
              <a:t>dvě vody</a:t>
            </a:r>
            <a:r>
              <a:rPr lang="cs-CZ" dirty="0"/>
              <a:t> = dvě sklenice vody) 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Podstatná jména pomnožná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/>
              <a:t>n</a:t>
            </a:r>
            <a:r>
              <a:rPr lang="cs-CZ" sz="4000" dirty="0" smtClean="0"/>
              <a:t>ěkterá </a:t>
            </a:r>
            <a:r>
              <a:rPr lang="cs-CZ" sz="4000" dirty="0"/>
              <a:t>podstatná jména mají </a:t>
            </a: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>
                <a:solidFill>
                  <a:srgbClr val="FF0000"/>
                </a:solidFill>
              </a:rPr>
              <a:t>tvar </a:t>
            </a:r>
            <a:r>
              <a:rPr lang="cs-CZ" sz="4000" dirty="0">
                <a:solidFill>
                  <a:srgbClr val="FF0000"/>
                </a:solidFill>
              </a:rPr>
              <a:t>čísla množného i tehdy, </a:t>
            </a:r>
            <a:r>
              <a:rPr lang="cs-CZ" sz="4000" dirty="0" smtClean="0">
                <a:solidFill>
                  <a:srgbClr val="FF0000"/>
                </a:solidFill>
              </a:rPr>
              <a:t/>
            </a:r>
            <a:br>
              <a:rPr lang="cs-CZ" sz="4000" dirty="0" smtClean="0">
                <a:solidFill>
                  <a:srgbClr val="FF0000"/>
                </a:solidFill>
              </a:rPr>
            </a:br>
            <a:r>
              <a:rPr lang="cs-CZ" sz="4000" dirty="0" smtClean="0">
                <a:solidFill>
                  <a:srgbClr val="FF0000"/>
                </a:solidFill>
              </a:rPr>
              <a:t>označují-li </a:t>
            </a:r>
            <a:r>
              <a:rPr lang="cs-CZ" sz="4000" dirty="0">
                <a:solidFill>
                  <a:srgbClr val="FF0000"/>
                </a:solidFill>
              </a:rPr>
              <a:t>pouze jednu věc </a:t>
            </a:r>
            <a:r>
              <a:rPr lang="cs-CZ" sz="4000" dirty="0" smtClean="0">
                <a:solidFill>
                  <a:srgbClr val="FF0000"/>
                </a:solidFill>
              </a:rPr>
              <a:t/>
            </a:r>
            <a:br>
              <a:rPr lang="cs-CZ" sz="4000" dirty="0" smtClean="0">
                <a:solidFill>
                  <a:srgbClr val="FF0000"/>
                </a:solidFill>
              </a:rPr>
            </a:br>
            <a:r>
              <a:rPr lang="cs-CZ" sz="4000" dirty="0" smtClean="0"/>
              <a:t>(</a:t>
            </a:r>
            <a:r>
              <a:rPr lang="cs-CZ" sz="4000" i="1" dirty="0"/>
              <a:t>Čechy</a:t>
            </a:r>
            <a:r>
              <a:rPr lang="cs-CZ" sz="4000" dirty="0"/>
              <a:t>, </a:t>
            </a:r>
            <a:r>
              <a:rPr lang="cs-CZ" sz="4000" i="1" dirty="0"/>
              <a:t>Krkonoše</a:t>
            </a:r>
            <a:r>
              <a:rPr lang="cs-CZ" sz="4000" dirty="0"/>
              <a:t>, </a:t>
            </a:r>
            <a:r>
              <a:rPr lang="cs-CZ" sz="4000" i="1" dirty="0"/>
              <a:t>dveře</a:t>
            </a:r>
            <a:r>
              <a:rPr lang="cs-CZ" sz="4000" dirty="0"/>
              <a:t>, </a:t>
            </a:r>
            <a:r>
              <a:rPr lang="cs-CZ" sz="4000" i="1" dirty="0"/>
              <a:t>záda</a:t>
            </a:r>
            <a:r>
              <a:rPr lang="cs-CZ" sz="4000" dirty="0"/>
              <a:t>, </a:t>
            </a:r>
            <a:r>
              <a:rPr lang="cs-CZ" sz="4000" i="1" dirty="0"/>
              <a:t>ústa</a:t>
            </a:r>
            <a:r>
              <a:rPr lang="cs-CZ" sz="4000" dirty="0"/>
              <a:t>, </a:t>
            </a:r>
            <a:r>
              <a:rPr lang="cs-CZ" sz="4000" i="1" dirty="0"/>
              <a:t>vrata</a:t>
            </a:r>
            <a:r>
              <a:rPr lang="cs-CZ" sz="4000" dirty="0"/>
              <a:t>, </a:t>
            </a:r>
            <a:r>
              <a:rPr lang="cs-CZ" sz="4000" i="1" dirty="0"/>
              <a:t>Vánoce</a:t>
            </a:r>
            <a:r>
              <a:rPr lang="cs-CZ" sz="4000" dirty="0"/>
              <a:t>, </a:t>
            </a:r>
            <a:r>
              <a:rPr lang="cs-CZ" sz="4000" i="1" dirty="0" smtClean="0"/>
              <a:t>housle</a:t>
            </a:r>
            <a:r>
              <a:rPr lang="cs-CZ" sz="4000" dirty="0" smtClean="0"/>
              <a:t>)</a:t>
            </a:r>
          </a:p>
          <a:p>
            <a:r>
              <a:rPr lang="cs-CZ" sz="4000" dirty="0" smtClean="0"/>
              <a:t>jde o</a:t>
            </a:r>
            <a:r>
              <a:rPr lang="cs-CZ" sz="4000" dirty="0"/>
              <a:t> </a:t>
            </a:r>
            <a:r>
              <a:rPr lang="cs-CZ" sz="4000" b="1" dirty="0"/>
              <a:t>podstatná jména </a:t>
            </a:r>
            <a:r>
              <a:rPr lang="cs-CZ" sz="4000" b="1" dirty="0" smtClean="0"/>
              <a:t>pomnožná</a:t>
            </a:r>
            <a:endParaRPr lang="cs-CZ" sz="4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Skloňování podstatných jmen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3600" dirty="0" smtClean="0"/>
              <a:t>podstatná jména skloňujeme </a:t>
            </a:r>
            <a:br>
              <a:rPr lang="cs-CZ" sz="3600" dirty="0" smtClean="0"/>
            </a:br>
            <a:r>
              <a:rPr lang="cs-CZ" sz="3600" dirty="0" smtClean="0"/>
              <a:t>(měníme tvar slova) </a:t>
            </a:r>
          </a:p>
          <a:p>
            <a:r>
              <a:rPr lang="cs-CZ" sz="3600" dirty="0" smtClean="0"/>
              <a:t>skloňujeme také přídavná </a:t>
            </a:r>
            <a:r>
              <a:rPr lang="cs-CZ" sz="3600" dirty="0"/>
              <a:t>jména, </a:t>
            </a:r>
            <a:r>
              <a:rPr lang="cs-CZ" sz="3600" dirty="0" smtClean="0"/>
              <a:t>zájmena a číslovky </a:t>
            </a:r>
          </a:p>
          <a:p>
            <a:r>
              <a:rPr lang="cs-CZ" sz="3600" dirty="0" smtClean="0"/>
              <a:t>tzv</a:t>
            </a:r>
            <a:r>
              <a:rPr lang="cs-CZ" sz="3600" dirty="0"/>
              <a:t>. pádovými </a:t>
            </a:r>
            <a:r>
              <a:rPr lang="cs-CZ" sz="3600" dirty="0" smtClean="0"/>
              <a:t>koncovkami (7 pádů)</a:t>
            </a:r>
            <a:br>
              <a:rPr lang="cs-CZ" sz="3600" dirty="0" smtClean="0"/>
            </a:br>
            <a:r>
              <a:rPr lang="cs-CZ" sz="3600" dirty="0" smtClean="0"/>
              <a:t>vytváříme jiný tvar slova v</a:t>
            </a:r>
            <a:r>
              <a:rPr lang="cs-CZ" sz="3600" dirty="0"/>
              <a:t> čísle jednotném </a:t>
            </a:r>
            <a:r>
              <a:rPr lang="cs-CZ" sz="3600" dirty="0" smtClean="0"/>
              <a:t>a </a:t>
            </a:r>
            <a:r>
              <a:rPr lang="cs-CZ" sz="3600" dirty="0"/>
              <a:t>v čísle </a:t>
            </a:r>
            <a:r>
              <a:rPr lang="cs-CZ" sz="3600" dirty="0" smtClean="0"/>
              <a:t>množném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Skloňování podle vlastních vzorů podstatných jmen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3600" dirty="0" smtClean="0"/>
              <a:t>skloňování rozdělujeme </a:t>
            </a:r>
            <a:r>
              <a:rPr lang="cs-CZ" sz="3600" dirty="0"/>
              <a:t>na tři skupiny </a:t>
            </a: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podle </a:t>
            </a:r>
            <a:r>
              <a:rPr lang="cs-CZ" sz="3600" dirty="0"/>
              <a:t>rodu: </a:t>
            </a:r>
            <a:endParaRPr lang="cs-CZ" sz="3600" dirty="0" smtClean="0"/>
          </a:p>
          <a:p>
            <a:r>
              <a:rPr lang="cs-CZ" sz="3600" dirty="0" smtClean="0"/>
              <a:t>na </a:t>
            </a:r>
            <a:r>
              <a:rPr lang="cs-CZ" sz="3600" b="1" dirty="0"/>
              <a:t>mužské</a:t>
            </a:r>
            <a:r>
              <a:rPr lang="cs-CZ" sz="3600" dirty="0"/>
              <a:t>, </a:t>
            </a:r>
            <a:r>
              <a:rPr lang="cs-CZ" sz="3600" b="1" dirty="0"/>
              <a:t>ženské</a:t>
            </a:r>
            <a:r>
              <a:rPr lang="cs-CZ" sz="3600" dirty="0"/>
              <a:t> a </a:t>
            </a:r>
            <a:r>
              <a:rPr lang="cs-CZ" sz="3600" b="1" dirty="0" smtClean="0"/>
              <a:t>střední</a:t>
            </a:r>
            <a:endParaRPr lang="cs-CZ" sz="3600" dirty="0" smtClean="0"/>
          </a:p>
          <a:p>
            <a:r>
              <a:rPr lang="cs-CZ" sz="3600" dirty="0" smtClean="0"/>
              <a:t>v</a:t>
            </a:r>
            <a:r>
              <a:rPr lang="cs-CZ" sz="3600" dirty="0"/>
              <a:t> každé skupině rozeznáváme </a:t>
            </a:r>
            <a:r>
              <a:rPr lang="cs-CZ" sz="3600" dirty="0" smtClean="0"/>
              <a:t>několik vzorů </a:t>
            </a:r>
          </a:p>
          <a:p>
            <a:r>
              <a:rPr lang="cs-CZ" sz="3600" dirty="0" smtClean="0"/>
              <a:t>pro zařazení ke vzoru je třeba znát </a:t>
            </a:r>
            <a:br>
              <a:rPr lang="cs-CZ" sz="3600" dirty="0" smtClean="0"/>
            </a:br>
            <a:r>
              <a:rPr lang="cs-CZ" sz="3600" dirty="0" smtClean="0"/>
              <a:t>zakončení </a:t>
            </a:r>
            <a:r>
              <a:rPr lang="cs-CZ" sz="3600" dirty="0"/>
              <a:t>v 1. </a:t>
            </a:r>
            <a:r>
              <a:rPr lang="cs-CZ" sz="3600" dirty="0" smtClean="0"/>
              <a:t>pádě a ve </a:t>
            </a:r>
            <a:r>
              <a:rPr lang="cs-CZ" sz="3600" dirty="0"/>
              <a:t>2. </a:t>
            </a:r>
            <a:r>
              <a:rPr lang="cs-CZ" sz="3600" dirty="0" smtClean="0"/>
              <a:t>pádě </a:t>
            </a:r>
            <a:r>
              <a:rPr lang="cs-CZ" sz="3600" dirty="0" err="1" smtClean="0"/>
              <a:t>j</a:t>
            </a:r>
            <a:r>
              <a:rPr lang="cs-CZ" sz="3600" dirty="0" smtClean="0"/>
              <a:t>. č. </a:t>
            </a:r>
            <a:br>
              <a:rPr lang="cs-CZ" sz="3600" dirty="0" smtClean="0"/>
            </a:br>
            <a:endParaRPr lang="cs-CZ" sz="3600" dirty="0"/>
          </a:p>
          <a:p>
            <a:endParaRPr lang="cs-CZ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Skloňování </a:t>
            </a:r>
            <a:r>
              <a:rPr lang="cs-CZ" dirty="0" err="1" smtClean="0"/>
              <a:t>podst</a:t>
            </a:r>
            <a:r>
              <a:rPr lang="cs-CZ" dirty="0" smtClean="0"/>
              <a:t>. </a:t>
            </a:r>
            <a:r>
              <a:rPr lang="cs-CZ" dirty="0" err="1" smtClean="0"/>
              <a:t>jm</a:t>
            </a:r>
            <a:r>
              <a:rPr lang="cs-CZ" dirty="0" smtClean="0"/>
              <a:t>. rodu mužského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tvrdý </a:t>
            </a:r>
            <a:r>
              <a:rPr lang="cs-CZ" dirty="0"/>
              <a:t>životný: </a:t>
            </a:r>
            <a:r>
              <a:rPr lang="cs-CZ" i="1" dirty="0" smtClean="0"/>
              <a:t>pán</a:t>
            </a:r>
            <a:r>
              <a:rPr lang="cs-CZ" dirty="0" smtClean="0"/>
              <a:t>, 1. p. bez koncovky, </a:t>
            </a:r>
            <a:r>
              <a:rPr lang="cs-CZ" i="1" dirty="0" smtClean="0"/>
              <a:t>2. p. –a</a:t>
            </a:r>
            <a:endParaRPr lang="cs-CZ" dirty="0"/>
          </a:p>
          <a:p>
            <a:r>
              <a:rPr lang="cs-CZ" dirty="0" smtClean="0"/>
              <a:t>tvrdý </a:t>
            </a:r>
            <a:r>
              <a:rPr lang="cs-CZ" dirty="0"/>
              <a:t>neživotný: </a:t>
            </a:r>
            <a:r>
              <a:rPr lang="cs-CZ" i="1" dirty="0" smtClean="0"/>
              <a:t>hrad</a:t>
            </a:r>
            <a:r>
              <a:rPr lang="cs-CZ" dirty="0" smtClean="0"/>
              <a:t>, 1. p. bez koncovky, </a:t>
            </a:r>
            <a:br>
              <a:rPr lang="cs-CZ" dirty="0" smtClean="0"/>
            </a:br>
            <a:r>
              <a:rPr lang="cs-CZ" dirty="0" smtClean="0"/>
              <a:t>2. p. </a:t>
            </a:r>
            <a:r>
              <a:rPr lang="cs-CZ" i="1" dirty="0" smtClean="0"/>
              <a:t>-</a:t>
            </a:r>
            <a:r>
              <a:rPr lang="cs-CZ" i="1" dirty="0"/>
              <a:t>u</a:t>
            </a:r>
            <a:r>
              <a:rPr lang="cs-CZ" dirty="0"/>
              <a:t> nebo </a:t>
            </a:r>
            <a:r>
              <a:rPr lang="cs-CZ" i="1" dirty="0"/>
              <a:t>-a</a:t>
            </a:r>
            <a:endParaRPr lang="cs-CZ" dirty="0"/>
          </a:p>
          <a:p>
            <a:r>
              <a:rPr lang="cs-CZ" dirty="0"/>
              <a:t>měkký životný: </a:t>
            </a:r>
            <a:r>
              <a:rPr lang="cs-CZ" i="1" dirty="0" smtClean="0"/>
              <a:t>muž,</a:t>
            </a:r>
            <a:r>
              <a:rPr lang="cs-CZ" dirty="0" smtClean="0"/>
              <a:t> 1. p. bez koncovky, 2. p. </a:t>
            </a:r>
            <a:r>
              <a:rPr lang="cs-CZ" i="1" dirty="0" smtClean="0"/>
              <a:t>-e</a:t>
            </a:r>
            <a:endParaRPr lang="cs-CZ" dirty="0"/>
          </a:p>
          <a:p>
            <a:r>
              <a:rPr lang="cs-CZ" dirty="0"/>
              <a:t>měkký neživotný: </a:t>
            </a:r>
            <a:r>
              <a:rPr lang="cs-CZ" i="1" dirty="0" smtClean="0"/>
              <a:t>stroj</a:t>
            </a:r>
            <a:r>
              <a:rPr lang="cs-CZ" dirty="0" smtClean="0"/>
              <a:t>, 1. p. bez koncovky, 2. p. </a:t>
            </a:r>
            <a:r>
              <a:rPr lang="cs-CZ" i="1" dirty="0" smtClean="0"/>
              <a:t>-e</a:t>
            </a:r>
            <a:endParaRPr lang="cs-CZ" dirty="0"/>
          </a:p>
          <a:p>
            <a:r>
              <a:rPr lang="cs-CZ" dirty="0"/>
              <a:t>tvrdý životný: </a:t>
            </a:r>
            <a:r>
              <a:rPr lang="cs-CZ" i="1" dirty="0" smtClean="0"/>
              <a:t>předseda,</a:t>
            </a:r>
            <a:r>
              <a:rPr lang="cs-CZ" dirty="0" smtClean="0"/>
              <a:t> 1. p. koncovka </a:t>
            </a:r>
            <a:r>
              <a:rPr lang="cs-CZ" i="1" dirty="0" smtClean="0"/>
              <a:t>–a, </a:t>
            </a:r>
            <a:r>
              <a:rPr lang="cs-CZ" dirty="0" smtClean="0"/>
              <a:t>2. p. </a:t>
            </a:r>
            <a:r>
              <a:rPr lang="cs-CZ" i="1" dirty="0" smtClean="0"/>
              <a:t>-y</a:t>
            </a:r>
            <a:endParaRPr lang="cs-CZ" dirty="0"/>
          </a:p>
          <a:p>
            <a:r>
              <a:rPr lang="cs-CZ" dirty="0"/>
              <a:t>měkký životný: </a:t>
            </a:r>
            <a:r>
              <a:rPr lang="cs-CZ" i="1" dirty="0" smtClean="0"/>
              <a:t>soudce, 1. p. koncovka -e</a:t>
            </a:r>
            <a:r>
              <a:rPr lang="cs-CZ" dirty="0" smtClean="0"/>
              <a:t>, 2. p. </a:t>
            </a:r>
            <a:r>
              <a:rPr lang="cs-CZ" i="1" dirty="0" smtClean="0"/>
              <a:t>-e</a:t>
            </a:r>
            <a:endParaRPr lang="cs-CZ" dirty="0"/>
          </a:p>
          <a:p>
            <a:endParaRPr lang="cs-CZ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Podst</a:t>
            </a:r>
            <a:r>
              <a:rPr lang="cs-CZ" dirty="0" smtClean="0"/>
              <a:t>. </a:t>
            </a:r>
            <a:r>
              <a:rPr lang="cs-CZ" dirty="0" err="1" smtClean="0"/>
              <a:t>jm</a:t>
            </a:r>
            <a:r>
              <a:rPr lang="cs-CZ" dirty="0" smtClean="0"/>
              <a:t>. rodu mužského živ. a neživ.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600" b="1" dirty="0"/>
              <a:t>n</a:t>
            </a:r>
            <a:r>
              <a:rPr lang="cs-CZ" sz="3600" b="1" dirty="0" smtClean="0"/>
              <a:t>eživotná</a:t>
            </a:r>
            <a:r>
              <a:rPr lang="cs-CZ" sz="3600" dirty="0" smtClean="0"/>
              <a:t> </a:t>
            </a:r>
            <a:r>
              <a:rPr lang="cs-CZ" sz="3600" dirty="0"/>
              <a:t>podstatná jména rodu mužského mají 1. pád jednotného </a:t>
            </a:r>
            <a:r>
              <a:rPr lang="cs-CZ" sz="3600" dirty="0" smtClean="0"/>
              <a:t>čísla</a:t>
            </a:r>
            <a:br>
              <a:rPr lang="cs-CZ" sz="3600" dirty="0" smtClean="0"/>
            </a:br>
            <a:r>
              <a:rPr lang="cs-CZ" sz="3600" dirty="0" smtClean="0"/>
              <a:t>vždy </a:t>
            </a:r>
            <a:r>
              <a:rPr lang="cs-CZ" sz="3600" dirty="0"/>
              <a:t>bez </a:t>
            </a:r>
            <a:r>
              <a:rPr lang="cs-CZ" sz="3600" dirty="0" smtClean="0"/>
              <a:t>koncovky</a:t>
            </a:r>
            <a:endParaRPr lang="cs-CZ" sz="3600" dirty="0"/>
          </a:p>
          <a:p>
            <a:r>
              <a:rPr lang="cs-CZ" sz="3600" b="1" dirty="0" smtClean="0"/>
              <a:t>životná</a:t>
            </a:r>
            <a:r>
              <a:rPr lang="cs-CZ" sz="3600" dirty="0" smtClean="0"/>
              <a:t> </a:t>
            </a:r>
            <a:r>
              <a:rPr lang="cs-CZ" sz="3600" dirty="0"/>
              <a:t>podstatná jména rodu mužského </a:t>
            </a: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mají </a:t>
            </a:r>
            <a:r>
              <a:rPr lang="cs-CZ" sz="3600" dirty="0"/>
              <a:t>1. pád jednotného čísla buď bez koncovky, nebo s koncovkou </a:t>
            </a:r>
            <a:r>
              <a:rPr lang="cs-CZ" sz="3600" i="1" dirty="0"/>
              <a:t>-a</a:t>
            </a:r>
            <a:r>
              <a:rPr lang="cs-CZ" sz="3600" dirty="0"/>
              <a:t> či </a:t>
            </a:r>
            <a:r>
              <a:rPr lang="cs-CZ" sz="3600" i="1" dirty="0"/>
              <a:t>-</a:t>
            </a:r>
            <a:r>
              <a:rPr lang="cs-CZ" sz="3600" i="1" dirty="0" smtClean="0"/>
              <a:t>e</a:t>
            </a:r>
            <a:endParaRPr lang="cs-CZ" sz="3600" dirty="0"/>
          </a:p>
          <a:p>
            <a:endParaRPr lang="cs-CZ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Rod mužský bez koncovky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/>
              <a:t>u podstatných jmen životných i neživotných </a:t>
            </a:r>
            <a:r>
              <a:rPr lang="cs-CZ" sz="3600" b="1" dirty="0"/>
              <a:t>bez koncovky</a:t>
            </a:r>
            <a:r>
              <a:rPr lang="cs-CZ" sz="3600" dirty="0"/>
              <a:t>, </a:t>
            </a: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tzn</a:t>
            </a:r>
            <a:r>
              <a:rPr lang="cs-CZ" sz="3600" dirty="0"/>
              <a:t>. zakončených na souhlásku, rozlišujeme podle tvaru ve 2. pádu jednotného čísla dvojí </a:t>
            </a:r>
            <a:r>
              <a:rPr lang="cs-CZ" sz="3600" dirty="0" smtClean="0"/>
              <a:t>skloňování</a:t>
            </a:r>
          </a:p>
          <a:p>
            <a:r>
              <a:rPr lang="cs-CZ" sz="3600" dirty="0" smtClean="0"/>
              <a:t>máme </a:t>
            </a:r>
            <a:r>
              <a:rPr lang="cs-CZ" sz="3600" dirty="0"/>
              <a:t>tedy pro ně 4 </a:t>
            </a:r>
            <a:r>
              <a:rPr lang="cs-CZ" sz="3600" dirty="0" smtClean="0"/>
              <a:t>vzory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  <a:p>
            <a:endParaRPr lang="cs-CZ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Rod mužský s koncovkou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 podstatných jmen životných </a:t>
            </a:r>
            <a:r>
              <a:rPr lang="cs-CZ" b="1" dirty="0" smtClean="0"/>
              <a:t>s koncovkou</a:t>
            </a:r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 smtClean="0"/>
              <a:t>(</a:t>
            </a:r>
            <a:r>
              <a:rPr lang="cs-CZ" i="1" dirty="0" smtClean="0"/>
              <a:t>-a</a:t>
            </a:r>
            <a:r>
              <a:rPr lang="cs-CZ" dirty="0" smtClean="0"/>
              <a:t> nebo </a:t>
            </a:r>
            <a:r>
              <a:rPr lang="cs-CZ" i="1" dirty="0" smtClean="0"/>
              <a:t>-e</a:t>
            </a:r>
            <a:r>
              <a:rPr lang="cs-CZ" dirty="0" smtClean="0"/>
              <a:t>), tzn. zakončených na samohlásku, rozlišujeme podle dané koncovky dvojí skloňování, a máme tedy pro ně 2 vzory</a:t>
            </a:r>
          </a:p>
          <a:p>
            <a:r>
              <a:rPr lang="cs-CZ" dirty="0" smtClean="0"/>
              <a:t>pro skloňování podstatných jmen rodu mužského tak používáme celkem 6 vzorů: </a:t>
            </a:r>
            <a:br>
              <a:rPr lang="cs-CZ" dirty="0" smtClean="0"/>
            </a:br>
            <a:r>
              <a:rPr lang="cs-CZ" dirty="0" smtClean="0"/>
              <a:t>pán, hrad, muž, stroj, předseda, soudce.</a:t>
            </a:r>
            <a:endParaRPr lang="cs-CZ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                                                         Skloňování podstatných jmen </a:t>
            </a:r>
            <a:br>
              <a:rPr lang="cs-CZ" dirty="0" smtClean="0"/>
            </a:br>
            <a:r>
              <a:rPr lang="cs-CZ" dirty="0" smtClean="0"/>
              <a:t>rodu ženského</a:t>
            </a:r>
            <a:br>
              <a:rPr lang="cs-CZ" dirty="0" smtClean="0"/>
            </a:b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tvrdý </a:t>
            </a:r>
            <a:r>
              <a:rPr lang="cs-CZ" dirty="0"/>
              <a:t>vzor: </a:t>
            </a:r>
            <a:r>
              <a:rPr lang="cs-CZ" i="1" dirty="0" smtClean="0"/>
              <a:t>žena</a:t>
            </a:r>
            <a:r>
              <a:rPr lang="cs-CZ" dirty="0" smtClean="0"/>
              <a:t>, 1. p. koncovka </a:t>
            </a:r>
            <a:r>
              <a:rPr lang="cs-CZ" i="1" dirty="0" smtClean="0"/>
              <a:t>–a</a:t>
            </a:r>
            <a:r>
              <a:rPr lang="cs-CZ" dirty="0" smtClean="0"/>
              <a:t>, 2. p. </a:t>
            </a:r>
            <a:r>
              <a:rPr lang="cs-CZ" i="1" dirty="0" smtClean="0"/>
              <a:t>-y</a:t>
            </a:r>
            <a:endParaRPr lang="cs-CZ" dirty="0"/>
          </a:p>
          <a:p>
            <a:r>
              <a:rPr lang="cs-CZ" dirty="0" smtClean="0"/>
              <a:t>měkké vzory: růže, píseň, kost </a:t>
            </a:r>
          </a:p>
          <a:p>
            <a:r>
              <a:rPr lang="cs-CZ" i="1" dirty="0" smtClean="0"/>
              <a:t>růže</a:t>
            </a:r>
            <a:r>
              <a:rPr lang="cs-CZ" dirty="0" smtClean="0"/>
              <a:t>, 1. p. </a:t>
            </a:r>
            <a:r>
              <a:rPr lang="cs-CZ" i="1" dirty="0" smtClean="0"/>
              <a:t>-e</a:t>
            </a:r>
            <a:r>
              <a:rPr lang="cs-CZ" dirty="0" smtClean="0"/>
              <a:t> </a:t>
            </a:r>
            <a:r>
              <a:rPr lang="cs-CZ" dirty="0"/>
              <a:t>(</a:t>
            </a:r>
            <a:r>
              <a:rPr lang="cs-CZ" i="1" dirty="0"/>
              <a:t>-ě</a:t>
            </a:r>
            <a:r>
              <a:rPr lang="cs-CZ" dirty="0" smtClean="0"/>
              <a:t>), 2. p. </a:t>
            </a:r>
            <a:r>
              <a:rPr lang="cs-CZ" i="1" dirty="0" smtClean="0"/>
              <a:t>-e</a:t>
            </a:r>
            <a:r>
              <a:rPr lang="cs-CZ" dirty="0" smtClean="0"/>
              <a:t> </a:t>
            </a:r>
            <a:r>
              <a:rPr lang="cs-CZ" dirty="0"/>
              <a:t>(</a:t>
            </a:r>
            <a:r>
              <a:rPr lang="cs-CZ" i="1" dirty="0"/>
              <a:t>-ě</a:t>
            </a:r>
            <a:r>
              <a:rPr lang="cs-CZ" dirty="0"/>
              <a:t>)</a:t>
            </a:r>
          </a:p>
          <a:p>
            <a:r>
              <a:rPr lang="cs-CZ" i="1" dirty="0" smtClean="0"/>
              <a:t>píseň</a:t>
            </a:r>
            <a:r>
              <a:rPr lang="cs-CZ" dirty="0" smtClean="0"/>
              <a:t>, 1. p. bez koncovky, 2. p. </a:t>
            </a:r>
            <a:r>
              <a:rPr lang="cs-CZ" i="1" dirty="0" smtClean="0"/>
              <a:t>-e</a:t>
            </a:r>
            <a:r>
              <a:rPr lang="cs-CZ" dirty="0" smtClean="0"/>
              <a:t> </a:t>
            </a:r>
            <a:r>
              <a:rPr lang="cs-CZ" dirty="0"/>
              <a:t>(</a:t>
            </a:r>
            <a:r>
              <a:rPr lang="cs-CZ" i="1" dirty="0"/>
              <a:t>-ě</a:t>
            </a:r>
            <a:r>
              <a:rPr lang="cs-CZ" dirty="0"/>
              <a:t>)</a:t>
            </a:r>
          </a:p>
          <a:p>
            <a:r>
              <a:rPr lang="cs-CZ" i="1" dirty="0" smtClean="0"/>
              <a:t>kost</a:t>
            </a:r>
            <a:r>
              <a:rPr lang="cs-CZ" dirty="0" smtClean="0"/>
              <a:t>, 1. p. bez koncovky, 2. p. </a:t>
            </a:r>
            <a:r>
              <a:rPr lang="cs-CZ" i="1" dirty="0" smtClean="0"/>
              <a:t>-i</a:t>
            </a:r>
            <a:endParaRPr lang="cs-CZ" dirty="0"/>
          </a:p>
          <a:p>
            <a:r>
              <a:rPr lang="cs-CZ" dirty="0"/>
              <a:t>p</a:t>
            </a:r>
            <a:r>
              <a:rPr lang="cs-CZ" dirty="0" smtClean="0"/>
              <a:t>odstatná </a:t>
            </a:r>
            <a:r>
              <a:rPr lang="cs-CZ" dirty="0"/>
              <a:t>jména rodu ženského mají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1</a:t>
            </a:r>
            <a:r>
              <a:rPr lang="cs-CZ" dirty="0"/>
              <a:t>. pád jednotného čísla jednak s koncovkou, jednak bez </a:t>
            </a:r>
            <a:r>
              <a:rPr lang="cs-CZ" dirty="0" smtClean="0"/>
              <a:t>koncovky</a:t>
            </a:r>
            <a:endParaRPr lang="cs-CZ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Rod ženský s koncovkou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4400" dirty="0"/>
              <a:t>u podstatných jmen ženského rodu </a:t>
            </a:r>
            <a:r>
              <a:rPr lang="cs-CZ" sz="4400" b="1" dirty="0"/>
              <a:t>s koncovkou</a:t>
            </a:r>
            <a:r>
              <a:rPr lang="cs-CZ" sz="4400" dirty="0"/>
              <a:t> (</a:t>
            </a:r>
            <a:r>
              <a:rPr lang="cs-CZ" sz="4400" i="1" dirty="0"/>
              <a:t>-a</a:t>
            </a:r>
            <a:r>
              <a:rPr lang="cs-CZ" sz="4400" dirty="0"/>
              <a:t> nebo </a:t>
            </a:r>
            <a:r>
              <a:rPr lang="cs-CZ" sz="4400" i="1" dirty="0"/>
              <a:t>-e</a:t>
            </a:r>
            <a:r>
              <a:rPr lang="cs-CZ" sz="4400" dirty="0"/>
              <a:t>) rozlišujeme podle dané koncovky dvojí skloňování, </a:t>
            </a:r>
            <a:r>
              <a:rPr lang="cs-CZ" sz="4400" dirty="0" smtClean="0"/>
              <a:t/>
            </a:r>
            <a:br>
              <a:rPr lang="cs-CZ" sz="4400" dirty="0" smtClean="0"/>
            </a:br>
            <a:r>
              <a:rPr lang="cs-CZ" sz="4400" dirty="0" smtClean="0"/>
              <a:t>a </a:t>
            </a:r>
            <a:r>
              <a:rPr lang="cs-CZ" sz="4400" dirty="0"/>
              <a:t>máme tedy pro ně 2 vzory: tvrdý (</a:t>
            </a:r>
            <a:r>
              <a:rPr lang="cs-CZ" sz="4400" i="1" dirty="0"/>
              <a:t>-a</a:t>
            </a:r>
            <a:r>
              <a:rPr lang="cs-CZ" sz="4400" dirty="0"/>
              <a:t>) </a:t>
            </a:r>
            <a:r>
              <a:rPr lang="cs-CZ" sz="4400" dirty="0" err="1"/>
              <a:t>a</a:t>
            </a:r>
            <a:r>
              <a:rPr lang="cs-CZ" sz="4400" dirty="0"/>
              <a:t> měkký (</a:t>
            </a:r>
            <a:r>
              <a:rPr lang="cs-CZ" sz="4400" i="1" dirty="0"/>
              <a:t>-e</a:t>
            </a:r>
            <a:r>
              <a:rPr lang="cs-CZ" sz="4400" dirty="0" smtClean="0"/>
              <a:t>)</a:t>
            </a:r>
            <a:r>
              <a:rPr lang="cs-CZ" sz="3600" dirty="0"/>
              <a:t/>
            </a:r>
            <a:br>
              <a:rPr lang="cs-CZ" sz="3600" dirty="0"/>
            </a:br>
            <a:endParaRPr lang="cs-CZ" sz="3600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Rod ženský bez koncovky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u podstatných jmen ženského rodu</a:t>
            </a:r>
            <a:br>
              <a:rPr lang="cs-CZ" sz="3600" dirty="0" smtClean="0"/>
            </a:br>
            <a:r>
              <a:rPr lang="cs-CZ" sz="3600" b="1" dirty="0" smtClean="0"/>
              <a:t>bez koncovky</a:t>
            </a:r>
            <a:r>
              <a:rPr lang="cs-CZ" sz="3600" dirty="0" smtClean="0"/>
              <a:t> rozlišujeme podle tvaru </a:t>
            </a:r>
            <a:br>
              <a:rPr lang="cs-CZ" sz="3600" dirty="0" smtClean="0"/>
            </a:br>
            <a:r>
              <a:rPr lang="cs-CZ" sz="3600" dirty="0" smtClean="0"/>
              <a:t>ve 2. pádu dvojí skloňování, </a:t>
            </a:r>
            <a:br>
              <a:rPr lang="cs-CZ" sz="3600" dirty="0" smtClean="0"/>
            </a:br>
            <a:r>
              <a:rPr lang="cs-CZ" sz="3600" dirty="0" smtClean="0"/>
              <a:t>a máme tedy pro ně 2 vzory</a:t>
            </a:r>
          </a:p>
          <a:p>
            <a:r>
              <a:rPr lang="cs-CZ" sz="3600" dirty="0" smtClean="0"/>
              <a:t>pro skloňování podstatných jmen rodu ženského tak používáme celkem 4 vzory: </a:t>
            </a:r>
            <a:br>
              <a:rPr lang="cs-CZ" sz="3600" dirty="0" smtClean="0"/>
            </a:br>
            <a:r>
              <a:rPr lang="cs-CZ" sz="3600" dirty="0" smtClean="0"/>
              <a:t>žena, růže, píseň, kost</a:t>
            </a:r>
            <a:endParaRPr lang="cs-CZ" sz="3600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Skloňování podstatných jmen </a:t>
            </a:r>
            <a:br>
              <a:rPr lang="cs-CZ" dirty="0" smtClean="0"/>
            </a:br>
            <a:r>
              <a:rPr lang="cs-CZ" dirty="0" smtClean="0"/>
              <a:t>rodu středního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tvrdý </a:t>
            </a:r>
            <a:r>
              <a:rPr lang="cs-CZ" dirty="0"/>
              <a:t>vzor: </a:t>
            </a:r>
            <a:r>
              <a:rPr lang="cs-CZ" i="1" dirty="0" smtClean="0"/>
              <a:t>město</a:t>
            </a:r>
            <a:r>
              <a:rPr lang="cs-CZ" dirty="0" smtClean="0"/>
              <a:t>, 1. p. koncovka</a:t>
            </a:r>
            <a:r>
              <a:rPr lang="cs-CZ" i="1" dirty="0" smtClean="0"/>
              <a:t>-o</a:t>
            </a:r>
            <a:r>
              <a:rPr lang="cs-CZ" dirty="0" smtClean="0"/>
              <a:t>, 2. p. </a:t>
            </a:r>
            <a:r>
              <a:rPr lang="cs-CZ" i="1" dirty="0" smtClean="0"/>
              <a:t>-a</a:t>
            </a:r>
            <a:endParaRPr lang="cs-CZ" dirty="0"/>
          </a:p>
          <a:p>
            <a:r>
              <a:rPr lang="cs-CZ" dirty="0"/>
              <a:t>měkký vzor: </a:t>
            </a:r>
            <a:r>
              <a:rPr lang="cs-CZ" i="1" dirty="0" smtClean="0"/>
              <a:t>moře</a:t>
            </a:r>
            <a:r>
              <a:rPr lang="cs-CZ" dirty="0" smtClean="0"/>
              <a:t>, 1. p. koncovka </a:t>
            </a:r>
            <a:r>
              <a:rPr lang="cs-CZ" i="1" dirty="0" smtClean="0"/>
              <a:t>-e</a:t>
            </a:r>
            <a:r>
              <a:rPr lang="cs-CZ" dirty="0" smtClean="0"/>
              <a:t> </a:t>
            </a:r>
            <a:r>
              <a:rPr lang="cs-CZ" dirty="0"/>
              <a:t>(</a:t>
            </a:r>
            <a:r>
              <a:rPr lang="cs-CZ" i="1" dirty="0"/>
              <a:t>-ě</a:t>
            </a:r>
            <a:r>
              <a:rPr lang="cs-CZ" dirty="0" smtClean="0"/>
              <a:t>), 2. p. </a:t>
            </a:r>
            <a:r>
              <a:rPr lang="cs-CZ" i="1" dirty="0" smtClean="0"/>
              <a:t>-e</a:t>
            </a:r>
            <a:r>
              <a:rPr lang="cs-CZ" dirty="0" smtClean="0"/>
              <a:t> </a:t>
            </a:r>
            <a:r>
              <a:rPr lang="cs-CZ" dirty="0"/>
              <a:t>(</a:t>
            </a:r>
            <a:r>
              <a:rPr lang="cs-CZ" i="1" dirty="0"/>
              <a:t>-ě</a:t>
            </a:r>
            <a:r>
              <a:rPr lang="cs-CZ" dirty="0"/>
              <a:t>)</a:t>
            </a:r>
          </a:p>
          <a:p>
            <a:r>
              <a:rPr lang="cs-CZ" dirty="0"/>
              <a:t>smíšený vzor: </a:t>
            </a:r>
            <a:r>
              <a:rPr lang="cs-CZ" i="1" dirty="0" smtClean="0"/>
              <a:t>kuře</a:t>
            </a:r>
            <a:r>
              <a:rPr lang="cs-CZ" dirty="0" smtClean="0"/>
              <a:t>, 1. p. koncovka </a:t>
            </a:r>
            <a:r>
              <a:rPr lang="cs-CZ" i="1" dirty="0" smtClean="0"/>
              <a:t>-e</a:t>
            </a:r>
            <a:r>
              <a:rPr lang="cs-CZ" dirty="0" smtClean="0"/>
              <a:t> </a:t>
            </a:r>
            <a:r>
              <a:rPr lang="cs-CZ" dirty="0"/>
              <a:t>(</a:t>
            </a:r>
            <a:r>
              <a:rPr lang="cs-CZ" i="1" dirty="0"/>
              <a:t>-ě</a:t>
            </a:r>
            <a:r>
              <a:rPr lang="cs-CZ" dirty="0" smtClean="0"/>
              <a:t>), 2. p. </a:t>
            </a:r>
            <a:r>
              <a:rPr lang="cs-CZ" i="1" dirty="0" smtClean="0"/>
              <a:t>-</a:t>
            </a:r>
            <a:r>
              <a:rPr lang="cs-CZ" i="1" dirty="0" err="1" smtClean="0"/>
              <a:t>ete</a:t>
            </a:r>
            <a:r>
              <a:rPr lang="cs-CZ" dirty="0" smtClean="0"/>
              <a:t> (</a:t>
            </a:r>
            <a:r>
              <a:rPr lang="cs-CZ" i="1" dirty="0" err="1" smtClean="0"/>
              <a:t>ěte</a:t>
            </a:r>
            <a:r>
              <a:rPr lang="cs-CZ" dirty="0"/>
              <a:t>)</a:t>
            </a:r>
          </a:p>
          <a:p>
            <a:r>
              <a:rPr lang="cs-CZ" dirty="0"/>
              <a:t>dlouhý vzor: </a:t>
            </a:r>
            <a:r>
              <a:rPr lang="cs-CZ" i="1" dirty="0" smtClean="0"/>
              <a:t>stavení</a:t>
            </a:r>
            <a:r>
              <a:rPr lang="cs-CZ" dirty="0" smtClean="0"/>
              <a:t>, 1. p. koncovka </a:t>
            </a:r>
            <a:r>
              <a:rPr lang="cs-CZ" i="1" dirty="0" smtClean="0"/>
              <a:t>–í</a:t>
            </a:r>
            <a:r>
              <a:rPr lang="cs-CZ" dirty="0" smtClean="0"/>
              <a:t>, 2. p. </a:t>
            </a:r>
            <a:r>
              <a:rPr lang="cs-CZ" i="1" dirty="0" smtClean="0"/>
              <a:t>–í</a:t>
            </a:r>
            <a:endParaRPr lang="cs-CZ" dirty="0"/>
          </a:p>
          <a:p>
            <a:endParaRPr lang="cs-CZ"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Rod střední s koncovkou -o, -e, -í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600" dirty="0" smtClean="0"/>
              <a:t>podstatná jména rodu středního mají v 1. pádu jednotného čísla koncovku vždy </a:t>
            </a:r>
            <a:br>
              <a:rPr lang="cs-CZ" sz="3600" dirty="0" smtClean="0"/>
            </a:br>
            <a:r>
              <a:rPr lang="cs-CZ" sz="3600" dirty="0" smtClean="0"/>
              <a:t>(</a:t>
            </a:r>
            <a:r>
              <a:rPr lang="cs-CZ" sz="3600" i="1" dirty="0" smtClean="0"/>
              <a:t>-o</a:t>
            </a:r>
            <a:r>
              <a:rPr lang="cs-CZ" sz="3600" dirty="0" smtClean="0"/>
              <a:t>, </a:t>
            </a:r>
            <a:r>
              <a:rPr lang="cs-CZ" sz="3600" i="1" dirty="0" smtClean="0"/>
              <a:t>-e</a:t>
            </a:r>
            <a:r>
              <a:rPr lang="cs-CZ" sz="3600" dirty="0" smtClean="0"/>
              <a:t> nebo </a:t>
            </a:r>
            <a:r>
              <a:rPr lang="cs-CZ" sz="3600" i="1" dirty="0" smtClean="0"/>
              <a:t>-í</a:t>
            </a:r>
            <a:r>
              <a:rPr lang="cs-CZ" sz="3600" dirty="0" smtClean="0"/>
              <a:t>)</a:t>
            </a:r>
          </a:p>
          <a:p>
            <a:r>
              <a:rPr lang="cs-CZ" sz="3600" dirty="0" smtClean="0"/>
              <a:t>podle koncovky rozlišujeme skloňování</a:t>
            </a:r>
          </a:p>
          <a:p>
            <a:r>
              <a:rPr lang="cs-CZ" sz="3600" dirty="0" smtClean="0"/>
              <a:t>pro skloňování podstatných jmen rodu středního používáme celkem 4 vzory: město, moře, kuře, stavení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Podvzory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4000" dirty="0" smtClean="0"/>
              <a:t>všechna podstatná jména nelze přiřadit ke vzorům</a:t>
            </a:r>
          </a:p>
          <a:p>
            <a:r>
              <a:rPr lang="cs-CZ" sz="4000" dirty="0" smtClean="0"/>
              <a:t>např. slovo ocet – má tvary jako hrad, </a:t>
            </a:r>
            <a:br>
              <a:rPr lang="cs-CZ" sz="4000" dirty="0" smtClean="0"/>
            </a:br>
            <a:r>
              <a:rPr lang="cs-CZ" sz="4000" dirty="0" smtClean="0"/>
              <a:t>avšak kromě 2. pádu</a:t>
            </a:r>
          </a:p>
          <a:p>
            <a:r>
              <a:rPr lang="cs-CZ" sz="4000" dirty="0" smtClean="0"/>
              <a:t>proto existují tzv. podvzory, </a:t>
            </a:r>
            <a:br>
              <a:rPr lang="cs-CZ" sz="4000" dirty="0" smtClean="0"/>
            </a:br>
            <a:r>
              <a:rPr lang="cs-CZ" sz="4000" dirty="0" smtClean="0"/>
              <a:t>např. les</a:t>
            </a:r>
            <a:endParaRPr lang="cs-CZ" sz="4000" dirty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Problémy při skloňování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někdy se slova skloňují podle dvou vzorů</a:t>
            </a:r>
          </a:p>
          <a:p>
            <a:r>
              <a:rPr lang="cs-CZ" dirty="0" smtClean="0"/>
              <a:t>např. plevel, kužel, tmel,…  -u, -e – hrad i stroj</a:t>
            </a:r>
          </a:p>
          <a:p>
            <a:r>
              <a:rPr lang="cs-CZ" dirty="0" smtClean="0"/>
              <a:t>např. kámen, řemen, kořen, plamen – </a:t>
            </a:r>
            <a:br>
              <a:rPr lang="cs-CZ" dirty="0" smtClean="0"/>
            </a:br>
            <a:r>
              <a:rPr lang="cs-CZ" dirty="0" smtClean="0"/>
              <a:t>stroj a hrad - ve 2., 3. a 6. p. </a:t>
            </a:r>
            <a:r>
              <a:rPr lang="cs-CZ" dirty="0" err="1" smtClean="0"/>
              <a:t>j</a:t>
            </a:r>
            <a:r>
              <a:rPr lang="cs-CZ" dirty="0" smtClean="0"/>
              <a:t>. č. a mn. č.</a:t>
            </a:r>
          </a:p>
          <a:p>
            <a:r>
              <a:rPr lang="cs-CZ" dirty="0" smtClean="0"/>
              <a:t>někdy existuje více variant koncovek </a:t>
            </a:r>
            <a:br>
              <a:rPr lang="cs-CZ" dirty="0" smtClean="0"/>
            </a:br>
            <a:r>
              <a:rPr lang="cs-CZ" dirty="0" smtClean="0"/>
              <a:t>– ech i –</a:t>
            </a:r>
            <a:r>
              <a:rPr lang="cs-CZ" dirty="0" err="1" smtClean="0"/>
              <a:t>ích</a:t>
            </a:r>
            <a:r>
              <a:rPr lang="cs-CZ" dirty="0" smtClean="0"/>
              <a:t> – (6. p. mn. č.)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Problémy při skloňování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kvůli lepší výslovnosti se vkládá e –u jmen vzoru žena a město – hra - her, clo – cel</a:t>
            </a:r>
          </a:p>
          <a:p>
            <a:r>
              <a:rPr lang="cs-CZ" dirty="0" smtClean="0"/>
              <a:t>pomnožná jména se řadí ke vzoru podle množného čísla – ústa – města</a:t>
            </a:r>
          </a:p>
          <a:p>
            <a:r>
              <a:rPr lang="cs-CZ" dirty="0" smtClean="0"/>
              <a:t>podstatná jména přejatá , která nemají zakončení blízké žádnému vzoru se neskloňují např.:- kupé</a:t>
            </a:r>
            <a:br>
              <a:rPr lang="cs-CZ" dirty="0" smtClean="0"/>
            </a:br>
            <a:r>
              <a:rPr lang="cs-CZ" dirty="0" smtClean="0"/>
              <a:t>rod, číslo a pád určujeme podle shody s ostatními slovními druhy – do toho obsazeného kupé</a:t>
            </a:r>
          </a:p>
          <a:p>
            <a:endParaRPr lang="cs-CZ" b="1" dirty="0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Skloňování podle vzorů </a:t>
            </a:r>
            <a:br>
              <a:rPr lang="cs-CZ" dirty="0" smtClean="0"/>
            </a:br>
            <a:r>
              <a:rPr lang="cs-CZ" dirty="0" smtClean="0"/>
              <a:t>přídavných jmen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podstatná jména typu </a:t>
            </a:r>
            <a:br>
              <a:rPr lang="cs-CZ" sz="3600" dirty="0" smtClean="0"/>
            </a:br>
            <a:r>
              <a:rPr lang="cs-CZ" sz="3600" b="1" dirty="0" smtClean="0"/>
              <a:t>hajný, průvodčí</a:t>
            </a:r>
            <a:r>
              <a:rPr lang="cs-CZ" sz="3600" dirty="0" smtClean="0"/>
              <a:t> (M)</a:t>
            </a:r>
            <a:r>
              <a:rPr lang="cs-CZ" sz="3600" b="1" dirty="0" smtClean="0"/>
              <a:t> </a:t>
            </a:r>
            <a:br>
              <a:rPr lang="cs-CZ" sz="3600" b="1" dirty="0" smtClean="0"/>
            </a:br>
            <a:r>
              <a:rPr lang="cs-CZ" sz="3600" b="1" dirty="0" smtClean="0"/>
              <a:t>bytná, průvodčí </a:t>
            </a:r>
            <a:r>
              <a:rPr lang="cs-CZ" sz="3600" dirty="0" smtClean="0"/>
              <a:t>(F)</a:t>
            </a: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>vstupné, hovězí</a:t>
            </a:r>
            <a:r>
              <a:rPr lang="cs-CZ" sz="3600" dirty="0" smtClean="0"/>
              <a:t> (N), popř. raněný, účetní </a:t>
            </a:r>
            <a:br>
              <a:rPr lang="cs-CZ" sz="3600" dirty="0" smtClean="0"/>
            </a:br>
            <a:r>
              <a:rPr lang="cs-CZ" sz="3600" dirty="0" smtClean="0"/>
              <a:t>mají skloňování </a:t>
            </a:r>
            <a:r>
              <a:rPr lang="cs-CZ" sz="3600" dirty="0" smtClean="0">
                <a:solidFill>
                  <a:srgbClr val="FF0000"/>
                </a:solidFill>
              </a:rPr>
              <a:t>jako vzory mladý, jarní</a:t>
            </a:r>
          </a:p>
          <a:p>
            <a:r>
              <a:rPr lang="cs-CZ" sz="3600" dirty="0" smtClean="0"/>
              <a:t>jedná se o </a:t>
            </a:r>
            <a:r>
              <a:rPr lang="cs-CZ" sz="3600" dirty="0" smtClean="0">
                <a:solidFill>
                  <a:srgbClr val="FF0000"/>
                </a:solidFill>
              </a:rPr>
              <a:t>adjektivní skloňování </a:t>
            </a:r>
            <a:br>
              <a:rPr lang="cs-CZ" sz="3600" dirty="0" smtClean="0">
                <a:solidFill>
                  <a:srgbClr val="FF0000"/>
                </a:solidFill>
              </a:rPr>
            </a:br>
            <a:r>
              <a:rPr lang="cs-CZ" sz="3600" dirty="0" smtClean="0"/>
              <a:t>(přídavná jméno – adjektivum)</a:t>
            </a: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Adjektivní skloňování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4400" dirty="0" smtClean="0"/>
              <a:t>některá taková slova mohou fungovat dle kontextu </a:t>
            </a:r>
          </a:p>
          <a:p>
            <a:r>
              <a:rPr lang="cs-CZ" sz="4400" dirty="0" smtClean="0"/>
              <a:t>jako jména podstatná – </a:t>
            </a:r>
            <a:br>
              <a:rPr lang="cs-CZ" sz="4400" dirty="0" smtClean="0"/>
            </a:br>
            <a:r>
              <a:rPr lang="cs-CZ" sz="4400" dirty="0" smtClean="0"/>
              <a:t>svítí zelená </a:t>
            </a:r>
          </a:p>
          <a:p>
            <a:r>
              <a:rPr lang="cs-CZ" sz="4400" dirty="0" smtClean="0"/>
              <a:t>nebo jako přídavná jména – zelená tráva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SOCHROVÁ, Marie. </a:t>
            </a:r>
            <a:r>
              <a:rPr lang="cs-CZ" i="1" dirty="0" smtClean="0"/>
              <a:t>Školní pravidla českého pravopisu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Praha: Fragment, 2012, 368 s. Pravidla a přehledy. ISBN 978-80-253-1449-4. </a:t>
            </a:r>
          </a:p>
          <a:p>
            <a:r>
              <a:rPr lang="cs-CZ" i="1" dirty="0" smtClean="0"/>
              <a:t>Pravidla českého pravopisu. Školní vydání včetně Dodatku</a:t>
            </a:r>
            <a:r>
              <a:rPr lang="cs-CZ" dirty="0" smtClean="0"/>
              <a:t>. 1.vyd. Praha: Fortuna, 1999, 383 s. ISBN 80-716-8679-4. </a:t>
            </a:r>
          </a:p>
          <a:p>
            <a:r>
              <a:rPr lang="cs-CZ" dirty="0" smtClean="0"/>
              <a:t>SOCHROVÁ, Marie. SOCHROVÁ MARIE. </a:t>
            </a:r>
            <a:r>
              <a:rPr lang="cs-CZ" i="1" dirty="0" smtClean="0"/>
              <a:t>Český jazyk v kostce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Havlíčkův Brod: Fragment, 1996, 104 s. ISBN 80-720-0041-1.</a:t>
            </a:r>
          </a:p>
          <a:p>
            <a:r>
              <a:rPr lang="cs-CZ" dirty="0" smtClean="0"/>
              <a:t>DVOŘÁKOVÁ, Zdeňka, Vlastimil STYBLÍK a Karla ONDRÁŠKOVÁ. </a:t>
            </a:r>
            <a:r>
              <a:rPr lang="cs-CZ" i="1" dirty="0" smtClean="0"/>
              <a:t>Český jazyk pro 5. ročník základní školy</a:t>
            </a:r>
            <a:r>
              <a:rPr lang="cs-CZ" dirty="0" smtClean="0"/>
              <a:t>. 2. </a:t>
            </a:r>
            <a:r>
              <a:rPr lang="cs-CZ" dirty="0" err="1" smtClean="0"/>
              <a:t>vyd</a:t>
            </a:r>
            <a:r>
              <a:rPr lang="cs-CZ" dirty="0" smtClean="0"/>
              <a:t>. Praha: SPN - pedagogické nakladatelství, 2001, 182 s. ISBN </a:t>
            </a:r>
            <a:r>
              <a:rPr lang="cs-CZ" dirty="0" err="1" smtClean="0"/>
              <a:t>ISBN</a:t>
            </a:r>
            <a:r>
              <a:rPr lang="cs-CZ" dirty="0" smtClean="0"/>
              <a:t> 80-7235-156-7.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164</TotalTime>
  <Words>794</Words>
  <Application>Microsoft Office PowerPoint</Application>
  <PresentationFormat>Předvádění na obrazovce (4:3)</PresentationFormat>
  <Paragraphs>131</Paragraphs>
  <Slides>30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30</vt:i4>
      </vt:variant>
    </vt:vector>
  </HeadingPairs>
  <TitlesOfParts>
    <vt:vector size="31" baseType="lpstr">
      <vt:lpstr>Motiv sady Office</vt:lpstr>
      <vt:lpstr>Digitální učební materiál</vt:lpstr>
      <vt:lpstr>Podstatná jména</vt:lpstr>
      <vt:lpstr>Podstatná jména (substantiva)</vt:lpstr>
      <vt:lpstr>Označení pro to, co je hmotné</vt:lpstr>
      <vt:lpstr>Podstatná jména konkrétní -  obecná a vlastní</vt:lpstr>
      <vt:lpstr>Označení pro to, co je nehmotné</vt:lpstr>
      <vt:lpstr>Rod a číslo </vt:lpstr>
      <vt:lpstr>Podstatná jména rodu mužského</vt:lpstr>
      <vt:lpstr>Odborné názvy</vt:lpstr>
      <vt:lpstr>Číslo jednotné a množné</vt:lpstr>
      <vt:lpstr>                                                               Podstatná jména hromadná </vt:lpstr>
      <vt:lpstr>Podstatná jména látková</vt:lpstr>
      <vt:lpstr>Podstatná jména pomnožná</vt:lpstr>
      <vt:lpstr>Skloňování podstatných jmen </vt:lpstr>
      <vt:lpstr>Skloňování podle vlastních vzorů podstatných jmen</vt:lpstr>
      <vt:lpstr>Skloňování podst. jm. rodu mužského</vt:lpstr>
      <vt:lpstr>Podst. jm. rodu mužského živ. a neživ.</vt:lpstr>
      <vt:lpstr>Rod mužský bez koncovky</vt:lpstr>
      <vt:lpstr>Rod mužský s koncovkou </vt:lpstr>
      <vt:lpstr>                                                         Skloňování podstatných jmen  rodu ženského  </vt:lpstr>
      <vt:lpstr>Rod ženský s koncovkou</vt:lpstr>
      <vt:lpstr>Rod ženský bez koncovky</vt:lpstr>
      <vt:lpstr>Skloňování podstatných jmen  rodu středního</vt:lpstr>
      <vt:lpstr>Rod střední s koncovkou -o, -e, -í</vt:lpstr>
      <vt:lpstr>Podvzory</vt:lpstr>
      <vt:lpstr>Problémy při skloňování</vt:lpstr>
      <vt:lpstr>Problémy při skloňování</vt:lpstr>
      <vt:lpstr>Skloňování podle vzorů  přídavných jmen</vt:lpstr>
      <vt:lpstr>Adjektivní skloňování</vt:lpstr>
      <vt:lpstr>Zdroje</vt:lpstr>
    </vt:vector>
  </TitlesOfParts>
  <Company>SPS/VOS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marikova</dc:creator>
  <cp:lastModifiedBy>siroky</cp:lastModifiedBy>
  <cp:revision>19</cp:revision>
  <dcterms:created xsi:type="dcterms:W3CDTF">2013-10-30T08:53:29Z</dcterms:created>
  <dcterms:modified xsi:type="dcterms:W3CDTF">2013-12-09T19:27:08Z</dcterms:modified>
</cp:coreProperties>
</file>