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2" r:id="rId2"/>
    <p:sldId id="257" r:id="rId3"/>
    <p:sldId id="269" r:id="rId4"/>
    <p:sldId id="258" r:id="rId5"/>
    <p:sldId id="259" r:id="rId6"/>
    <p:sldId id="260" r:id="rId7"/>
    <p:sldId id="261" r:id="rId8"/>
    <p:sldId id="270" r:id="rId9"/>
    <p:sldId id="276" r:id="rId10"/>
    <p:sldId id="272" r:id="rId11"/>
    <p:sldId id="271" r:id="rId12"/>
    <p:sldId id="273" r:id="rId13"/>
    <p:sldId id="275" r:id="rId14"/>
    <p:sldId id="274" r:id="rId15"/>
    <p:sldId id="279" r:id="rId16"/>
    <p:sldId id="262" r:id="rId17"/>
    <p:sldId id="277" r:id="rId18"/>
    <p:sldId id="278" r:id="rId19"/>
    <p:sldId id="280" r:id="rId20"/>
    <p:sldId id="281" r:id="rId21"/>
    <p:sldId id="282" r:id="rId22"/>
    <p:sldId id="263" r:id="rId23"/>
    <p:sldId id="284" r:id="rId24"/>
    <p:sldId id="283" r:id="rId25"/>
    <p:sldId id="264" r:id="rId26"/>
    <p:sldId id="285" r:id="rId27"/>
    <p:sldId id="286" r:id="rId28"/>
    <p:sldId id="265" r:id="rId29"/>
    <p:sldId id="287" r:id="rId30"/>
    <p:sldId id="288" r:id="rId31"/>
    <p:sldId id="266" r:id="rId32"/>
    <p:sldId id="267" r:id="rId33"/>
    <p:sldId id="289" r:id="rId34"/>
    <p:sldId id="268" r:id="rId35"/>
    <p:sldId id="290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32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F72D51-44DE-4630-912A-BC68B84ECF89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8B668-763A-4EDC-BBA4-E4D4EA3719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98AFE-3808-4BB5-BA1E-7FA176137EB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0C8BF-04BD-4428-86F3-1F85626044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4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Zájmena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Tvarosloví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prosinec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OPVK_1.5_DUM_III/2_CJL_MA036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036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Opakování tvarosloví - morfologie, zopakování použití zájmen, jejich rozdělení a uvedení příkladů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- </a:t>
            </a:r>
            <a:r>
              <a:rPr lang="cs-CZ" dirty="0" err="1" smtClean="0"/>
              <a:t>pronomina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/>
              <a:t>o</a:t>
            </a:r>
            <a:r>
              <a:rPr lang="cs-CZ" sz="3600" dirty="0" smtClean="0"/>
              <a:t>hebný slovní druh – skloňují se</a:t>
            </a:r>
          </a:p>
          <a:p>
            <a:r>
              <a:rPr lang="cs-CZ" sz="3600" dirty="0"/>
              <a:t>j</a:t>
            </a:r>
            <a:r>
              <a:rPr lang="cs-CZ" sz="3600" dirty="0" smtClean="0"/>
              <a:t>ako 3. mezi slovními druhy</a:t>
            </a:r>
          </a:p>
          <a:p>
            <a:r>
              <a:rPr lang="cs-CZ" sz="3600" dirty="0" smtClean="0"/>
              <a:t>neoznačují osobu, </a:t>
            </a:r>
            <a:r>
              <a:rPr lang="cs-CZ" sz="3600" dirty="0"/>
              <a:t>zvíře, věc nebo </a:t>
            </a:r>
            <a:r>
              <a:rPr lang="cs-CZ" sz="3600" dirty="0" smtClean="0"/>
              <a:t>vlastnost</a:t>
            </a:r>
          </a:p>
          <a:p>
            <a:r>
              <a:rPr lang="cs-CZ" sz="3600" dirty="0" smtClean="0"/>
              <a:t>ale </a:t>
            </a:r>
            <a:r>
              <a:rPr lang="cs-CZ" sz="3600" dirty="0"/>
              <a:t>zastupují příslušná podstatná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a </a:t>
            </a:r>
            <a:r>
              <a:rPr lang="cs-CZ" sz="3600" dirty="0"/>
              <a:t>přídavná jména, </a:t>
            </a:r>
            <a:r>
              <a:rPr lang="cs-CZ" sz="3600" dirty="0" smtClean="0"/>
              <a:t>popř. </a:t>
            </a:r>
            <a:r>
              <a:rPr lang="cs-CZ" sz="3600" dirty="0"/>
              <a:t>určitou nebo neurčitou osobu, věc nebo </a:t>
            </a:r>
            <a:r>
              <a:rPr lang="cs-CZ" sz="3600" dirty="0" smtClean="0"/>
              <a:t>vlastnost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ebo na ně ukazují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- </a:t>
            </a:r>
            <a:r>
              <a:rPr lang="cs-CZ" dirty="0" err="1" smtClean="0"/>
              <a:t>pronomina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naznačují nebo na ně odkazují </a:t>
            </a:r>
          </a:p>
          <a:p>
            <a:r>
              <a:rPr lang="cs-CZ" sz="3600" dirty="0" smtClean="0"/>
              <a:t>vyjadřují vztah osoby mluvící k nim</a:t>
            </a:r>
          </a:p>
          <a:p>
            <a:r>
              <a:rPr lang="cs-CZ" sz="3600" dirty="0" smtClean="0"/>
              <a:t>až ze situace vyplývá, o kterou osobu, věc nebo vlastnost jde</a:t>
            </a:r>
          </a:p>
          <a:p>
            <a:r>
              <a:rPr lang="cs-CZ" sz="3600" dirty="0" smtClean="0"/>
              <a:t>užívá se jich „za jména“ - </a:t>
            </a:r>
            <a:r>
              <a:rPr lang="cs-CZ" sz="3600" i="1" dirty="0" smtClean="0"/>
              <a:t>zájmena</a:t>
            </a:r>
            <a:endParaRPr lang="cs-CZ" sz="36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zájmen podle významu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osobní </a:t>
            </a:r>
            <a:r>
              <a:rPr lang="cs-CZ" dirty="0"/>
              <a:t>(+ zvratné zájmeno)</a:t>
            </a:r>
          </a:p>
          <a:p>
            <a:pPr lvl="0"/>
            <a:r>
              <a:rPr lang="cs-CZ" dirty="0"/>
              <a:t>přivlastňovací</a:t>
            </a:r>
          </a:p>
          <a:p>
            <a:pPr lvl="0"/>
            <a:r>
              <a:rPr lang="cs-CZ" dirty="0"/>
              <a:t>ukazovací</a:t>
            </a:r>
          </a:p>
          <a:p>
            <a:pPr lvl="0"/>
            <a:r>
              <a:rPr lang="cs-CZ" dirty="0"/>
              <a:t>tázací</a:t>
            </a:r>
          </a:p>
          <a:p>
            <a:pPr lvl="0"/>
            <a:r>
              <a:rPr lang="cs-CZ" dirty="0"/>
              <a:t>vztažná</a:t>
            </a:r>
          </a:p>
          <a:p>
            <a:pPr lvl="0"/>
            <a:r>
              <a:rPr lang="cs-CZ" dirty="0"/>
              <a:t>neurčitá</a:t>
            </a:r>
          </a:p>
          <a:p>
            <a:pPr lvl="0"/>
            <a:r>
              <a:rPr lang="cs-CZ" dirty="0"/>
              <a:t>z</a:t>
            </a:r>
            <a:r>
              <a:rPr lang="cs-CZ" dirty="0" smtClean="0"/>
              <a:t>áporná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osobní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vyjadřují 1., 2. </a:t>
            </a:r>
            <a:r>
              <a:rPr lang="cs-CZ" dirty="0"/>
              <a:t>nebo </a:t>
            </a:r>
            <a:r>
              <a:rPr lang="cs-CZ" dirty="0" smtClean="0"/>
              <a:t>3.</a:t>
            </a:r>
            <a:r>
              <a:rPr lang="cs-CZ" dirty="0"/>
              <a:t> </a:t>
            </a:r>
            <a:r>
              <a:rPr lang="cs-CZ" dirty="0" smtClean="0"/>
              <a:t>osobu</a:t>
            </a:r>
            <a:endParaRPr lang="cs-CZ" dirty="0"/>
          </a:p>
          <a:p>
            <a:pPr lvl="0"/>
            <a:r>
              <a:rPr lang="cs-CZ" dirty="0"/>
              <a:t>pro </a:t>
            </a:r>
            <a:r>
              <a:rPr lang="cs-CZ" dirty="0" smtClean="0"/>
              <a:t>1. </a:t>
            </a:r>
            <a:r>
              <a:rPr lang="cs-CZ" dirty="0"/>
              <a:t>osobu </a:t>
            </a:r>
            <a:r>
              <a:rPr lang="cs-CZ" dirty="0" smtClean="0"/>
              <a:t>užíváme zájmeno </a:t>
            </a:r>
            <a:r>
              <a:rPr lang="cs-CZ" i="1" dirty="0">
                <a:solidFill>
                  <a:srgbClr val="FF0000"/>
                </a:solidFill>
              </a:rPr>
              <a:t>já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i="1" dirty="0" smtClean="0">
                <a:solidFill>
                  <a:srgbClr val="FF0000"/>
                </a:solidFill>
              </a:rPr>
              <a:t>my</a:t>
            </a:r>
            <a:r>
              <a:rPr lang="cs-CZ" dirty="0"/>
              <a:t> </a:t>
            </a:r>
            <a:r>
              <a:rPr lang="cs-CZ" dirty="0" smtClean="0"/>
              <a:t>–</a:t>
            </a:r>
            <a:br>
              <a:rPr lang="cs-CZ" dirty="0" smtClean="0"/>
            </a:br>
            <a:r>
              <a:rPr lang="cs-CZ" dirty="0" smtClean="0"/>
              <a:t>označujeme </a:t>
            </a:r>
            <a:r>
              <a:rPr lang="cs-CZ" dirty="0"/>
              <a:t>jím sami sebe (mluvčího)</a:t>
            </a:r>
          </a:p>
          <a:p>
            <a:pPr lvl="0"/>
            <a:r>
              <a:rPr lang="cs-CZ" dirty="0"/>
              <a:t>pro </a:t>
            </a:r>
            <a:r>
              <a:rPr lang="cs-CZ" dirty="0" smtClean="0"/>
              <a:t>2. osobu zájmeno </a:t>
            </a:r>
            <a:r>
              <a:rPr lang="cs-CZ" i="1" dirty="0">
                <a:solidFill>
                  <a:srgbClr val="FF0000"/>
                </a:solidFill>
              </a:rPr>
              <a:t>ty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i="1" dirty="0" smtClean="0">
                <a:solidFill>
                  <a:srgbClr val="FF0000"/>
                </a:solidFill>
              </a:rPr>
              <a:t>vy</a:t>
            </a:r>
            <a:r>
              <a:rPr lang="cs-CZ" dirty="0"/>
              <a:t> </a:t>
            </a:r>
            <a:r>
              <a:rPr lang="cs-CZ" dirty="0" smtClean="0"/>
              <a:t>–</a:t>
            </a:r>
            <a:br>
              <a:rPr lang="cs-CZ" dirty="0" smtClean="0"/>
            </a:br>
            <a:r>
              <a:rPr lang="cs-CZ" dirty="0" smtClean="0"/>
              <a:t>označujeme </a:t>
            </a:r>
            <a:r>
              <a:rPr lang="cs-CZ" dirty="0"/>
              <a:t>jím osoby, s nimiž mluvíme (s kterými mluví mluvčí)</a:t>
            </a:r>
          </a:p>
          <a:p>
            <a:r>
              <a:rPr lang="cs-CZ" dirty="0"/>
              <a:t>p</a:t>
            </a:r>
            <a:r>
              <a:rPr lang="cs-CZ" dirty="0" smtClean="0"/>
              <a:t>ro 3. osobu zájmeno</a:t>
            </a:r>
            <a:r>
              <a:rPr lang="cs-CZ" i="1" dirty="0" smtClean="0">
                <a:solidFill>
                  <a:srgbClr val="FF0000"/>
                </a:solidFill>
              </a:rPr>
              <a:t> ona, ono, on</a:t>
            </a:r>
            <a:r>
              <a:rPr lang="cs-CZ" dirty="0" smtClean="0"/>
              <a:t>, </a:t>
            </a:r>
            <a:r>
              <a:rPr lang="cs-CZ" i="1" dirty="0"/>
              <a:t>jeho</a:t>
            </a:r>
            <a:r>
              <a:rPr lang="cs-CZ" dirty="0"/>
              <a:t>, </a:t>
            </a:r>
            <a:r>
              <a:rPr lang="cs-CZ" i="1" dirty="0"/>
              <a:t>jemu</a:t>
            </a:r>
            <a:r>
              <a:rPr lang="cs-CZ" dirty="0"/>
              <a:t>, </a:t>
            </a:r>
            <a:r>
              <a:rPr lang="cs-CZ" i="1" dirty="0"/>
              <a:t>mu</a:t>
            </a:r>
            <a:r>
              <a:rPr lang="cs-CZ" i="1" dirty="0" smtClean="0"/>
              <a:t>.</a:t>
            </a:r>
            <a:r>
              <a:rPr lang="cs-CZ" dirty="0" smtClean="0"/>
              <a:t>.. - </a:t>
            </a:r>
            <a:br>
              <a:rPr lang="cs-CZ" dirty="0" smtClean="0"/>
            </a:br>
            <a:r>
              <a:rPr lang="cs-CZ" dirty="0" smtClean="0"/>
              <a:t>označujeme </a:t>
            </a:r>
            <a:r>
              <a:rPr lang="cs-CZ" dirty="0"/>
              <a:t>jím osoby nebo věci, o kterých </a:t>
            </a:r>
            <a:r>
              <a:rPr lang="cs-CZ" dirty="0" smtClean="0"/>
              <a:t>mluvíme</a:t>
            </a:r>
          </a:p>
          <a:p>
            <a:pPr lvl="0"/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Zvratné zájmeno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600" i="1" dirty="0" smtClean="0"/>
              <a:t>si</a:t>
            </a:r>
            <a:r>
              <a:rPr lang="cs-CZ" sz="3600" dirty="0"/>
              <a:t>, </a:t>
            </a:r>
            <a:r>
              <a:rPr lang="cs-CZ" sz="3600" i="1" dirty="0"/>
              <a:t>sobě</a:t>
            </a:r>
            <a:r>
              <a:rPr lang="cs-CZ" sz="3600" dirty="0"/>
              <a:t>, </a:t>
            </a:r>
            <a:r>
              <a:rPr lang="cs-CZ" sz="3600" i="1" dirty="0"/>
              <a:t>sebe</a:t>
            </a:r>
            <a:r>
              <a:rPr lang="cs-CZ" sz="3600" dirty="0" smtClean="0"/>
              <a:t>…</a:t>
            </a:r>
          </a:p>
          <a:p>
            <a:r>
              <a:rPr lang="cs-CZ" sz="3600" dirty="0" smtClean="0"/>
              <a:t>vztahuje se k</a:t>
            </a:r>
            <a:r>
              <a:rPr lang="cs-CZ" sz="3600" dirty="0"/>
              <a:t> osobě nebo věci, </a:t>
            </a:r>
            <a:r>
              <a:rPr lang="cs-CZ" sz="3600" dirty="0" smtClean="0"/>
              <a:t>která je v</a:t>
            </a:r>
            <a:r>
              <a:rPr lang="cs-CZ" sz="3600" dirty="0"/>
              <a:t> téže větě </a:t>
            </a:r>
            <a:r>
              <a:rPr lang="cs-CZ" sz="3600" dirty="0" smtClean="0"/>
              <a:t>podmětem</a:t>
            </a:r>
          </a:p>
          <a:p>
            <a:r>
              <a:rPr lang="cs-CZ" sz="3600" dirty="0" smtClean="0"/>
              <a:t>bez rozdílu, zda jde o osobu první, druhou nebo třetí </a:t>
            </a:r>
          </a:p>
          <a:p>
            <a:r>
              <a:rPr lang="cs-CZ" sz="3600" dirty="0" smtClean="0"/>
              <a:t>vyjadřuje totožnost s původcem děje </a:t>
            </a:r>
          </a:p>
          <a:p>
            <a:r>
              <a:rPr lang="cs-CZ" sz="3600" dirty="0"/>
              <a:t>p</a:t>
            </a:r>
            <a:r>
              <a:rPr lang="cs-CZ" sz="3600" dirty="0" smtClean="0"/>
              <a:t>ř. - Anna si umyla vlasy, Anna se umyla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emá tvar 1</a:t>
            </a:r>
            <a:r>
              <a:rPr lang="cs-CZ" sz="3600" dirty="0"/>
              <a:t>. </a:t>
            </a:r>
            <a:r>
              <a:rPr lang="cs-CZ" sz="3600" dirty="0" smtClean="0"/>
              <a:t>pád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evyjadřuje číslo ani jmenný rod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>např.: </a:t>
            </a:r>
            <a:br>
              <a:rPr lang="cs-CZ" sz="3600" dirty="0" smtClean="0"/>
            </a:br>
            <a:r>
              <a:rPr lang="cs-CZ" sz="3600" dirty="0" smtClean="0"/>
              <a:t>Poznejme </a:t>
            </a:r>
            <a:r>
              <a:rPr lang="cs-CZ" sz="3600" dirty="0"/>
              <a:t>sami </a:t>
            </a:r>
            <a:r>
              <a:rPr lang="cs-CZ" sz="3600" i="1" dirty="0"/>
              <a:t>sebe</a:t>
            </a:r>
            <a:r>
              <a:rPr lang="cs-CZ" sz="3600" dirty="0"/>
              <a:t>! </a:t>
            </a:r>
            <a:r>
              <a:rPr lang="cs-CZ" sz="3600" dirty="0" smtClean="0"/>
              <a:t>– Poznej sám </a:t>
            </a:r>
            <a:r>
              <a:rPr lang="cs-CZ" sz="3600" i="1" dirty="0" smtClean="0"/>
              <a:t>sebe</a:t>
            </a:r>
            <a:r>
              <a:rPr lang="cs-CZ" sz="3600" dirty="0" smtClean="0"/>
              <a:t>! </a:t>
            </a:r>
            <a:br>
              <a:rPr lang="cs-CZ" sz="3600" dirty="0" smtClean="0"/>
            </a:br>
            <a:r>
              <a:rPr lang="cs-CZ" sz="3600" dirty="0" smtClean="0"/>
              <a:t>(</a:t>
            </a:r>
            <a:r>
              <a:rPr lang="cs-CZ" sz="3600" dirty="0"/>
              <a:t>Ale: </a:t>
            </a:r>
            <a:r>
              <a:rPr lang="cs-CZ" sz="3600" i="1" dirty="0"/>
              <a:t>Tebe</a:t>
            </a:r>
            <a:r>
              <a:rPr lang="cs-CZ" sz="3600" dirty="0"/>
              <a:t> jsem nepoznal. – Však </a:t>
            </a:r>
            <a:r>
              <a:rPr lang="cs-CZ" sz="3600" i="1" dirty="0"/>
              <a:t>mě</a:t>
            </a:r>
            <a:r>
              <a:rPr lang="cs-CZ" sz="3600" dirty="0"/>
              <a:t> poznáš</a:t>
            </a:r>
            <a:r>
              <a:rPr lang="cs-CZ" sz="3600" dirty="0" smtClean="0"/>
              <a:t>.)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přivlastňovací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900" dirty="0"/>
              <a:t>p</a:t>
            </a:r>
            <a:r>
              <a:rPr lang="cs-CZ" sz="3900" dirty="0" smtClean="0"/>
              <a:t>řivlastňují osobě </a:t>
            </a:r>
            <a:r>
              <a:rPr lang="cs-CZ" sz="3900" dirty="0"/>
              <a:t>první, druhé nebo třetí </a:t>
            </a:r>
            <a:r>
              <a:rPr lang="cs-CZ" sz="3900" dirty="0" smtClean="0"/>
              <a:t>nebo </a:t>
            </a:r>
            <a:r>
              <a:rPr lang="cs-CZ" sz="3900" dirty="0"/>
              <a:t>podmětu v kterékoliv </a:t>
            </a:r>
            <a:r>
              <a:rPr lang="cs-CZ" sz="3900" dirty="0" smtClean="0"/>
              <a:t>osobě</a:t>
            </a:r>
            <a:endParaRPr lang="cs-CZ" sz="3900" dirty="0"/>
          </a:p>
          <a:p>
            <a:r>
              <a:rPr lang="cs-CZ" sz="3900" dirty="0" smtClean="0"/>
              <a:t>1. osobě </a:t>
            </a:r>
            <a:r>
              <a:rPr lang="cs-CZ" sz="3900" dirty="0"/>
              <a:t>přivlastňují zájmena </a:t>
            </a:r>
            <a:r>
              <a:rPr lang="cs-CZ" sz="3900" i="1" dirty="0">
                <a:solidFill>
                  <a:srgbClr val="FF0000"/>
                </a:solidFill>
              </a:rPr>
              <a:t>můj</a:t>
            </a:r>
            <a:r>
              <a:rPr lang="cs-CZ" sz="3900" dirty="0">
                <a:solidFill>
                  <a:srgbClr val="FF0000"/>
                </a:solidFill>
              </a:rPr>
              <a:t>, </a:t>
            </a:r>
            <a:r>
              <a:rPr lang="cs-CZ" sz="3900" i="1" dirty="0" smtClean="0">
                <a:solidFill>
                  <a:srgbClr val="FF0000"/>
                </a:solidFill>
              </a:rPr>
              <a:t>náš</a:t>
            </a:r>
            <a:r>
              <a:rPr lang="cs-CZ" sz="3900" dirty="0" smtClean="0"/>
              <a:t> </a:t>
            </a:r>
          </a:p>
          <a:p>
            <a:r>
              <a:rPr lang="cs-CZ" sz="3900" dirty="0" smtClean="0"/>
              <a:t>2. osobě</a:t>
            </a:r>
            <a:r>
              <a:rPr lang="cs-CZ" sz="3900" b="1" dirty="0" smtClean="0"/>
              <a:t> </a:t>
            </a:r>
            <a:r>
              <a:rPr lang="cs-CZ" sz="3900" dirty="0" smtClean="0"/>
              <a:t>zájmena </a:t>
            </a:r>
            <a:r>
              <a:rPr lang="cs-CZ" sz="3900" i="1" dirty="0">
                <a:solidFill>
                  <a:srgbClr val="FF0000"/>
                </a:solidFill>
              </a:rPr>
              <a:t>tvůj</a:t>
            </a:r>
            <a:r>
              <a:rPr lang="cs-CZ" sz="3900" dirty="0">
                <a:solidFill>
                  <a:srgbClr val="FF0000"/>
                </a:solidFill>
              </a:rPr>
              <a:t>, </a:t>
            </a:r>
            <a:r>
              <a:rPr lang="cs-CZ" sz="3900" i="1" dirty="0" smtClean="0">
                <a:solidFill>
                  <a:srgbClr val="FF0000"/>
                </a:solidFill>
              </a:rPr>
              <a:t>váš</a:t>
            </a:r>
            <a:endParaRPr lang="cs-CZ" sz="3900" b="1" dirty="0" smtClean="0"/>
          </a:p>
          <a:p>
            <a:r>
              <a:rPr lang="cs-CZ" sz="3900" dirty="0" smtClean="0"/>
              <a:t>3. osobě zájmena </a:t>
            </a:r>
            <a:r>
              <a:rPr lang="cs-CZ" sz="3900" i="1" dirty="0">
                <a:solidFill>
                  <a:srgbClr val="FF0000"/>
                </a:solidFill>
              </a:rPr>
              <a:t>jeho</a:t>
            </a:r>
            <a:r>
              <a:rPr lang="cs-CZ" sz="3900" dirty="0">
                <a:solidFill>
                  <a:srgbClr val="FF0000"/>
                </a:solidFill>
              </a:rPr>
              <a:t>, </a:t>
            </a:r>
            <a:r>
              <a:rPr lang="cs-CZ" sz="3900" i="1" dirty="0">
                <a:solidFill>
                  <a:srgbClr val="FF0000"/>
                </a:solidFill>
              </a:rPr>
              <a:t>její</a:t>
            </a:r>
            <a:r>
              <a:rPr lang="cs-CZ" sz="3900" dirty="0">
                <a:solidFill>
                  <a:srgbClr val="FF0000"/>
                </a:solidFill>
              </a:rPr>
              <a:t>, </a:t>
            </a:r>
            <a:r>
              <a:rPr lang="cs-CZ" sz="3900" i="1" dirty="0" smtClean="0">
                <a:solidFill>
                  <a:srgbClr val="FF0000"/>
                </a:solidFill>
              </a:rPr>
              <a:t>jejich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Její – jarní </a:t>
            </a:r>
            <a:br>
              <a:rPr lang="cs-CZ" dirty="0" smtClean="0"/>
            </a:br>
            <a:r>
              <a:rPr lang="cs-CZ" dirty="0" smtClean="0"/>
              <a:t>(adjektivní skloňování)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000" dirty="0"/>
              <a:t>j</a:t>
            </a:r>
            <a:r>
              <a:rPr lang="cs-CZ" sz="4000" dirty="0" smtClean="0"/>
              <a:t>en jedné 3. osobě ženské (</a:t>
            </a:r>
            <a:r>
              <a:rPr lang="cs-CZ" sz="4000" dirty="0" err="1" smtClean="0"/>
              <a:t>j</a:t>
            </a:r>
            <a:r>
              <a:rPr lang="cs-CZ" sz="4000" dirty="0" smtClean="0"/>
              <a:t>. č.)</a:t>
            </a:r>
            <a:br>
              <a:rPr lang="cs-CZ" sz="4000" dirty="0" smtClean="0"/>
            </a:br>
            <a:r>
              <a:rPr lang="cs-CZ" sz="4000" dirty="0" smtClean="0"/>
              <a:t>se přivlastňuje zvláštním přivlastňovacím zájmenem </a:t>
            </a:r>
            <a:r>
              <a:rPr lang="cs-CZ" sz="4000" i="1" dirty="0" smtClean="0">
                <a:solidFill>
                  <a:srgbClr val="FF0000"/>
                </a:solidFill>
              </a:rPr>
              <a:t>její</a:t>
            </a:r>
            <a:r>
              <a:rPr lang="cs-CZ" sz="4000" dirty="0" smtClean="0"/>
              <a:t>,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které se skloňuje </a:t>
            </a:r>
            <a:br>
              <a:rPr lang="cs-CZ" sz="4000" dirty="0" smtClean="0"/>
            </a:br>
            <a:r>
              <a:rPr lang="cs-CZ" sz="4000" dirty="0" smtClean="0"/>
              <a:t>jako přídavné jméno </a:t>
            </a:r>
            <a:r>
              <a:rPr lang="cs-CZ" sz="4000" i="1" dirty="0" smtClean="0"/>
              <a:t>jarní</a:t>
            </a:r>
            <a:r>
              <a:rPr lang="cs-CZ" sz="4000" dirty="0" smtClean="0"/>
              <a:t> </a:t>
            </a:r>
            <a:br>
              <a:rPr lang="cs-CZ" sz="4000" dirty="0" smtClean="0"/>
            </a:br>
            <a:r>
              <a:rPr lang="cs-CZ" sz="4000" dirty="0" smtClean="0"/>
              <a:t>např.: </a:t>
            </a:r>
            <a:br>
              <a:rPr lang="cs-CZ" sz="4000" dirty="0" smtClean="0"/>
            </a:br>
            <a:r>
              <a:rPr lang="cs-CZ" sz="4000" dirty="0" smtClean="0"/>
              <a:t>k </a:t>
            </a:r>
            <a:r>
              <a:rPr lang="cs-CZ" sz="4000" i="1" dirty="0" smtClean="0"/>
              <a:t>jejímu</a:t>
            </a:r>
            <a:r>
              <a:rPr lang="cs-CZ" sz="4000" dirty="0" smtClean="0"/>
              <a:t> bratrovi, k </a:t>
            </a:r>
            <a:r>
              <a:rPr lang="cs-CZ" sz="4000" i="1" dirty="0" smtClean="0"/>
              <a:t>její</a:t>
            </a:r>
            <a:r>
              <a:rPr lang="cs-CZ" sz="4000" dirty="0" smtClean="0"/>
              <a:t> sestře, k </a:t>
            </a:r>
            <a:r>
              <a:rPr lang="cs-CZ" sz="4000" i="1" dirty="0" smtClean="0"/>
              <a:t>jejím</a:t>
            </a:r>
            <a:r>
              <a:rPr lang="cs-CZ" sz="4000" dirty="0" smtClean="0"/>
              <a:t> bratrům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Jeho - nesklonné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800" dirty="0" smtClean="0"/>
              <a:t>3. osobě r. mužského</a:t>
            </a:r>
          </a:p>
          <a:p>
            <a:r>
              <a:rPr lang="cs-CZ" sz="4800" dirty="0" smtClean="0"/>
              <a:t>3. osobě r. středního </a:t>
            </a:r>
            <a:br>
              <a:rPr lang="cs-CZ" sz="4800" dirty="0" smtClean="0"/>
            </a:br>
            <a:r>
              <a:rPr lang="cs-CZ" sz="4800" dirty="0" smtClean="0"/>
              <a:t>se přivlastňuje </a:t>
            </a:r>
            <a:br>
              <a:rPr lang="cs-CZ" sz="4800" dirty="0" smtClean="0"/>
            </a:br>
            <a:r>
              <a:rPr lang="cs-CZ" sz="4800" dirty="0" smtClean="0"/>
              <a:t>neměnným tvarem </a:t>
            </a:r>
            <a:r>
              <a:rPr lang="cs-CZ" sz="4800" i="1" dirty="0" smtClean="0">
                <a:solidFill>
                  <a:srgbClr val="FF0000"/>
                </a:solidFill>
              </a:rPr>
              <a:t>jeho </a:t>
            </a:r>
          </a:p>
          <a:p>
            <a:r>
              <a:rPr lang="cs-CZ" sz="4800" dirty="0" smtClean="0"/>
              <a:t>např.:</a:t>
            </a:r>
            <a:br>
              <a:rPr lang="cs-CZ" sz="4800" dirty="0" smtClean="0"/>
            </a:br>
            <a:r>
              <a:rPr lang="cs-CZ" sz="4800" dirty="0" smtClean="0"/>
              <a:t>k </a:t>
            </a:r>
            <a:r>
              <a:rPr lang="cs-CZ" sz="4800" i="1" dirty="0" smtClean="0"/>
              <a:t>jeho</a:t>
            </a:r>
            <a:r>
              <a:rPr lang="cs-CZ" sz="4800" dirty="0" smtClean="0"/>
              <a:t> bratrovi, sestře, bratrům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Jejich - nesklonné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3. osobě v množném čísle </a:t>
            </a:r>
            <a:br>
              <a:rPr lang="cs-CZ" sz="4400" dirty="0" smtClean="0"/>
            </a:br>
            <a:r>
              <a:rPr lang="cs-CZ" sz="4400" dirty="0" smtClean="0"/>
              <a:t>kteréhokoliv rodu se přivlastňuje neměnným tvarem </a:t>
            </a:r>
            <a:r>
              <a:rPr lang="cs-CZ" sz="4400" i="1" dirty="0" smtClean="0">
                <a:solidFill>
                  <a:srgbClr val="FF0000"/>
                </a:solidFill>
              </a:rPr>
              <a:t>jejich</a:t>
            </a:r>
            <a:r>
              <a:rPr lang="cs-CZ" sz="4400" dirty="0" smtClean="0"/>
              <a:t/>
            </a:r>
            <a:br>
              <a:rPr lang="cs-CZ" sz="4400" dirty="0" smtClean="0"/>
            </a:br>
            <a:r>
              <a:rPr lang="cs-CZ" sz="4400" dirty="0" err="1" smtClean="0"/>
              <a:t>např</a:t>
            </a:r>
            <a:r>
              <a:rPr lang="cs-CZ" sz="4400" dirty="0" smtClean="0"/>
              <a:t>: </a:t>
            </a:r>
            <a:br>
              <a:rPr lang="cs-CZ" sz="4400" dirty="0" smtClean="0"/>
            </a:br>
            <a:r>
              <a:rPr lang="cs-CZ" sz="4400" dirty="0" smtClean="0"/>
              <a:t>k </a:t>
            </a:r>
            <a:r>
              <a:rPr lang="cs-CZ" sz="4400" i="1" dirty="0" smtClean="0"/>
              <a:t>jejich</a:t>
            </a:r>
            <a:r>
              <a:rPr lang="cs-CZ" sz="4400" dirty="0" smtClean="0"/>
              <a:t> bratrovi, sestře, bratrům</a:t>
            </a:r>
            <a:endParaRPr lang="cs-CZ" sz="4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 smtClean="0"/>
              <a:t>z </a:t>
            </a:r>
            <a:r>
              <a:rPr lang="cs-CZ" sz="5400" i="1" dirty="0" smtClean="0"/>
              <a:t>jej</a:t>
            </a:r>
            <a:r>
              <a:rPr lang="cs-CZ" sz="5400" b="1" i="1" dirty="0" smtClean="0"/>
              <a:t>í</a:t>
            </a:r>
            <a:r>
              <a:rPr lang="cs-CZ" sz="5400" i="1" dirty="0" smtClean="0"/>
              <a:t>ch</a:t>
            </a:r>
            <a:r>
              <a:rPr lang="cs-CZ" sz="5400" dirty="0" smtClean="0"/>
              <a:t> knih, </a:t>
            </a:r>
            <a:br>
              <a:rPr lang="cs-CZ" sz="5400" dirty="0" smtClean="0"/>
            </a:br>
            <a:r>
              <a:rPr lang="cs-CZ" sz="5400" dirty="0" smtClean="0"/>
              <a:t>tj.  ze sestřiných knih </a:t>
            </a:r>
            <a:br>
              <a:rPr lang="cs-CZ" sz="5400" dirty="0" smtClean="0"/>
            </a:br>
            <a:r>
              <a:rPr lang="cs-CZ" sz="5400" dirty="0" smtClean="0"/>
              <a:t>ALE </a:t>
            </a:r>
            <a:br>
              <a:rPr lang="cs-CZ" sz="5400" dirty="0" smtClean="0"/>
            </a:br>
            <a:r>
              <a:rPr lang="cs-CZ" sz="5400" dirty="0" smtClean="0"/>
              <a:t>z </a:t>
            </a:r>
            <a:r>
              <a:rPr lang="cs-CZ" sz="5400" i="1" dirty="0" smtClean="0"/>
              <a:t>jej</a:t>
            </a:r>
            <a:r>
              <a:rPr lang="cs-CZ" sz="5400" b="1" i="1" dirty="0" smtClean="0"/>
              <a:t>i</a:t>
            </a:r>
            <a:r>
              <a:rPr lang="cs-CZ" sz="5400" i="1" dirty="0" smtClean="0"/>
              <a:t>ch</a:t>
            </a:r>
            <a:r>
              <a:rPr lang="cs-CZ" sz="5400" dirty="0" smtClean="0"/>
              <a:t> knih, </a:t>
            </a:r>
            <a:br>
              <a:rPr lang="cs-CZ" sz="5400" dirty="0" smtClean="0"/>
            </a:br>
            <a:r>
              <a:rPr lang="cs-CZ" sz="5400" dirty="0" smtClean="0"/>
              <a:t>tj. z knih sester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Z</a:t>
            </a:r>
            <a:r>
              <a:rPr lang="cs-CZ" dirty="0" smtClean="0"/>
              <a:t>vratné </a:t>
            </a:r>
            <a:r>
              <a:rPr lang="cs-CZ" dirty="0" err="1" smtClean="0"/>
              <a:t>přivlastň</a:t>
            </a:r>
            <a:r>
              <a:rPr lang="cs-CZ" dirty="0" smtClean="0"/>
              <a:t>. zájmeno </a:t>
            </a:r>
            <a:r>
              <a:rPr lang="cs-CZ" i="1" dirty="0" smtClean="0"/>
              <a:t>svůj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cs-CZ" sz="5700" dirty="0" smtClean="0"/>
              <a:t>přivlastňuje kterékoliv osobě, </a:t>
            </a:r>
            <a:br>
              <a:rPr lang="cs-CZ" sz="5700" dirty="0" smtClean="0"/>
            </a:br>
            <a:r>
              <a:rPr lang="cs-CZ" sz="5700" dirty="0" smtClean="0"/>
              <a:t>je-li v téže větě podmětem</a:t>
            </a:r>
          </a:p>
          <a:p>
            <a:r>
              <a:rPr lang="cs-CZ" sz="5700" dirty="0" smtClean="0"/>
              <a:t>skloňuje se jako můj </a:t>
            </a:r>
            <a:br>
              <a:rPr lang="cs-CZ" sz="5700" dirty="0" smtClean="0"/>
            </a:br>
            <a:r>
              <a:rPr lang="cs-CZ" sz="5700" dirty="0" smtClean="0"/>
              <a:t>(zájmenné skloňování)</a:t>
            </a:r>
            <a:br>
              <a:rPr lang="cs-CZ" sz="5700" dirty="0" smtClean="0"/>
            </a:br>
            <a:r>
              <a:rPr lang="cs-CZ" sz="5700" dirty="0" smtClean="0"/>
              <a:t>např.: </a:t>
            </a:r>
            <a:br>
              <a:rPr lang="cs-CZ" sz="5700" dirty="0" smtClean="0"/>
            </a:br>
            <a:r>
              <a:rPr lang="cs-CZ" sz="5700" dirty="0" smtClean="0"/>
              <a:t>Mám rád </a:t>
            </a:r>
            <a:r>
              <a:rPr lang="cs-CZ" sz="5700" i="1" dirty="0" smtClean="0"/>
              <a:t>svou</a:t>
            </a:r>
            <a:r>
              <a:rPr lang="cs-CZ" sz="5700" dirty="0" smtClean="0"/>
              <a:t> matku.</a:t>
            </a:r>
            <a:br>
              <a:rPr lang="cs-CZ" sz="5700" dirty="0" smtClean="0"/>
            </a:br>
            <a:r>
              <a:rPr lang="cs-CZ" sz="5700" dirty="0" smtClean="0"/>
              <a:t>Máš rád </a:t>
            </a:r>
            <a:r>
              <a:rPr lang="cs-CZ" sz="5700" i="1" dirty="0" smtClean="0"/>
              <a:t>svou</a:t>
            </a:r>
            <a:r>
              <a:rPr lang="cs-CZ" sz="5700" dirty="0" smtClean="0"/>
              <a:t> matku,…</a:t>
            </a:r>
            <a:br>
              <a:rPr lang="cs-CZ" sz="5700" dirty="0" smtClean="0"/>
            </a:br>
            <a:r>
              <a:rPr lang="cs-CZ" sz="5700" dirty="0" smtClean="0"/>
              <a:t>Vidí(m) to ze svého úhlu pohledu.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Velké písmeno v dopisech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</a:t>
            </a:r>
            <a:r>
              <a:rPr lang="cs-CZ" dirty="0" smtClean="0"/>
              <a:t>řivlastňovací význam mají </a:t>
            </a:r>
            <a:br>
              <a:rPr lang="cs-CZ" dirty="0" smtClean="0"/>
            </a:br>
            <a:r>
              <a:rPr lang="cs-CZ" dirty="0" smtClean="0"/>
              <a:t>také zájmena </a:t>
            </a:r>
            <a:r>
              <a:rPr lang="cs-CZ" i="1" dirty="0" smtClean="0"/>
              <a:t>čí</a:t>
            </a:r>
            <a:r>
              <a:rPr lang="cs-CZ" dirty="0" smtClean="0"/>
              <a:t>, </a:t>
            </a:r>
            <a:r>
              <a:rPr lang="cs-CZ" i="1" dirty="0" smtClean="0"/>
              <a:t>něčí</a:t>
            </a:r>
            <a:endParaRPr lang="cs-CZ" dirty="0" smtClean="0"/>
          </a:p>
          <a:p>
            <a:r>
              <a:rPr lang="cs-CZ" dirty="0" smtClean="0"/>
              <a:t>POZOR!</a:t>
            </a:r>
            <a:br>
              <a:rPr lang="cs-CZ" dirty="0" smtClean="0"/>
            </a:br>
            <a:r>
              <a:rPr lang="cs-CZ" dirty="0" smtClean="0"/>
              <a:t>v dopisech se často píše osobní </a:t>
            </a:r>
            <a:br>
              <a:rPr lang="cs-CZ" dirty="0" smtClean="0"/>
            </a:br>
            <a:r>
              <a:rPr lang="cs-CZ" dirty="0" smtClean="0"/>
              <a:t>a přivlastňovací zájmeno 2. osoby, </a:t>
            </a:r>
            <a:br>
              <a:rPr lang="cs-CZ" dirty="0" smtClean="0"/>
            </a:br>
            <a:r>
              <a:rPr lang="cs-CZ" dirty="0" smtClean="0"/>
              <a:t>kterým se obracíme k čtenáři, </a:t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s velkým písmenem </a:t>
            </a:r>
            <a:r>
              <a:rPr lang="cs-CZ" dirty="0" smtClean="0"/>
              <a:t>(</a:t>
            </a:r>
            <a:r>
              <a:rPr lang="cs-CZ" i="1" dirty="0" smtClean="0"/>
              <a:t>Ty</a:t>
            </a:r>
            <a:r>
              <a:rPr lang="cs-CZ" dirty="0" smtClean="0"/>
              <a:t>, </a:t>
            </a:r>
            <a:r>
              <a:rPr lang="cs-CZ" i="1" dirty="0" smtClean="0"/>
              <a:t>Vy</a:t>
            </a:r>
            <a:r>
              <a:rPr lang="cs-CZ" dirty="0" smtClean="0"/>
              <a:t>, </a:t>
            </a:r>
            <a:r>
              <a:rPr lang="cs-CZ" i="1" dirty="0" smtClean="0"/>
              <a:t>Tvůj</a:t>
            </a:r>
            <a:r>
              <a:rPr lang="cs-CZ" dirty="0" smtClean="0"/>
              <a:t>, </a:t>
            </a:r>
            <a:r>
              <a:rPr lang="cs-CZ" i="1" dirty="0" smtClean="0"/>
              <a:t>Váš</a:t>
            </a:r>
            <a:r>
              <a:rPr lang="cs-CZ" dirty="0" smtClean="0"/>
              <a:t>), </a:t>
            </a:r>
            <a:br>
              <a:rPr lang="cs-CZ" dirty="0" smtClean="0"/>
            </a:br>
            <a:r>
              <a:rPr lang="cs-CZ" dirty="0" smtClean="0"/>
              <a:t>!velké písmeno u těchto zájmen můžeme napsat v dopisech vždy!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Přivlastňovací zájmeno náš – </a:t>
            </a:r>
            <a:br>
              <a:rPr lang="cs-CZ" dirty="0" smtClean="0"/>
            </a:br>
            <a:r>
              <a:rPr lang="cs-CZ" dirty="0" smtClean="0"/>
              <a:t>měkký vzor zájmenného skloňování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z</a:t>
            </a:r>
            <a:r>
              <a:rPr lang="cs-CZ" dirty="0" smtClean="0"/>
              <a:t>ájmena </a:t>
            </a:r>
            <a:r>
              <a:rPr lang="cs-CZ" i="1" dirty="0" smtClean="0"/>
              <a:t>náš</a:t>
            </a:r>
            <a:r>
              <a:rPr lang="cs-CZ" dirty="0" smtClean="0"/>
              <a:t> (</a:t>
            </a:r>
            <a:r>
              <a:rPr lang="cs-CZ" i="1" dirty="0" smtClean="0"/>
              <a:t>váš</a:t>
            </a:r>
            <a:r>
              <a:rPr lang="cs-CZ" dirty="0" smtClean="0"/>
              <a:t>) užijeme místo zvratného </a:t>
            </a:r>
            <a:br>
              <a:rPr lang="cs-CZ" dirty="0" smtClean="0"/>
            </a:br>
            <a:r>
              <a:rPr lang="cs-CZ" dirty="0" err="1" smtClean="0"/>
              <a:t>přivlastň</a:t>
            </a:r>
            <a:r>
              <a:rPr lang="cs-CZ" dirty="0" smtClean="0"/>
              <a:t>. zájmena </a:t>
            </a:r>
            <a:r>
              <a:rPr lang="cs-CZ" i="1" dirty="0" smtClean="0"/>
              <a:t>svůj</a:t>
            </a:r>
            <a:r>
              <a:rPr lang="cs-CZ" dirty="0" smtClean="0"/>
              <a:t> , </a:t>
            </a:r>
            <a:br>
              <a:rPr lang="cs-CZ" dirty="0" smtClean="0"/>
            </a:br>
            <a:r>
              <a:rPr lang="cs-CZ" dirty="0" smtClean="0"/>
              <a:t>když podmět (</a:t>
            </a:r>
            <a:r>
              <a:rPr lang="cs-CZ" i="1" dirty="0" smtClean="0"/>
              <a:t>my</a:t>
            </a:r>
            <a:r>
              <a:rPr lang="cs-CZ" dirty="0" smtClean="0"/>
              <a:t>, </a:t>
            </a:r>
            <a:r>
              <a:rPr lang="cs-CZ" i="1" dirty="0" smtClean="0"/>
              <a:t>vy</a:t>
            </a:r>
            <a:r>
              <a:rPr lang="cs-CZ" dirty="0" smtClean="0"/>
              <a:t>) nezahrnuje všechny ty, </a:t>
            </a:r>
            <a:br>
              <a:rPr lang="cs-CZ" dirty="0" smtClean="0"/>
            </a:br>
            <a:r>
              <a:rPr lang="cs-CZ" dirty="0" smtClean="0"/>
              <a:t>jimž se něco přivlastňuje</a:t>
            </a:r>
          </a:p>
          <a:p>
            <a:r>
              <a:rPr lang="cs-CZ" dirty="0" smtClean="0"/>
              <a:t>zvratného přivlastňovacího zájmena neužijeme tam, kde by to vadilo srozumitelnosti</a:t>
            </a:r>
            <a:br>
              <a:rPr lang="cs-CZ" dirty="0" smtClean="0"/>
            </a:br>
            <a:r>
              <a:rPr lang="cs-CZ" dirty="0"/>
              <a:t>n</a:t>
            </a:r>
            <a:r>
              <a:rPr lang="cs-CZ" dirty="0" smtClean="0"/>
              <a:t>apř.: </a:t>
            </a:r>
            <a:br>
              <a:rPr lang="cs-CZ" dirty="0" smtClean="0"/>
            </a:br>
            <a:r>
              <a:rPr lang="cs-CZ" dirty="0" smtClean="0"/>
              <a:t>Slibujeme (</a:t>
            </a:r>
            <a:r>
              <a:rPr lang="cs-CZ" i="1" dirty="0" smtClean="0"/>
              <a:t>my vojáci</a:t>
            </a:r>
            <a:r>
              <a:rPr lang="cs-CZ" dirty="0" smtClean="0"/>
              <a:t>), že </a:t>
            </a:r>
            <a:r>
              <a:rPr lang="cs-CZ" i="1" dirty="0" smtClean="0"/>
              <a:t>naši</a:t>
            </a:r>
            <a:r>
              <a:rPr lang="cs-CZ" dirty="0" smtClean="0"/>
              <a:t> vlast (tzn. všech Čechů) ubráníme. </a:t>
            </a:r>
            <a:br>
              <a:rPr lang="cs-CZ" dirty="0" smtClean="0"/>
            </a:br>
            <a:r>
              <a:rPr lang="cs-CZ" dirty="0" smtClean="0"/>
              <a:t>Děkujeme </a:t>
            </a:r>
            <a:r>
              <a:rPr lang="cs-CZ" i="1" dirty="0" smtClean="0"/>
              <a:t>vám</a:t>
            </a:r>
            <a:r>
              <a:rPr lang="cs-CZ" dirty="0" smtClean="0"/>
              <a:t> za rychlé vyřízení </a:t>
            </a:r>
            <a:r>
              <a:rPr lang="cs-CZ" i="1" dirty="0" smtClean="0"/>
              <a:t>naší</a:t>
            </a:r>
            <a:r>
              <a:rPr lang="cs-CZ" dirty="0" smtClean="0"/>
              <a:t> žádosti </a:t>
            </a:r>
            <a:br>
              <a:rPr lang="cs-CZ" dirty="0" smtClean="0"/>
            </a:br>
            <a:r>
              <a:rPr lang="cs-CZ" dirty="0" smtClean="0"/>
              <a:t>(tj. že jste vyřídili naši žádost, jíž jsme podali my, nikoliv vy).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Zájmena ukazovací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kazujeme jimi na určitou osobu, zvíře, věc nebo vlastnost</a:t>
            </a:r>
          </a:p>
          <a:p>
            <a:r>
              <a:rPr lang="cs-CZ" dirty="0" smtClean="0"/>
              <a:t> </a:t>
            </a:r>
            <a:r>
              <a:rPr lang="cs-CZ" i="1" dirty="0" smtClean="0"/>
              <a:t>ten</a:t>
            </a:r>
            <a:r>
              <a:rPr lang="cs-CZ" dirty="0" smtClean="0"/>
              <a:t>, </a:t>
            </a:r>
            <a:r>
              <a:rPr lang="cs-CZ" i="1" dirty="0" smtClean="0"/>
              <a:t>tento</a:t>
            </a:r>
            <a:r>
              <a:rPr lang="cs-CZ" dirty="0" smtClean="0"/>
              <a:t>, </a:t>
            </a:r>
            <a:r>
              <a:rPr lang="cs-CZ" i="1" dirty="0" smtClean="0"/>
              <a:t>tenhle</a:t>
            </a:r>
            <a:r>
              <a:rPr lang="cs-CZ" dirty="0" smtClean="0"/>
              <a:t>, </a:t>
            </a:r>
            <a:r>
              <a:rPr lang="cs-CZ" i="1" dirty="0" smtClean="0"/>
              <a:t>tamten</a:t>
            </a:r>
            <a:r>
              <a:rPr lang="cs-CZ" dirty="0" smtClean="0"/>
              <a:t>, </a:t>
            </a:r>
            <a:r>
              <a:rPr lang="cs-CZ" i="1" dirty="0" smtClean="0"/>
              <a:t>onen</a:t>
            </a:r>
            <a:r>
              <a:rPr lang="cs-CZ" dirty="0" smtClean="0"/>
              <a:t>, </a:t>
            </a:r>
            <a:r>
              <a:rPr lang="cs-CZ" i="1" dirty="0" smtClean="0"/>
              <a:t>takový</a:t>
            </a:r>
            <a:r>
              <a:rPr lang="cs-CZ" dirty="0" smtClean="0"/>
              <a:t>, </a:t>
            </a:r>
            <a:r>
              <a:rPr lang="cs-CZ" i="1" dirty="0" smtClean="0"/>
              <a:t>týž</a:t>
            </a:r>
            <a:r>
              <a:rPr lang="cs-CZ" dirty="0" smtClean="0"/>
              <a:t>, </a:t>
            </a:r>
            <a:r>
              <a:rPr lang="cs-CZ" i="1" dirty="0" smtClean="0"/>
              <a:t>tentýž,</a:t>
            </a:r>
            <a:r>
              <a:rPr lang="cs-CZ" dirty="0" smtClean="0"/>
              <a:t> </a:t>
            </a:r>
            <a:r>
              <a:rPr lang="cs-CZ" i="1" dirty="0" smtClean="0"/>
              <a:t>sám</a:t>
            </a:r>
            <a:endParaRPr lang="cs-CZ" dirty="0"/>
          </a:p>
          <a:p>
            <a:r>
              <a:rPr lang="cs-CZ" dirty="0" smtClean="0"/>
              <a:t>ten, (ta, to)  – tvrdý vzor zájmenného skloňování</a:t>
            </a:r>
          </a:p>
          <a:p>
            <a:r>
              <a:rPr lang="cs-CZ" dirty="0" smtClean="0"/>
              <a:t>(dle tohoto vzoru skloňujeme zájmena kdo, onen, všichni a číslovky jeden)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Ukazovací zájmena </a:t>
            </a:r>
            <a:br>
              <a:rPr lang="cs-CZ" dirty="0" smtClean="0"/>
            </a:br>
            <a:r>
              <a:rPr lang="cs-CZ" i="1" dirty="0" smtClean="0"/>
              <a:t>ten</a:t>
            </a:r>
            <a:r>
              <a:rPr lang="cs-CZ" dirty="0" smtClean="0"/>
              <a:t>, </a:t>
            </a:r>
            <a:r>
              <a:rPr lang="cs-CZ" i="1" dirty="0" smtClean="0"/>
              <a:t>tento</a:t>
            </a:r>
            <a:r>
              <a:rPr lang="cs-CZ" dirty="0" smtClean="0"/>
              <a:t>, </a:t>
            </a:r>
            <a:r>
              <a:rPr lang="cs-CZ" i="1" dirty="0" smtClean="0"/>
              <a:t>onen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občas </a:t>
            </a:r>
            <a:r>
              <a:rPr lang="cs-CZ" dirty="0"/>
              <a:t>jen odkazují nebo upozorňují na něco, o čem byla nebo bude </a:t>
            </a:r>
            <a:r>
              <a:rPr lang="cs-CZ" dirty="0" smtClean="0"/>
              <a:t>řeč</a:t>
            </a:r>
          </a:p>
          <a:p>
            <a:r>
              <a:rPr lang="cs-CZ" dirty="0" smtClean="0"/>
              <a:t>např.: </a:t>
            </a:r>
            <a:br>
              <a:rPr lang="cs-CZ" dirty="0" smtClean="0"/>
            </a:br>
            <a:r>
              <a:rPr lang="cs-CZ" dirty="0" smtClean="0"/>
              <a:t>Byl </a:t>
            </a:r>
            <a:r>
              <a:rPr lang="cs-CZ" dirty="0"/>
              <a:t>jednou jeden král a </a:t>
            </a:r>
            <a:r>
              <a:rPr lang="cs-CZ" i="1" dirty="0"/>
              <a:t>ten</a:t>
            </a:r>
            <a:r>
              <a:rPr lang="cs-CZ" dirty="0"/>
              <a:t> měl tři syny. 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Jsem </a:t>
            </a:r>
            <a:r>
              <a:rPr lang="cs-CZ" i="1" dirty="0"/>
              <a:t>toho</a:t>
            </a:r>
            <a:r>
              <a:rPr lang="cs-CZ" dirty="0"/>
              <a:t> názoru, že bys mohl mít </a:t>
            </a:r>
            <a:r>
              <a:rPr lang="cs-CZ" dirty="0" smtClean="0"/>
              <a:t>úspěch.</a:t>
            </a:r>
          </a:p>
          <a:p>
            <a:r>
              <a:rPr lang="cs-CZ" dirty="0" smtClean="0"/>
              <a:t>tento význam má zájmeno </a:t>
            </a:r>
            <a:r>
              <a:rPr lang="cs-CZ" i="1" dirty="0" smtClean="0"/>
              <a:t>ten</a:t>
            </a:r>
            <a:r>
              <a:rPr lang="cs-CZ" dirty="0" smtClean="0"/>
              <a:t> rovněž u třetího stupně přídavných jmen –</a:t>
            </a:r>
            <a:br>
              <a:rPr lang="cs-CZ" dirty="0" smtClean="0"/>
            </a:br>
            <a:r>
              <a:rPr lang="cs-CZ" dirty="0" smtClean="0"/>
              <a:t>To </a:t>
            </a:r>
            <a:r>
              <a:rPr lang="cs-CZ" dirty="0"/>
              <a:t>je </a:t>
            </a:r>
            <a:r>
              <a:rPr lang="cs-CZ" i="1" dirty="0" smtClean="0"/>
              <a:t>ten</a:t>
            </a:r>
            <a:r>
              <a:rPr lang="cs-CZ" dirty="0" smtClean="0"/>
              <a:t> </a:t>
            </a:r>
            <a:r>
              <a:rPr lang="cs-CZ" dirty="0"/>
              <a:t>nejlepší </a:t>
            </a:r>
            <a:r>
              <a:rPr lang="cs-CZ" dirty="0" smtClean="0"/>
              <a:t>vůz, který je v prodeji.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Citový význam zájmena ten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kazovací zájmeno </a:t>
            </a:r>
            <a:r>
              <a:rPr lang="cs-CZ" i="1" dirty="0" smtClean="0"/>
              <a:t>ten</a:t>
            </a:r>
            <a:r>
              <a:rPr lang="cs-CZ" dirty="0" smtClean="0"/>
              <a:t> mívá také </a:t>
            </a:r>
            <a:br>
              <a:rPr lang="cs-CZ" dirty="0" smtClean="0"/>
            </a:br>
            <a:r>
              <a:rPr lang="cs-CZ" dirty="0" smtClean="0"/>
              <a:t>„citový význam“</a:t>
            </a:r>
          </a:p>
          <a:p>
            <a:r>
              <a:rPr lang="cs-CZ" dirty="0" smtClean="0"/>
              <a:t>vyjadřuje se jím citové zaujetí mluvčího, především v hovorovém jazyce</a:t>
            </a:r>
            <a:br>
              <a:rPr lang="cs-CZ" dirty="0" smtClean="0"/>
            </a:br>
            <a:r>
              <a:rPr lang="cs-CZ" dirty="0" smtClean="0"/>
              <a:t>např.: </a:t>
            </a:r>
            <a:br>
              <a:rPr lang="cs-CZ" dirty="0" smtClean="0"/>
            </a:br>
            <a:r>
              <a:rPr lang="cs-CZ" i="1" dirty="0" smtClean="0"/>
              <a:t>Ta</a:t>
            </a:r>
            <a:r>
              <a:rPr lang="cs-CZ" dirty="0" smtClean="0"/>
              <a:t> naše maminka je ale starostlivá. </a:t>
            </a:r>
            <a:br>
              <a:rPr lang="cs-CZ" dirty="0" smtClean="0"/>
            </a:br>
            <a:r>
              <a:rPr lang="cs-CZ" i="1" dirty="0"/>
              <a:t>T</a:t>
            </a:r>
            <a:r>
              <a:rPr lang="cs-CZ" i="1" dirty="0" smtClean="0"/>
              <a:t>en</a:t>
            </a:r>
            <a:r>
              <a:rPr lang="cs-CZ" dirty="0" smtClean="0"/>
              <a:t> kabát si nesvlékej! </a:t>
            </a:r>
            <a:r>
              <a:rPr lang="cs-CZ" dirty="0"/>
              <a:t/>
            </a:r>
            <a:br>
              <a:rPr lang="cs-CZ" dirty="0"/>
            </a:br>
            <a:r>
              <a:rPr lang="cs-CZ" i="1" dirty="0" smtClean="0"/>
              <a:t>Ten</a:t>
            </a:r>
            <a:r>
              <a:rPr lang="cs-CZ" dirty="0" smtClean="0"/>
              <a:t> je panečku opálený!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Ukazovací zájmeno </a:t>
            </a:r>
            <a:r>
              <a:rPr lang="cs-CZ" i="1" dirty="0" smtClean="0"/>
              <a:t>takový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adjektivní skloňování jako vzor mladý</a:t>
            </a:r>
          </a:p>
          <a:p>
            <a:r>
              <a:rPr lang="cs-CZ" sz="4000" dirty="0"/>
              <a:t>e</a:t>
            </a:r>
            <a:r>
              <a:rPr lang="cs-CZ" sz="4000" dirty="0" smtClean="0"/>
              <a:t>xistuje i archaický tvar taký</a:t>
            </a:r>
          </a:p>
          <a:p>
            <a:r>
              <a:rPr lang="cs-CZ" sz="4000" dirty="0"/>
              <a:t>v</a:t>
            </a:r>
            <a:r>
              <a:rPr lang="cs-CZ" sz="4000" dirty="0" smtClean="0"/>
              <a:t>e spojení s podstatnými jmény </a:t>
            </a:r>
            <a:br>
              <a:rPr lang="cs-CZ" sz="4000" dirty="0" smtClean="0"/>
            </a:br>
            <a:r>
              <a:rPr lang="cs-CZ" sz="4000" dirty="0" smtClean="0"/>
              <a:t>ruka, noha, oko, ucho – </a:t>
            </a:r>
            <a:br>
              <a:rPr lang="cs-CZ" sz="4000" dirty="0" smtClean="0"/>
            </a:br>
            <a:r>
              <a:rPr lang="cs-CZ" sz="4000" dirty="0" smtClean="0"/>
              <a:t>s takovýma rukama, nohama, </a:t>
            </a:r>
            <a:br>
              <a:rPr lang="cs-CZ" sz="4000" dirty="0" smtClean="0"/>
            </a:br>
            <a:r>
              <a:rPr lang="cs-CZ" sz="4000" dirty="0" smtClean="0"/>
              <a:t>očima, ušima</a:t>
            </a:r>
            <a:endParaRPr lang="cs-CZ" sz="4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Ukazovací zájmeno </a:t>
            </a:r>
            <a:r>
              <a:rPr lang="cs-CZ" i="1" dirty="0" smtClean="0"/>
              <a:t>sám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p. sám</a:t>
            </a:r>
            <a:br>
              <a:rPr lang="cs-CZ" dirty="0" smtClean="0"/>
            </a:br>
            <a:r>
              <a:rPr lang="cs-CZ" dirty="0" smtClean="0"/>
              <a:t>2. p. samého</a:t>
            </a:r>
            <a:br>
              <a:rPr lang="cs-CZ" dirty="0" smtClean="0"/>
            </a:br>
            <a:r>
              <a:rPr lang="cs-CZ" dirty="0" smtClean="0"/>
              <a:t>3. p. samému </a:t>
            </a:r>
            <a:br>
              <a:rPr lang="cs-CZ" dirty="0" smtClean="0"/>
            </a:br>
            <a:r>
              <a:rPr lang="cs-CZ" dirty="0" smtClean="0"/>
              <a:t>4. p. samého, sama, sám (neživ.)</a:t>
            </a:r>
            <a:br>
              <a:rPr lang="cs-CZ" dirty="0" smtClean="0"/>
            </a:br>
            <a:r>
              <a:rPr lang="cs-CZ" dirty="0" smtClean="0"/>
              <a:t>6. p. o samém</a:t>
            </a:r>
            <a:br>
              <a:rPr lang="cs-CZ" dirty="0" smtClean="0"/>
            </a:br>
            <a:r>
              <a:rPr lang="cs-CZ" dirty="0" smtClean="0"/>
              <a:t>7. p. samým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Ukazovací zájmeno </a:t>
            </a:r>
            <a:r>
              <a:rPr lang="cs-CZ" i="1" dirty="0" smtClean="0"/>
              <a:t>sama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dirty="0" smtClean="0"/>
              <a:t>1. p. sama</a:t>
            </a:r>
            <a:br>
              <a:rPr lang="cs-CZ" dirty="0" smtClean="0"/>
            </a:br>
            <a:r>
              <a:rPr lang="cs-CZ" dirty="0" smtClean="0"/>
              <a:t>2. p. samé</a:t>
            </a:r>
            <a:br>
              <a:rPr lang="cs-CZ" dirty="0" smtClean="0"/>
            </a:br>
            <a:r>
              <a:rPr lang="cs-CZ" dirty="0" smtClean="0"/>
              <a:t>3. p. samé </a:t>
            </a:r>
            <a:br>
              <a:rPr lang="cs-CZ" dirty="0" smtClean="0"/>
            </a:br>
            <a:r>
              <a:rPr lang="cs-CZ" dirty="0" smtClean="0"/>
              <a:t>4. p. samou/samu</a:t>
            </a:r>
            <a:br>
              <a:rPr lang="cs-CZ" dirty="0" smtClean="0"/>
            </a:br>
            <a:r>
              <a:rPr lang="cs-CZ" dirty="0" smtClean="0"/>
              <a:t>6. p. o samé</a:t>
            </a:r>
            <a:br>
              <a:rPr lang="cs-CZ" dirty="0" smtClean="0"/>
            </a:br>
            <a:r>
              <a:rPr lang="cs-CZ" dirty="0" smtClean="0"/>
              <a:t>7. p. samou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Ukazovací zájmeno </a:t>
            </a:r>
            <a:r>
              <a:rPr lang="cs-CZ" i="1" dirty="0" smtClean="0"/>
              <a:t>samo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p. samo</a:t>
            </a:r>
            <a:br>
              <a:rPr lang="cs-CZ" dirty="0" smtClean="0"/>
            </a:br>
            <a:r>
              <a:rPr lang="cs-CZ" dirty="0" smtClean="0"/>
              <a:t>2. p. samého</a:t>
            </a:r>
            <a:br>
              <a:rPr lang="cs-CZ" dirty="0" smtClean="0"/>
            </a:br>
            <a:r>
              <a:rPr lang="cs-CZ" dirty="0" smtClean="0"/>
              <a:t>3. p. samému </a:t>
            </a:r>
            <a:br>
              <a:rPr lang="cs-CZ" dirty="0" smtClean="0"/>
            </a:br>
            <a:r>
              <a:rPr lang="cs-CZ" dirty="0" smtClean="0"/>
              <a:t>4. p. samého/samo</a:t>
            </a:r>
            <a:br>
              <a:rPr lang="cs-CZ" dirty="0" smtClean="0"/>
            </a:br>
            <a:r>
              <a:rPr lang="cs-CZ" dirty="0" smtClean="0"/>
              <a:t>6. p. o samém</a:t>
            </a:r>
            <a:br>
              <a:rPr lang="cs-CZ" dirty="0" smtClean="0"/>
            </a:br>
            <a:r>
              <a:rPr lang="cs-CZ" dirty="0" smtClean="0"/>
              <a:t>7. p. samým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 </a:t>
            </a:r>
            <a:br>
              <a:rPr lang="cs-CZ" b="1" dirty="0" smtClean="0"/>
            </a:br>
            <a:r>
              <a:rPr lang="cs-CZ" dirty="0" smtClean="0"/>
              <a:t>Zájmena tázací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tážeme se jimi po </a:t>
            </a:r>
            <a:r>
              <a:rPr lang="cs-CZ" sz="5400" dirty="0"/>
              <a:t>osobě, věci nebo vlastnosti, abychom jimi doplnili svou znalost </a:t>
            </a:r>
            <a:r>
              <a:rPr lang="cs-CZ" sz="5400" dirty="0" smtClean="0"/>
              <a:t>něčeho</a:t>
            </a:r>
          </a:p>
          <a:p>
            <a:r>
              <a:rPr lang="cs-CZ" sz="5400" i="1" dirty="0" smtClean="0"/>
              <a:t>kdo</a:t>
            </a:r>
            <a:r>
              <a:rPr lang="cs-CZ" sz="5400" dirty="0"/>
              <a:t>, </a:t>
            </a:r>
            <a:r>
              <a:rPr lang="cs-CZ" sz="5400" i="1" dirty="0"/>
              <a:t>co</a:t>
            </a:r>
            <a:r>
              <a:rPr lang="cs-CZ" sz="5400" dirty="0"/>
              <a:t>, </a:t>
            </a:r>
            <a:r>
              <a:rPr lang="cs-CZ" sz="5400" i="1" dirty="0"/>
              <a:t>jaký</a:t>
            </a:r>
            <a:r>
              <a:rPr lang="cs-CZ" sz="5400" dirty="0"/>
              <a:t>, </a:t>
            </a:r>
            <a:r>
              <a:rPr lang="cs-CZ" sz="5400" i="1" dirty="0"/>
              <a:t>který</a:t>
            </a:r>
            <a:r>
              <a:rPr lang="cs-CZ" sz="5400" dirty="0"/>
              <a:t>, </a:t>
            </a:r>
            <a:r>
              <a:rPr lang="cs-CZ" sz="5400" i="1" dirty="0" smtClean="0"/>
              <a:t>čí</a:t>
            </a:r>
            <a:endParaRPr lang="cs-CZ" sz="5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Tázací zájmena </a:t>
            </a:r>
            <a:r>
              <a:rPr lang="cs-CZ" i="1" dirty="0" smtClean="0"/>
              <a:t>kdo, co, čí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k</a:t>
            </a:r>
            <a:r>
              <a:rPr lang="cs-CZ" dirty="0" smtClean="0"/>
              <a:t>do – otázka na neznámou osobu</a:t>
            </a:r>
            <a:br>
              <a:rPr lang="cs-CZ" dirty="0" smtClean="0"/>
            </a:br>
            <a:r>
              <a:rPr lang="cs-CZ" dirty="0" smtClean="0"/>
              <a:t>skloňuje se jako ten </a:t>
            </a:r>
            <a:br>
              <a:rPr lang="cs-CZ" dirty="0" smtClean="0"/>
            </a:br>
            <a:r>
              <a:rPr lang="cs-CZ" dirty="0" smtClean="0"/>
              <a:t>jen v </a:t>
            </a:r>
            <a:r>
              <a:rPr lang="cs-CZ" dirty="0" err="1" smtClean="0"/>
              <a:t>jedn</a:t>
            </a:r>
            <a:r>
              <a:rPr lang="cs-CZ" dirty="0" smtClean="0"/>
              <a:t>. č.</a:t>
            </a:r>
          </a:p>
          <a:p>
            <a:r>
              <a:rPr lang="cs-CZ" dirty="0"/>
              <a:t>c</a:t>
            </a:r>
            <a:r>
              <a:rPr lang="cs-CZ" dirty="0" smtClean="0"/>
              <a:t>o – otázka na neznámý objekt i zvíře </a:t>
            </a:r>
            <a:br>
              <a:rPr lang="cs-CZ" dirty="0" smtClean="0"/>
            </a:br>
            <a:r>
              <a:rPr lang="cs-CZ" dirty="0" smtClean="0"/>
              <a:t>Skloňuje se jako náš</a:t>
            </a:r>
            <a:br>
              <a:rPr lang="cs-CZ" dirty="0" smtClean="0"/>
            </a:br>
            <a:r>
              <a:rPr lang="cs-CZ" dirty="0" smtClean="0"/>
              <a:t>jen v </a:t>
            </a:r>
            <a:r>
              <a:rPr lang="cs-CZ" dirty="0" err="1" smtClean="0"/>
              <a:t>j</a:t>
            </a:r>
            <a:r>
              <a:rPr lang="cs-CZ" dirty="0" smtClean="0"/>
              <a:t>. č.</a:t>
            </a:r>
          </a:p>
          <a:p>
            <a:r>
              <a:rPr lang="cs-CZ" dirty="0"/>
              <a:t>č</a:t>
            </a:r>
            <a:r>
              <a:rPr lang="cs-CZ" dirty="0" smtClean="0"/>
              <a:t>í – otázka na vlastníka, původce</a:t>
            </a:r>
            <a:br>
              <a:rPr lang="cs-CZ" dirty="0" smtClean="0"/>
            </a:br>
            <a:r>
              <a:rPr lang="cs-CZ" dirty="0" smtClean="0"/>
              <a:t>skloňuje se jako jarní, </a:t>
            </a:r>
          </a:p>
          <a:p>
            <a:r>
              <a:rPr lang="cs-CZ" dirty="0" smtClean="0"/>
              <a:t>hovorové podoby – kdopak, copak, čípak, jakýpak</a:t>
            </a:r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Tázací zájmena </a:t>
            </a:r>
            <a:r>
              <a:rPr lang="cs-CZ" i="1" dirty="0" smtClean="0"/>
              <a:t>který, jaký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600" dirty="0"/>
              <a:t>z</a:t>
            </a:r>
            <a:r>
              <a:rPr lang="cs-CZ" sz="3600" dirty="0" smtClean="0"/>
              <a:t>ájmenem </a:t>
            </a:r>
            <a:r>
              <a:rPr lang="cs-CZ" sz="3600" i="1" dirty="0" smtClean="0"/>
              <a:t>který</a:t>
            </a:r>
            <a:r>
              <a:rPr lang="cs-CZ" sz="3600" dirty="0" smtClean="0"/>
              <a:t> se ptáme zpravidla </a:t>
            </a:r>
            <a:br>
              <a:rPr lang="cs-CZ" sz="3600" dirty="0" smtClean="0"/>
            </a:br>
            <a:r>
              <a:rPr lang="cs-CZ" sz="3600" dirty="0" smtClean="0"/>
              <a:t>na určení jedné ze souhrnu osob, věcí </a:t>
            </a:r>
            <a:br>
              <a:rPr lang="cs-CZ" sz="3600" dirty="0" smtClean="0"/>
            </a:br>
            <a:r>
              <a:rPr lang="cs-CZ" sz="3600" dirty="0" smtClean="0"/>
              <a:t>např.: </a:t>
            </a:r>
            <a:r>
              <a:rPr lang="cs-CZ" sz="3600" i="1" dirty="0" smtClean="0"/>
              <a:t>Kterým</a:t>
            </a:r>
            <a:r>
              <a:rPr lang="cs-CZ" sz="3600" dirty="0" smtClean="0"/>
              <a:t> vlakem přijedeš?</a:t>
            </a:r>
          </a:p>
          <a:p>
            <a:r>
              <a:rPr lang="cs-CZ" sz="3600" dirty="0"/>
              <a:t>z</a:t>
            </a:r>
            <a:r>
              <a:rPr lang="cs-CZ" sz="3600" dirty="0" smtClean="0"/>
              <a:t>ájmenem </a:t>
            </a:r>
            <a:r>
              <a:rPr lang="cs-CZ" sz="3600" i="1" dirty="0" smtClean="0"/>
              <a:t>jaký</a:t>
            </a:r>
            <a:r>
              <a:rPr lang="cs-CZ" sz="3600" dirty="0" smtClean="0"/>
              <a:t> se ptáme obecně na vlastnost někoho nebo něčeho</a:t>
            </a:r>
            <a:br>
              <a:rPr lang="cs-CZ" sz="3600" dirty="0" smtClean="0"/>
            </a:br>
            <a:r>
              <a:rPr lang="cs-CZ" sz="3600" dirty="0" smtClean="0"/>
              <a:t>např</a:t>
            </a:r>
            <a:r>
              <a:rPr lang="cs-CZ" sz="3600" dirty="0"/>
              <a:t>.</a:t>
            </a:r>
            <a:r>
              <a:rPr lang="cs-CZ" sz="3600" dirty="0" smtClean="0"/>
              <a:t>: </a:t>
            </a:r>
            <a:r>
              <a:rPr lang="cs-CZ" sz="3600" i="1" dirty="0" smtClean="0"/>
              <a:t>Jakým</a:t>
            </a:r>
            <a:r>
              <a:rPr lang="cs-CZ" sz="3600" dirty="0" smtClean="0"/>
              <a:t> vlakem přijedeš? </a:t>
            </a:r>
            <a:br>
              <a:rPr lang="cs-CZ" sz="3600" dirty="0" smtClean="0"/>
            </a:br>
            <a:r>
              <a:rPr lang="cs-CZ" sz="3600" dirty="0" smtClean="0"/>
              <a:t>(osobním, rychlíkem,…) </a:t>
            </a:r>
            <a:br>
              <a:rPr lang="cs-CZ" sz="3600" dirty="0" smtClean="0"/>
            </a:br>
            <a:r>
              <a:rPr lang="cs-CZ" sz="3600" i="1" dirty="0" smtClean="0"/>
              <a:t>Jaký</a:t>
            </a:r>
            <a:r>
              <a:rPr lang="cs-CZ" sz="3600" dirty="0" smtClean="0"/>
              <a:t> je tvůj přítel?</a:t>
            </a:r>
            <a:br>
              <a:rPr lang="cs-CZ" sz="3600" dirty="0" smtClean="0"/>
            </a:br>
            <a:r>
              <a:rPr lang="cs-CZ" sz="3600" i="1" dirty="0" smtClean="0"/>
              <a:t>Jaké</a:t>
            </a:r>
            <a:r>
              <a:rPr lang="cs-CZ" sz="3600" dirty="0" smtClean="0"/>
              <a:t> bude dnes počasí?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Zájmena vztažná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vyjadřuje se jimi </a:t>
            </a:r>
            <a:r>
              <a:rPr lang="cs-CZ" dirty="0" smtClean="0">
                <a:solidFill>
                  <a:srgbClr val="FF0000"/>
                </a:solidFill>
              </a:rPr>
              <a:t>vztah </a:t>
            </a:r>
            <a:r>
              <a:rPr lang="cs-CZ" dirty="0">
                <a:solidFill>
                  <a:srgbClr val="FF0000"/>
                </a:solidFill>
              </a:rPr>
              <a:t>vedlejší věty k některému členu řídící věty</a:t>
            </a:r>
            <a:r>
              <a:rPr lang="cs-CZ" dirty="0"/>
              <a:t>, obvykle k podstatnému </a:t>
            </a:r>
            <a:r>
              <a:rPr lang="cs-CZ" dirty="0" smtClean="0"/>
              <a:t>jménu</a:t>
            </a:r>
          </a:p>
          <a:p>
            <a:r>
              <a:rPr lang="cs-CZ" dirty="0"/>
              <a:t>j</a:t>
            </a:r>
            <a:r>
              <a:rPr lang="cs-CZ" dirty="0" smtClean="0"/>
              <a:t>de o zájmeno </a:t>
            </a:r>
            <a:r>
              <a:rPr lang="cs-CZ" i="1" dirty="0" smtClean="0">
                <a:solidFill>
                  <a:srgbClr val="FF0000"/>
                </a:solidFill>
              </a:rPr>
              <a:t>jenž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zájmena </a:t>
            </a:r>
            <a:r>
              <a:rPr lang="cs-CZ" i="1" dirty="0">
                <a:solidFill>
                  <a:srgbClr val="FF0000"/>
                </a:solidFill>
              </a:rPr>
              <a:t>kdo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i="1" dirty="0">
                <a:solidFill>
                  <a:srgbClr val="FF0000"/>
                </a:solidFill>
              </a:rPr>
              <a:t>co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i="1" dirty="0">
                <a:solidFill>
                  <a:srgbClr val="FF0000"/>
                </a:solidFill>
              </a:rPr>
              <a:t>který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i="1" dirty="0">
                <a:solidFill>
                  <a:srgbClr val="FF0000"/>
                </a:solidFill>
              </a:rPr>
              <a:t>jaký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i="1" dirty="0" smtClean="0">
                <a:solidFill>
                  <a:srgbClr val="FF0000"/>
                </a:solidFill>
              </a:rPr>
              <a:t>čí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Vztažná zájmena </a:t>
            </a:r>
            <a:r>
              <a:rPr lang="cs-CZ" i="1" dirty="0" smtClean="0"/>
              <a:t>který, jenž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ájmena </a:t>
            </a:r>
            <a:r>
              <a:rPr lang="cs-CZ" i="1" dirty="0" smtClean="0"/>
              <a:t>který</a:t>
            </a:r>
            <a:r>
              <a:rPr lang="cs-CZ" dirty="0" smtClean="0"/>
              <a:t> a </a:t>
            </a:r>
            <a:r>
              <a:rPr lang="cs-CZ" i="1" dirty="0" smtClean="0"/>
              <a:t>jenž</a:t>
            </a:r>
            <a:r>
              <a:rPr lang="cs-CZ" dirty="0" smtClean="0"/>
              <a:t> mají stejný význam</a:t>
            </a:r>
          </a:p>
          <a:p>
            <a:r>
              <a:rPr lang="cs-CZ" dirty="0" smtClean="0"/>
              <a:t>liší se jen slohově</a:t>
            </a:r>
          </a:p>
          <a:p>
            <a:r>
              <a:rPr lang="cs-CZ" dirty="0" smtClean="0"/>
              <a:t>některé tvary zájmena </a:t>
            </a:r>
            <a:r>
              <a:rPr lang="cs-CZ" i="1" dirty="0" smtClean="0"/>
              <a:t>jenž</a:t>
            </a:r>
            <a:r>
              <a:rPr lang="cs-CZ" dirty="0" smtClean="0"/>
              <a:t> jsou knižní</a:t>
            </a:r>
          </a:p>
          <a:p>
            <a:r>
              <a:rPr lang="cs-CZ" dirty="0" smtClean="0"/>
              <a:t>místo zájmena </a:t>
            </a:r>
            <a:r>
              <a:rPr lang="cs-CZ" i="1" dirty="0" smtClean="0"/>
              <a:t>který</a:t>
            </a:r>
            <a:r>
              <a:rPr lang="cs-CZ" dirty="0" smtClean="0"/>
              <a:t> a </a:t>
            </a:r>
            <a:r>
              <a:rPr lang="cs-CZ" i="1" dirty="0" smtClean="0"/>
              <a:t>jenž </a:t>
            </a:r>
            <a:r>
              <a:rPr lang="cs-CZ" dirty="0" smtClean="0"/>
              <a:t>se někdy užívá v hovorové řeči zájmena </a:t>
            </a:r>
            <a:r>
              <a:rPr lang="cs-CZ" i="1" dirty="0" smtClean="0"/>
              <a:t>co</a:t>
            </a:r>
            <a:r>
              <a:rPr lang="cs-CZ" dirty="0" smtClean="0"/>
              <a:t> (nesklonného </a:t>
            </a:r>
            <a:br>
              <a:rPr lang="cs-CZ" dirty="0" smtClean="0"/>
            </a:br>
            <a:r>
              <a:rPr lang="cs-CZ" dirty="0" smtClean="0"/>
              <a:t>a neshodného) </a:t>
            </a:r>
            <a:br>
              <a:rPr lang="cs-CZ" dirty="0" smtClean="0"/>
            </a:br>
            <a:r>
              <a:rPr lang="cs-CZ" dirty="0" smtClean="0"/>
              <a:t>Například: Poslal dopis, </a:t>
            </a:r>
            <a:r>
              <a:rPr lang="cs-CZ" i="1" dirty="0" smtClean="0"/>
              <a:t>co</a:t>
            </a:r>
            <a:r>
              <a:rPr lang="cs-CZ" dirty="0" smtClean="0"/>
              <a:t> večer napsal.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určitá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/>
              <a:t>všechny tyto druhy zájmen </a:t>
            </a:r>
            <a:br>
              <a:rPr lang="cs-CZ" sz="4000" dirty="0" smtClean="0"/>
            </a:br>
            <a:r>
              <a:rPr lang="cs-CZ" sz="4000" dirty="0" smtClean="0"/>
              <a:t>(osobní, přivlastňovací, ukazovací, </a:t>
            </a:r>
            <a:br>
              <a:rPr lang="cs-CZ" sz="4000" dirty="0" smtClean="0"/>
            </a:br>
            <a:r>
              <a:rPr lang="cs-CZ" sz="4000" dirty="0" smtClean="0"/>
              <a:t>tázací a vztažná) </a:t>
            </a:r>
            <a:br>
              <a:rPr lang="cs-CZ" sz="4000" dirty="0" smtClean="0"/>
            </a:br>
            <a:r>
              <a:rPr lang="cs-CZ" sz="4000" dirty="0" smtClean="0">
                <a:solidFill>
                  <a:srgbClr val="FF0000"/>
                </a:solidFill>
              </a:rPr>
              <a:t>naznačují </a:t>
            </a:r>
            <a:r>
              <a:rPr lang="cs-CZ" sz="4000" i="1" dirty="0" smtClean="0">
                <a:solidFill>
                  <a:srgbClr val="FF0000"/>
                </a:solidFill>
              </a:rPr>
              <a:t>určitou</a:t>
            </a:r>
            <a:r>
              <a:rPr lang="cs-CZ" sz="4000" dirty="0" smtClean="0">
                <a:solidFill>
                  <a:srgbClr val="FF0000"/>
                </a:solidFill>
              </a:rPr>
              <a:t> osobu, zvíře, </a:t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věc či vlastnost</a:t>
            </a:r>
            <a:endParaRPr lang="cs-CZ" sz="4000" dirty="0" smtClean="0"/>
          </a:p>
          <a:p>
            <a:r>
              <a:rPr lang="cs-CZ" sz="4000" dirty="0"/>
              <a:t>j</a:t>
            </a:r>
            <a:r>
              <a:rPr lang="cs-CZ" sz="4000" dirty="0" smtClean="0"/>
              <a:t>de tedy o </a:t>
            </a:r>
            <a:r>
              <a:rPr lang="cs-CZ" sz="4000" dirty="0" smtClean="0">
                <a:solidFill>
                  <a:srgbClr val="FF0000"/>
                </a:solidFill>
              </a:rPr>
              <a:t>zájmena určitá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Zájmena neurčitá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4800" dirty="0" smtClean="0"/>
              <a:t>blíže jimi nenaznačujeme, o kom nebo o čem je řeč, </a:t>
            </a:r>
            <a:br>
              <a:rPr lang="cs-CZ" sz="4800" dirty="0" smtClean="0"/>
            </a:br>
            <a:r>
              <a:rPr lang="cs-CZ" sz="4800" dirty="0" smtClean="0"/>
              <a:t>popř. to naznačujeme jen obecně</a:t>
            </a:r>
          </a:p>
          <a:p>
            <a:r>
              <a:rPr lang="cs-CZ" sz="4800" i="1" dirty="0" smtClean="0"/>
              <a:t>někdo</a:t>
            </a:r>
            <a:r>
              <a:rPr lang="cs-CZ" sz="4800" dirty="0" smtClean="0"/>
              <a:t>, </a:t>
            </a:r>
            <a:r>
              <a:rPr lang="cs-CZ" sz="4800" i="1" dirty="0" smtClean="0"/>
              <a:t>něco</a:t>
            </a:r>
            <a:r>
              <a:rPr lang="cs-CZ" sz="4800" dirty="0" smtClean="0"/>
              <a:t>, </a:t>
            </a:r>
            <a:r>
              <a:rPr lang="cs-CZ" sz="4800" i="1" dirty="0" smtClean="0"/>
              <a:t>něčí</a:t>
            </a:r>
            <a:r>
              <a:rPr lang="cs-CZ" sz="4800" dirty="0" smtClean="0"/>
              <a:t>, </a:t>
            </a:r>
            <a:r>
              <a:rPr lang="cs-CZ" sz="4800" i="1" dirty="0" smtClean="0"/>
              <a:t>některý</a:t>
            </a:r>
            <a:r>
              <a:rPr lang="cs-CZ" sz="4800" dirty="0" smtClean="0"/>
              <a:t>, </a:t>
            </a:r>
            <a:r>
              <a:rPr lang="cs-CZ" sz="4800" i="1" dirty="0" smtClean="0"/>
              <a:t>nějaký</a:t>
            </a:r>
            <a:r>
              <a:rPr lang="cs-CZ" sz="4800" dirty="0" smtClean="0"/>
              <a:t>; </a:t>
            </a:r>
            <a:br>
              <a:rPr lang="cs-CZ" sz="4800" dirty="0" smtClean="0"/>
            </a:br>
            <a:r>
              <a:rPr lang="cs-CZ" sz="4800" i="1" dirty="0" smtClean="0"/>
              <a:t>kdosi</a:t>
            </a:r>
            <a:r>
              <a:rPr lang="cs-CZ" sz="4800" dirty="0" smtClean="0"/>
              <a:t>, </a:t>
            </a:r>
            <a:r>
              <a:rPr lang="cs-CZ" sz="4800" i="1" dirty="0" smtClean="0"/>
              <a:t>cosi</a:t>
            </a:r>
            <a:r>
              <a:rPr lang="cs-CZ" sz="4800" dirty="0" smtClean="0"/>
              <a:t>, </a:t>
            </a:r>
            <a:r>
              <a:rPr lang="cs-CZ" sz="4800" i="1" dirty="0" smtClean="0"/>
              <a:t>čísi</a:t>
            </a:r>
            <a:r>
              <a:rPr lang="cs-CZ" sz="4800" dirty="0" smtClean="0"/>
              <a:t>, </a:t>
            </a:r>
            <a:r>
              <a:rPr lang="cs-CZ" sz="4800" i="1" dirty="0" smtClean="0"/>
              <a:t>kterýsi</a:t>
            </a:r>
            <a:r>
              <a:rPr lang="cs-CZ" sz="4800" dirty="0" smtClean="0"/>
              <a:t>, </a:t>
            </a:r>
            <a:r>
              <a:rPr lang="cs-CZ" sz="4800" i="1" dirty="0" smtClean="0"/>
              <a:t>jakýsi</a:t>
            </a:r>
            <a:endParaRPr lang="cs-CZ" sz="4800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neurčitá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složena z tázacích zájmen </a:t>
            </a:r>
            <a:r>
              <a:rPr lang="cs-CZ" dirty="0" smtClean="0"/>
              <a:t>a </a:t>
            </a:r>
            <a:r>
              <a:rPr lang="cs-CZ" dirty="0" smtClean="0">
                <a:solidFill>
                  <a:srgbClr val="FF0000"/>
                </a:solidFill>
              </a:rPr>
              <a:t>z</a:t>
            </a:r>
            <a:r>
              <a:rPr lang="cs-CZ" dirty="0" smtClean="0"/>
              <a:t> různých </a:t>
            </a:r>
            <a:r>
              <a:rPr lang="cs-CZ" dirty="0" smtClean="0">
                <a:solidFill>
                  <a:srgbClr val="FF0000"/>
                </a:solidFill>
              </a:rPr>
              <a:t>předpon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i="1" dirty="0" smtClean="0"/>
              <a:t>ně-</a:t>
            </a:r>
            <a:r>
              <a:rPr lang="cs-CZ" dirty="0" smtClean="0"/>
              <a:t>, </a:t>
            </a:r>
            <a:r>
              <a:rPr lang="cs-CZ" i="1" dirty="0" err="1" smtClean="0"/>
              <a:t>lec</a:t>
            </a:r>
            <a:r>
              <a:rPr lang="cs-CZ" i="1" dirty="0" smtClean="0"/>
              <a:t>-</a:t>
            </a:r>
            <a:r>
              <a:rPr lang="cs-CZ" dirty="0" smtClean="0"/>
              <a:t>, </a:t>
            </a:r>
            <a:r>
              <a:rPr lang="cs-CZ" i="1" dirty="0" smtClean="0"/>
              <a:t>leda-</a:t>
            </a:r>
            <a:r>
              <a:rPr lang="cs-CZ" dirty="0" smtClean="0"/>
              <a:t>, </a:t>
            </a:r>
            <a:r>
              <a:rPr lang="cs-CZ" i="1" dirty="0" smtClean="0"/>
              <a:t>kde-</a:t>
            </a:r>
            <a:r>
              <a:rPr lang="cs-CZ" dirty="0" smtClean="0"/>
              <a:t>, </a:t>
            </a:r>
            <a:r>
              <a:rPr lang="cs-CZ" i="1" dirty="0" smtClean="0"/>
              <a:t>málo-</a:t>
            </a:r>
            <a:r>
              <a:rPr lang="cs-CZ" dirty="0" smtClean="0"/>
              <a:t> aj. </a:t>
            </a:r>
            <a:r>
              <a:rPr lang="cs-CZ" dirty="0" smtClean="0">
                <a:solidFill>
                  <a:srgbClr val="FF0000"/>
                </a:solidFill>
              </a:rPr>
              <a:t>a částí </a:t>
            </a:r>
            <a:r>
              <a:rPr lang="cs-CZ" i="1" dirty="0" smtClean="0"/>
              <a:t>-si</a:t>
            </a:r>
            <a:r>
              <a:rPr lang="cs-CZ" dirty="0" smtClean="0"/>
              <a:t>, </a:t>
            </a:r>
            <a:r>
              <a:rPr lang="cs-CZ" i="1" dirty="0" smtClean="0"/>
              <a:t>-</a:t>
            </a:r>
            <a:r>
              <a:rPr lang="cs-CZ" i="1" dirty="0" err="1" smtClean="0"/>
              <a:t>koli</a:t>
            </a:r>
            <a:r>
              <a:rPr lang="cs-CZ" i="1" dirty="0" smtClean="0"/>
              <a:t>(v), -jaký, -čí </a:t>
            </a:r>
            <a:r>
              <a:rPr lang="cs-CZ" dirty="0" smtClean="0"/>
              <a:t>aj. </a:t>
            </a:r>
            <a:br>
              <a:rPr lang="cs-CZ" dirty="0" smtClean="0"/>
            </a:br>
            <a:r>
              <a:rPr lang="cs-CZ" dirty="0" smtClean="0"/>
              <a:t>např.:</a:t>
            </a:r>
            <a:br>
              <a:rPr lang="cs-CZ" dirty="0" smtClean="0"/>
            </a:br>
            <a:r>
              <a:rPr lang="cs-CZ" i="1" dirty="0" smtClean="0"/>
              <a:t>někdo</a:t>
            </a:r>
            <a:r>
              <a:rPr lang="cs-CZ" dirty="0" smtClean="0"/>
              <a:t>, </a:t>
            </a:r>
            <a:r>
              <a:rPr lang="cs-CZ" i="1" dirty="0" smtClean="0"/>
              <a:t>kdekdo, kdosi</a:t>
            </a:r>
            <a:r>
              <a:rPr lang="cs-CZ" dirty="0" smtClean="0"/>
              <a:t>; </a:t>
            </a:r>
            <a:r>
              <a:rPr lang="cs-CZ" i="1" dirty="0" smtClean="0"/>
              <a:t>leckdo</a:t>
            </a:r>
            <a:r>
              <a:rPr lang="cs-CZ" dirty="0" smtClean="0"/>
              <a:t>, </a:t>
            </a:r>
            <a:r>
              <a:rPr lang="cs-CZ" i="1" dirty="0" smtClean="0"/>
              <a:t>ledaco</a:t>
            </a:r>
            <a:r>
              <a:rPr lang="cs-CZ" dirty="0" smtClean="0"/>
              <a:t>, </a:t>
            </a:r>
            <a:r>
              <a:rPr lang="cs-CZ" i="1" dirty="0" smtClean="0"/>
              <a:t>kdokoli</a:t>
            </a:r>
            <a:r>
              <a:rPr lang="cs-CZ" dirty="0" smtClean="0"/>
              <a:t>, </a:t>
            </a:r>
            <a:r>
              <a:rPr lang="cs-CZ" i="1" dirty="0" smtClean="0"/>
              <a:t>málokdo</a:t>
            </a:r>
            <a:r>
              <a:rPr lang="cs-CZ" dirty="0" smtClean="0"/>
              <a:t>, </a:t>
            </a:r>
            <a:r>
              <a:rPr lang="cs-CZ" i="1" dirty="0" smtClean="0"/>
              <a:t>kdekdo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 neurčitém významu občas užíváme i zájmen </a:t>
            </a:r>
            <a:br>
              <a:rPr lang="cs-CZ" dirty="0" smtClean="0"/>
            </a:br>
            <a:r>
              <a:rPr lang="cs-CZ" i="1" dirty="0" smtClean="0"/>
              <a:t>kdo</a:t>
            </a:r>
            <a:r>
              <a:rPr lang="cs-CZ" dirty="0" smtClean="0"/>
              <a:t>, </a:t>
            </a:r>
            <a:r>
              <a:rPr lang="cs-CZ" i="1" dirty="0" smtClean="0"/>
              <a:t>co</a:t>
            </a:r>
            <a:r>
              <a:rPr lang="cs-CZ" dirty="0" smtClean="0"/>
              <a:t>, </a:t>
            </a:r>
            <a:r>
              <a:rPr lang="cs-CZ" i="1" dirty="0" smtClean="0"/>
              <a:t>který</a:t>
            </a:r>
            <a:r>
              <a:rPr lang="cs-CZ" dirty="0" smtClean="0"/>
              <a:t>, </a:t>
            </a:r>
            <a:r>
              <a:rPr lang="cs-CZ" i="1" dirty="0" smtClean="0"/>
              <a:t>jaký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n</a:t>
            </a:r>
            <a:r>
              <a:rPr lang="cs-CZ" dirty="0" smtClean="0"/>
              <a:t>apř</a:t>
            </a:r>
            <a:r>
              <a:rPr lang="cs-CZ" dirty="0"/>
              <a:t>.</a:t>
            </a:r>
            <a:r>
              <a:rPr lang="cs-CZ" dirty="0" smtClean="0"/>
              <a:t>: </a:t>
            </a:r>
            <a:br>
              <a:rPr lang="cs-CZ" dirty="0" smtClean="0"/>
            </a:br>
            <a:r>
              <a:rPr lang="cs-CZ" dirty="0" smtClean="0"/>
              <a:t>Jak si </a:t>
            </a:r>
            <a:r>
              <a:rPr lang="cs-CZ" i="1" dirty="0" smtClean="0"/>
              <a:t>kdo</a:t>
            </a:r>
            <a:r>
              <a:rPr lang="cs-CZ" dirty="0" smtClean="0"/>
              <a:t> ustele, tak si lehne.</a:t>
            </a:r>
          </a:p>
          <a:p>
            <a:r>
              <a:rPr lang="cs-CZ" dirty="0"/>
              <a:t>k</a:t>
            </a:r>
            <a:r>
              <a:rPr lang="cs-CZ" dirty="0" smtClean="0"/>
              <a:t> neurčitým zájmenům můžeme přiřadit i zájmena </a:t>
            </a:r>
            <a:r>
              <a:rPr lang="cs-CZ" i="1" dirty="0" smtClean="0"/>
              <a:t>každý</a:t>
            </a:r>
            <a:r>
              <a:rPr lang="cs-CZ" dirty="0" smtClean="0"/>
              <a:t>, </a:t>
            </a:r>
            <a:r>
              <a:rPr lang="cs-CZ" i="1" dirty="0" smtClean="0"/>
              <a:t>všechen</a:t>
            </a:r>
            <a:r>
              <a:rPr lang="cs-CZ" dirty="0" smtClean="0"/>
              <a:t> (</a:t>
            </a:r>
            <a:r>
              <a:rPr lang="cs-CZ" i="1" dirty="0" smtClean="0"/>
              <a:t>všichni</a:t>
            </a:r>
            <a:r>
              <a:rPr lang="cs-CZ" dirty="0" smtClean="0"/>
              <a:t>), </a:t>
            </a:r>
            <a:r>
              <a:rPr lang="cs-CZ" i="1" dirty="0" smtClean="0"/>
              <a:t>týž</a:t>
            </a:r>
            <a:r>
              <a:rPr lang="cs-CZ" dirty="0" smtClean="0"/>
              <a:t> a </a:t>
            </a:r>
            <a:r>
              <a:rPr lang="cs-CZ" i="1" dirty="0" smtClean="0"/>
              <a:t>sám</a:t>
            </a:r>
            <a:r>
              <a:rPr lang="cs-CZ" dirty="0" smtClean="0"/>
              <a:t>, </a:t>
            </a:r>
            <a:r>
              <a:rPr lang="cs-CZ" i="1" dirty="0" smtClean="0"/>
              <a:t>samý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neurčitá – 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ěkdo, něco, nějaký, některý, něčí, kdosi, cosi, jakýsi, kterýsi, čísi, jakýkoli(v), kterýkoli, číkoli, leda(s)kdo, ledaco, ledajaký, ledakterý, ledačí, leckterý, kdekdo, kdejaký, kdekterý, kdečí, málokdo, máloco, zřídkakdo, </a:t>
            </a:r>
            <a:r>
              <a:rPr lang="cs-CZ" dirty="0" err="1" smtClean="0"/>
              <a:t>zřídkaco</a:t>
            </a:r>
            <a:r>
              <a:rPr lang="cs-CZ" dirty="0" smtClean="0"/>
              <a:t>, sotvakdo, </a:t>
            </a:r>
            <a:r>
              <a:rPr lang="cs-CZ" dirty="0" err="1" smtClean="0"/>
              <a:t>sotvaco</a:t>
            </a:r>
            <a:r>
              <a:rPr lang="cs-CZ" dirty="0" smtClean="0"/>
              <a:t>, </a:t>
            </a:r>
            <a:r>
              <a:rPr lang="cs-CZ" dirty="0" err="1" smtClean="0"/>
              <a:t>všeli</a:t>
            </a:r>
            <a:r>
              <a:rPr lang="cs-CZ" dirty="0" smtClean="0"/>
              <a:t>(s)kdo, </a:t>
            </a:r>
            <a:r>
              <a:rPr lang="cs-CZ" dirty="0" err="1" smtClean="0"/>
              <a:t>všeličí</a:t>
            </a:r>
            <a:r>
              <a:rPr lang="cs-CZ" dirty="0" smtClean="0"/>
              <a:t>, všelico(s), všelijaký, bůhvíkdo, </a:t>
            </a:r>
            <a:r>
              <a:rPr lang="cs-CZ" dirty="0" err="1" smtClean="0"/>
              <a:t>nevímco</a:t>
            </a:r>
            <a:r>
              <a:rPr lang="cs-CZ" dirty="0" smtClean="0"/>
              <a:t>, všechen, všeliký, veškerý, každý,</a:t>
            </a:r>
            <a:endParaRPr lang="cs-CZ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Záporná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dirty="0" smtClean="0"/>
              <a:t>popíráme jimi existenci </a:t>
            </a:r>
            <a:r>
              <a:rPr lang="cs-CZ" sz="4400" dirty="0"/>
              <a:t>nějaké osoby, věci nebo </a:t>
            </a:r>
            <a:r>
              <a:rPr lang="cs-CZ" sz="4400" dirty="0" smtClean="0"/>
              <a:t>vlastnosti</a:t>
            </a:r>
          </a:p>
          <a:p>
            <a:r>
              <a:rPr lang="cs-CZ" sz="4400" i="1" dirty="0" smtClean="0"/>
              <a:t>nikdo</a:t>
            </a:r>
            <a:r>
              <a:rPr lang="cs-CZ" sz="4400" dirty="0"/>
              <a:t>, </a:t>
            </a:r>
            <a:r>
              <a:rPr lang="cs-CZ" sz="4400" i="1" dirty="0"/>
              <a:t>nic</a:t>
            </a:r>
            <a:r>
              <a:rPr lang="cs-CZ" sz="4400" dirty="0"/>
              <a:t>, </a:t>
            </a:r>
            <a:r>
              <a:rPr lang="cs-CZ" sz="4400" i="1" dirty="0"/>
              <a:t>nijaký</a:t>
            </a:r>
            <a:r>
              <a:rPr lang="cs-CZ" sz="4400" dirty="0"/>
              <a:t>, </a:t>
            </a:r>
            <a:r>
              <a:rPr lang="cs-CZ" sz="4400" i="1" dirty="0"/>
              <a:t>ničí</a:t>
            </a:r>
            <a:r>
              <a:rPr lang="cs-CZ" sz="4400" dirty="0"/>
              <a:t> a </a:t>
            </a:r>
            <a:r>
              <a:rPr lang="cs-CZ" sz="4400" i="1" dirty="0" smtClean="0"/>
              <a:t>žádný</a:t>
            </a:r>
            <a:endParaRPr lang="cs-CZ" sz="4400" dirty="0"/>
          </a:p>
          <a:p>
            <a:r>
              <a:rPr lang="cs-CZ" sz="4400" dirty="0"/>
              <a:t>t</a:t>
            </a:r>
            <a:r>
              <a:rPr lang="cs-CZ" sz="4400" dirty="0" smtClean="0"/>
              <a:t>voří </a:t>
            </a:r>
            <a:r>
              <a:rPr lang="cs-CZ" sz="4400" dirty="0"/>
              <a:t>se připojením </a:t>
            </a:r>
            <a:r>
              <a:rPr lang="cs-CZ" sz="4400" dirty="0" smtClean="0"/>
              <a:t/>
            </a:r>
            <a:br>
              <a:rPr lang="cs-CZ" sz="4400" dirty="0" smtClean="0"/>
            </a:br>
            <a:r>
              <a:rPr lang="cs-CZ" sz="4400" dirty="0" smtClean="0"/>
              <a:t>předpony </a:t>
            </a:r>
            <a:r>
              <a:rPr lang="cs-CZ" sz="4400" i="1" dirty="0"/>
              <a:t>ni-</a:t>
            </a:r>
            <a:r>
              <a:rPr lang="cs-CZ" sz="4400" dirty="0"/>
              <a:t> k zájmenům tázacím </a:t>
            </a:r>
            <a:r>
              <a:rPr lang="cs-CZ" sz="4400" i="1" dirty="0"/>
              <a:t>kdo</a:t>
            </a:r>
            <a:r>
              <a:rPr lang="cs-CZ" sz="4400" dirty="0"/>
              <a:t>, </a:t>
            </a:r>
            <a:r>
              <a:rPr lang="cs-CZ" sz="4400" i="1" dirty="0"/>
              <a:t>co</a:t>
            </a:r>
            <a:r>
              <a:rPr lang="cs-CZ" sz="4400" dirty="0"/>
              <a:t>, </a:t>
            </a:r>
            <a:r>
              <a:rPr lang="cs-CZ" sz="4400" i="1" dirty="0"/>
              <a:t>jaký</a:t>
            </a:r>
            <a:r>
              <a:rPr lang="cs-CZ" sz="4400" dirty="0"/>
              <a:t>, </a:t>
            </a:r>
            <a:r>
              <a:rPr lang="cs-CZ" sz="4400" i="1" dirty="0" smtClean="0"/>
              <a:t>čí</a:t>
            </a:r>
            <a:endParaRPr lang="cs-CZ" sz="4400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rodová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vyjadřují </a:t>
            </a:r>
            <a:r>
              <a:rPr lang="cs-CZ" dirty="0"/>
              <a:t>různými tvary </a:t>
            </a:r>
            <a:r>
              <a:rPr lang="cs-CZ" b="1" dirty="0"/>
              <a:t>pády</a:t>
            </a:r>
            <a:r>
              <a:rPr lang="cs-CZ" dirty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zpravidla dvojí </a:t>
            </a:r>
            <a:r>
              <a:rPr lang="cs-CZ" b="1" dirty="0" smtClean="0"/>
              <a:t>číslo</a:t>
            </a:r>
            <a:endParaRPr lang="cs-CZ" dirty="0"/>
          </a:p>
          <a:p>
            <a:r>
              <a:rPr lang="cs-CZ" i="1" dirty="0" smtClean="0"/>
              <a:t>kdo</a:t>
            </a:r>
            <a:r>
              <a:rPr lang="cs-CZ" dirty="0"/>
              <a:t>, </a:t>
            </a:r>
            <a:r>
              <a:rPr lang="cs-CZ" i="1" dirty="0"/>
              <a:t>co</a:t>
            </a:r>
            <a:r>
              <a:rPr lang="cs-CZ" dirty="0"/>
              <a:t>, </a:t>
            </a:r>
            <a:r>
              <a:rPr lang="cs-CZ" i="1" dirty="0"/>
              <a:t>každý</a:t>
            </a:r>
            <a:r>
              <a:rPr lang="cs-CZ" dirty="0"/>
              <a:t> mají tvary i </a:t>
            </a:r>
            <a:r>
              <a:rPr lang="cs-CZ" dirty="0" smtClean="0"/>
              <a:t>význam </a:t>
            </a:r>
            <a:r>
              <a:rPr lang="cs-CZ" dirty="0"/>
              <a:t>jen </a:t>
            </a:r>
            <a:r>
              <a:rPr lang="cs-CZ" dirty="0" err="1" smtClean="0"/>
              <a:t>jedn</a:t>
            </a:r>
            <a:r>
              <a:rPr lang="cs-CZ" dirty="0" smtClean="0"/>
              <a:t>. </a:t>
            </a:r>
            <a:r>
              <a:rPr lang="cs-CZ" dirty="0"/>
              <a:t>čísla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zájmeno zvratné (</a:t>
            </a:r>
            <a:r>
              <a:rPr lang="cs-CZ" i="1" dirty="0"/>
              <a:t>sebe</a:t>
            </a:r>
            <a:r>
              <a:rPr lang="cs-CZ" dirty="0"/>
              <a:t>…) má pro jednotné i množné číslo tvary </a:t>
            </a:r>
            <a:r>
              <a:rPr lang="cs-CZ" dirty="0" smtClean="0"/>
              <a:t>stejné</a:t>
            </a:r>
            <a:endParaRPr lang="cs-CZ" dirty="0"/>
          </a:p>
          <a:p>
            <a:r>
              <a:rPr lang="cs-CZ" dirty="0" smtClean="0"/>
              <a:t>část </a:t>
            </a:r>
            <a:r>
              <a:rPr lang="cs-CZ" dirty="0"/>
              <a:t>zájmen označuje různými tvary i </a:t>
            </a:r>
            <a:r>
              <a:rPr lang="cs-CZ" b="1" dirty="0"/>
              <a:t>trojí rod</a:t>
            </a:r>
            <a:r>
              <a:rPr lang="cs-CZ" dirty="0"/>
              <a:t> a u rodu mužského i životnost nebo neživotnost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i="1" dirty="0"/>
              <a:t>ten</a:t>
            </a:r>
            <a:r>
              <a:rPr lang="cs-CZ" dirty="0"/>
              <a:t>, </a:t>
            </a:r>
            <a:r>
              <a:rPr lang="cs-CZ" i="1" dirty="0"/>
              <a:t>ta</a:t>
            </a:r>
            <a:r>
              <a:rPr lang="cs-CZ" dirty="0"/>
              <a:t>, </a:t>
            </a:r>
            <a:r>
              <a:rPr lang="cs-CZ" i="1" dirty="0"/>
              <a:t>to</a:t>
            </a:r>
            <a:r>
              <a:rPr lang="cs-CZ" dirty="0"/>
              <a:t>, </a:t>
            </a:r>
            <a:r>
              <a:rPr lang="cs-CZ" i="1" dirty="0"/>
              <a:t>ti</a:t>
            </a:r>
            <a:r>
              <a:rPr lang="cs-CZ" dirty="0"/>
              <a:t>, </a:t>
            </a:r>
            <a:r>
              <a:rPr lang="cs-CZ" i="1" dirty="0"/>
              <a:t>ty</a:t>
            </a:r>
            <a:r>
              <a:rPr lang="cs-CZ" dirty="0"/>
              <a:t>; </a:t>
            </a:r>
            <a:r>
              <a:rPr lang="cs-CZ" i="1" dirty="0"/>
              <a:t>můj</a:t>
            </a:r>
            <a:r>
              <a:rPr lang="cs-CZ" dirty="0"/>
              <a:t>, </a:t>
            </a:r>
            <a:r>
              <a:rPr lang="cs-CZ" i="1" dirty="0"/>
              <a:t>má</a:t>
            </a:r>
            <a:r>
              <a:rPr lang="cs-CZ" dirty="0"/>
              <a:t> atd.; </a:t>
            </a:r>
            <a:r>
              <a:rPr lang="cs-CZ" i="1" dirty="0"/>
              <a:t>který</a:t>
            </a:r>
            <a:r>
              <a:rPr lang="cs-CZ" dirty="0"/>
              <a:t>, </a:t>
            </a:r>
            <a:r>
              <a:rPr lang="cs-CZ" i="1" dirty="0"/>
              <a:t>která</a:t>
            </a:r>
            <a:r>
              <a:rPr lang="cs-CZ" dirty="0"/>
              <a:t> aj</a:t>
            </a:r>
            <a:r>
              <a:rPr lang="cs-CZ" dirty="0" smtClean="0"/>
              <a:t>.)</a:t>
            </a:r>
          </a:p>
          <a:p>
            <a:r>
              <a:rPr lang="cs-CZ" dirty="0"/>
              <a:t>t</a:t>
            </a:r>
            <a:r>
              <a:rPr lang="cs-CZ" dirty="0" smtClean="0"/>
              <a:t>ato </a:t>
            </a:r>
            <a:r>
              <a:rPr lang="cs-CZ" dirty="0"/>
              <a:t>zájmena se nazývají </a:t>
            </a:r>
            <a:r>
              <a:rPr lang="cs-CZ" b="1" dirty="0" smtClean="0"/>
              <a:t>rodová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Skloňování rodových zájmen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jednak mají skloňování shodné s</a:t>
            </a:r>
            <a:br>
              <a:rPr lang="cs-CZ" dirty="0" smtClean="0"/>
            </a:br>
            <a:r>
              <a:rPr lang="cs-CZ" dirty="0" smtClean="0"/>
              <a:t>e skloňováním přídavných jmen </a:t>
            </a:r>
            <a:br>
              <a:rPr lang="cs-CZ" dirty="0" smtClean="0"/>
            </a:br>
            <a:r>
              <a:rPr lang="cs-CZ" dirty="0" smtClean="0"/>
              <a:t>(např. </a:t>
            </a:r>
            <a:r>
              <a:rPr lang="cs-CZ" i="1" dirty="0" smtClean="0"/>
              <a:t>který</a:t>
            </a:r>
            <a:r>
              <a:rPr lang="cs-CZ" dirty="0" smtClean="0"/>
              <a:t>, </a:t>
            </a:r>
            <a:r>
              <a:rPr lang="cs-CZ" i="1" dirty="0" smtClean="0"/>
              <a:t>týž</a:t>
            </a:r>
            <a:r>
              <a:rPr lang="cs-CZ" dirty="0" smtClean="0"/>
              <a:t>, </a:t>
            </a:r>
            <a:r>
              <a:rPr lang="cs-CZ" i="1" dirty="0" smtClean="0"/>
              <a:t>sám</a:t>
            </a:r>
            <a:r>
              <a:rPr lang="cs-CZ" dirty="0" smtClean="0"/>
              <a:t>, </a:t>
            </a:r>
            <a:r>
              <a:rPr lang="cs-CZ" i="1" dirty="0" smtClean="0"/>
              <a:t>její</a:t>
            </a:r>
            <a:r>
              <a:rPr lang="cs-CZ" dirty="0" smtClean="0"/>
              <a:t>, </a:t>
            </a:r>
            <a:r>
              <a:rPr lang="cs-CZ" i="1" dirty="0" smtClean="0"/>
              <a:t>čí</a:t>
            </a:r>
            <a:r>
              <a:rPr lang="cs-CZ" dirty="0" smtClean="0"/>
              <a:t>) </a:t>
            </a:r>
          </a:p>
          <a:p>
            <a:r>
              <a:rPr lang="cs-CZ" dirty="0" smtClean="0"/>
              <a:t> jednak mají své skloňování odchylné – </a:t>
            </a:r>
            <a:br>
              <a:rPr lang="cs-CZ" dirty="0" smtClean="0"/>
            </a:br>
            <a:r>
              <a:rPr lang="cs-CZ" dirty="0" smtClean="0"/>
              <a:t>tzv. „skloňování zájmenné“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dělí na „tvrdé“ /vzor </a:t>
            </a:r>
            <a:r>
              <a:rPr lang="cs-CZ" b="1" dirty="0" smtClean="0"/>
              <a:t>ten</a:t>
            </a:r>
            <a:r>
              <a:rPr lang="cs-CZ" dirty="0" smtClean="0"/>
              <a:t>-toho/ </a:t>
            </a:r>
            <a:br>
              <a:rPr lang="cs-CZ" dirty="0" smtClean="0"/>
            </a:br>
            <a:r>
              <a:rPr lang="cs-CZ" dirty="0" smtClean="0"/>
              <a:t>+ „měkké“ /vzor </a:t>
            </a:r>
            <a:r>
              <a:rPr lang="cs-CZ" b="1" dirty="0" smtClean="0"/>
              <a:t>náš</a:t>
            </a:r>
            <a:r>
              <a:rPr lang="cs-CZ" dirty="0" smtClean="0"/>
              <a:t>-našeho/</a:t>
            </a:r>
            <a:endParaRPr lang="cs-CZ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bezrodá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j</a:t>
            </a:r>
            <a:r>
              <a:rPr lang="cs-CZ" dirty="0" smtClean="0"/>
              <a:t>iná zájmena mají pro všechny tři rody tvar stejný</a:t>
            </a:r>
          </a:p>
          <a:p>
            <a:r>
              <a:rPr lang="cs-CZ" dirty="0" smtClean="0"/>
              <a:t>nazývají se </a:t>
            </a:r>
            <a:r>
              <a:rPr lang="cs-CZ" b="1" dirty="0" smtClean="0"/>
              <a:t>bezrodá</a:t>
            </a:r>
            <a:r>
              <a:rPr lang="cs-CZ" dirty="0" smtClean="0"/>
              <a:t> (jedná se o zájmena 1. a 2. osoby </a:t>
            </a:r>
            <a:r>
              <a:rPr lang="cs-CZ" i="1" dirty="0" smtClean="0"/>
              <a:t>já</a:t>
            </a:r>
            <a:r>
              <a:rPr lang="cs-CZ" dirty="0" smtClean="0"/>
              <a:t>, </a:t>
            </a:r>
            <a:r>
              <a:rPr lang="cs-CZ" i="1" dirty="0" smtClean="0"/>
              <a:t>ty</a:t>
            </a:r>
            <a:r>
              <a:rPr lang="cs-CZ" dirty="0" smtClean="0"/>
              <a:t>, </a:t>
            </a:r>
            <a:r>
              <a:rPr lang="cs-CZ" i="1" dirty="0" smtClean="0"/>
              <a:t>my</a:t>
            </a:r>
            <a:r>
              <a:rPr lang="cs-CZ" dirty="0" smtClean="0"/>
              <a:t>, </a:t>
            </a:r>
            <a:r>
              <a:rPr lang="cs-CZ" i="1" dirty="0" smtClean="0"/>
              <a:t>vy</a:t>
            </a:r>
            <a:r>
              <a:rPr lang="cs-CZ" dirty="0"/>
              <a:t> </a:t>
            </a:r>
            <a:r>
              <a:rPr lang="cs-CZ" dirty="0" smtClean="0"/>
              <a:t>a zvratné zájmeno </a:t>
            </a:r>
            <a:r>
              <a:rPr lang="cs-CZ" i="1" dirty="0" smtClean="0"/>
              <a:t>se</a:t>
            </a:r>
            <a:r>
              <a:rPr lang="cs-CZ" dirty="0" smtClean="0"/>
              <a:t>)</a:t>
            </a:r>
          </a:p>
          <a:p>
            <a:r>
              <a:rPr lang="cs-CZ" dirty="0"/>
              <a:t>z</a:t>
            </a:r>
            <a:r>
              <a:rPr lang="cs-CZ" dirty="0" smtClean="0"/>
              <a:t>ájmena </a:t>
            </a:r>
            <a:r>
              <a:rPr lang="cs-CZ" i="1" dirty="0" smtClean="0"/>
              <a:t>kdo</a:t>
            </a:r>
            <a:r>
              <a:rPr lang="cs-CZ" dirty="0" smtClean="0"/>
              <a:t>, </a:t>
            </a:r>
            <a:r>
              <a:rPr lang="cs-CZ" i="1" dirty="0" smtClean="0"/>
              <a:t>co</a:t>
            </a:r>
            <a:r>
              <a:rPr lang="cs-CZ" dirty="0" smtClean="0"/>
              <a:t> také nerozlišují rod, </a:t>
            </a:r>
            <a:br>
              <a:rPr lang="cs-CZ" dirty="0" smtClean="0"/>
            </a:br>
            <a:r>
              <a:rPr lang="cs-CZ" dirty="0" smtClean="0"/>
              <a:t>ale jen zda jde o osobu či věc</a:t>
            </a:r>
          </a:p>
          <a:p>
            <a:r>
              <a:rPr lang="cs-CZ" b="1" dirty="0" smtClean="0"/>
              <a:t>Bezrodá </a:t>
            </a:r>
            <a:r>
              <a:rPr lang="cs-CZ" b="1" dirty="0"/>
              <a:t>zájmena</a:t>
            </a:r>
            <a:r>
              <a:rPr lang="cs-CZ" dirty="0"/>
              <a:t> mají své zvláštní skloňování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SOCHROVÁ, Marie. </a:t>
            </a:r>
            <a:r>
              <a:rPr lang="cs-CZ" i="1" dirty="0" smtClean="0"/>
              <a:t>Školní pravidla českého pravopisu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Fragment, 2012, 368 s. Pravidla a přehledy. ISBN 978-80-253-1449-4. </a:t>
            </a:r>
          </a:p>
          <a:p>
            <a:r>
              <a:rPr lang="cs-CZ" i="1" dirty="0" smtClean="0"/>
              <a:t>Pravidla českého pravopisu. Školní vydání včetně Dodatku</a:t>
            </a:r>
            <a:r>
              <a:rPr lang="cs-CZ" dirty="0" smtClean="0"/>
              <a:t>. 1.vyd. Praha: Fortuna, 1999, 383 s. ISBN 80-716-8679-4. </a:t>
            </a:r>
          </a:p>
          <a:p>
            <a:r>
              <a:rPr lang="cs-CZ" dirty="0" smtClean="0"/>
              <a:t>SOCHROVÁ, Marie. SOCHROVÁ MARIE. </a:t>
            </a:r>
            <a:r>
              <a:rPr lang="cs-CZ" i="1" dirty="0" smtClean="0"/>
              <a:t>Český jazyk v kostce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1996, 104 s. ISBN 80-720-0041-1.</a:t>
            </a:r>
          </a:p>
          <a:p>
            <a:r>
              <a:rPr lang="cs-CZ" dirty="0" smtClean="0"/>
              <a:t>DVOŘÁKOVÁ, Zdeňka, Vlastimil STYBLÍK a Karla ONDRÁŠKOVÁ. </a:t>
            </a:r>
            <a:r>
              <a:rPr lang="cs-CZ" i="1" dirty="0" smtClean="0"/>
              <a:t>Český jazyk pro 5.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SPN - pedagogické nakladatelství, 2001, 182 s. ISBN </a:t>
            </a:r>
            <a:r>
              <a:rPr lang="cs-CZ" dirty="0" err="1" smtClean="0"/>
              <a:t>ISBN</a:t>
            </a:r>
            <a:r>
              <a:rPr lang="cs-CZ" dirty="0" smtClean="0"/>
              <a:t> 80-7235-156-7.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715</Words>
  <Application>Microsoft Office PowerPoint</Application>
  <PresentationFormat>Předvádění na obrazovce (4:3)</PresentationFormat>
  <Paragraphs>147</Paragraphs>
  <Slides>35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Motiv sady Office</vt:lpstr>
      <vt:lpstr>Digitální učební materiál</vt:lpstr>
      <vt:lpstr>Zájmena - pronomina</vt:lpstr>
      <vt:lpstr>Zájmena - pronomina</vt:lpstr>
      <vt:lpstr>Druhy zájmen podle významu</vt:lpstr>
      <vt:lpstr>Zájmena osobní</vt:lpstr>
      <vt:lpstr>Zvratné zájmeno </vt:lpstr>
      <vt:lpstr>Zájmena přivlastňovací</vt:lpstr>
      <vt:lpstr>Její – jarní  (adjektivní skloňování)</vt:lpstr>
      <vt:lpstr>Jeho - nesklonné</vt:lpstr>
      <vt:lpstr>Jejich - nesklonné</vt:lpstr>
      <vt:lpstr>Pozor</vt:lpstr>
      <vt:lpstr>Zvratné přivlastň. zájmeno svůj</vt:lpstr>
      <vt:lpstr>Velké písmeno v dopisech</vt:lpstr>
      <vt:lpstr>Přivlastňovací zájmeno náš –  měkký vzor zájmenného skloňování</vt:lpstr>
      <vt:lpstr> Zájmena ukazovací </vt:lpstr>
      <vt:lpstr>Ukazovací zájmena  ten, tento, onen</vt:lpstr>
      <vt:lpstr>Citový význam zájmena ten</vt:lpstr>
      <vt:lpstr>Ukazovací zájmeno takový</vt:lpstr>
      <vt:lpstr>Ukazovací zájmeno sám</vt:lpstr>
      <vt:lpstr>Ukazovací zájmeno sama</vt:lpstr>
      <vt:lpstr>Ukazovací zájmeno samo</vt:lpstr>
      <vt:lpstr>  Zájmena tázací </vt:lpstr>
      <vt:lpstr>Tázací zájmena kdo, co, čí</vt:lpstr>
      <vt:lpstr>Tázací zájmena který, jaký</vt:lpstr>
      <vt:lpstr> Zájmena vztažná </vt:lpstr>
      <vt:lpstr>Vztažná zájmena který, jenž</vt:lpstr>
      <vt:lpstr>Zájmena určitá</vt:lpstr>
      <vt:lpstr> Zájmena neurčitá </vt:lpstr>
      <vt:lpstr>Zájmena neurčitá</vt:lpstr>
      <vt:lpstr>Zájmena neurčitá – příklady</vt:lpstr>
      <vt:lpstr>Záporná zájmena</vt:lpstr>
      <vt:lpstr>Zájmena rodová</vt:lpstr>
      <vt:lpstr>Skloňování rodových zájmen</vt:lpstr>
      <vt:lpstr>Zájmena bezrodá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marikova</dc:creator>
  <cp:lastModifiedBy>siroky</cp:lastModifiedBy>
  <cp:revision>19</cp:revision>
  <dcterms:created xsi:type="dcterms:W3CDTF">2013-11-01T11:32:27Z</dcterms:created>
  <dcterms:modified xsi:type="dcterms:W3CDTF">2013-12-09T19:31:00Z</dcterms:modified>
</cp:coreProperties>
</file>