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62" r:id="rId2"/>
    <p:sldId id="257" r:id="rId3"/>
    <p:sldId id="326" r:id="rId4"/>
    <p:sldId id="258" r:id="rId5"/>
    <p:sldId id="259" r:id="rId6"/>
    <p:sldId id="260" r:id="rId7"/>
    <p:sldId id="265" r:id="rId8"/>
    <p:sldId id="266" r:id="rId9"/>
    <p:sldId id="271" r:id="rId10"/>
    <p:sldId id="268" r:id="rId11"/>
    <p:sldId id="273" r:id="rId12"/>
    <p:sldId id="327" r:id="rId13"/>
    <p:sldId id="267" r:id="rId14"/>
    <p:sldId id="272" r:id="rId15"/>
    <p:sldId id="263" r:id="rId16"/>
    <p:sldId id="264" r:id="rId17"/>
    <p:sldId id="293" r:id="rId18"/>
    <p:sldId id="329" r:id="rId19"/>
    <p:sldId id="328" r:id="rId20"/>
    <p:sldId id="294" r:id="rId21"/>
    <p:sldId id="295" r:id="rId22"/>
    <p:sldId id="296" r:id="rId23"/>
    <p:sldId id="297" r:id="rId24"/>
    <p:sldId id="298" r:id="rId25"/>
    <p:sldId id="299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4" d="100"/>
          <a:sy n="54" d="100"/>
        </p:scale>
        <p:origin x="-462" y="-12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3B53CF-9722-48F8-B53C-9125015B1B82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DD4EE5-B841-4E92-86A6-DB20B78A1A7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81B53-71F7-475A-81A7-2A6B3FC6431C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BD5DF-FA06-49DF-8792-D77704ECC67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dirty="0" smtClean="0"/>
              <a:t>Digitální</a:t>
            </a:r>
            <a:r>
              <a:rPr lang="cs-CZ" sz="2400" dirty="0" smtClean="0"/>
              <a:t> </a:t>
            </a:r>
            <a:r>
              <a:rPr lang="cs-CZ" sz="2800" dirty="0" smtClean="0"/>
              <a:t>učební</a:t>
            </a:r>
            <a:r>
              <a:rPr lang="cs-CZ" sz="2400" dirty="0" smtClean="0"/>
              <a:t> </a:t>
            </a:r>
            <a:r>
              <a:rPr lang="cs-CZ" sz="2800" dirty="0" smtClean="0"/>
              <a:t>materiál</a:t>
            </a:r>
            <a:endParaRPr lang="cs-CZ" sz="2400" dirty="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3200" dirty="0" smtClean="0"/>
                        <a:t>Slovesa 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Gramatika - morfologie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prosinec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OPVK_1.5_DUM_III/2_CJL_MA038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038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Opakování tvarosloví - morfologie, zopakování základních typů a tvarů sloves, vyjmenování slovesných mluvnických kategorií 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ohebný slovní druh</a:t>
            </a:r>
          </a:p>
          <a:p>
            <a:r>
              <a:rPr lang="cs-CZ" dirty="0"/>
              <a:t>č</a:t>
            </a:r>
            <a:r>
              <a:rPr lang="cs-CZ" dirty="0" smtClean="0"/>
              <a:t>asují se </a:t>
            </a:r>
          </a:p>
          <a:p>
            <a:r>
              <a:rPr lang="cs-CZ" dirty="0"/>
              <a:t>ř</a:t>
            </a:r>
            <a:r>
              <a:rPr lang="cs-CZ" dirty="0" smtClean="0"/>
              <a:t>azeny jako 5. slovní druh</a:t>
            </a:r>
          </a:p>
          <a:p>
            <a:r>
              <a:rPr lang="cs-CZ" dirty="0"/>
              <a:t>v</a:t>
            </a:r>
            <a:r>
              <a:rPr lang="cs-CZ" dirty="0" smtClean="0"/>
              <a:t>yjadřují děj - činnost podmětu </a:t>
            </a:r>
            <a:br>
              <a:rPr lang="cs-CZ" dirty="0" smtClean="0"/>
            </a:br>
            <a:r>
              <a:rPr lang="cs-CZ" dirty="0" smtClean="0"/>
              <a:t>(děj – kreslím, házím, čtu, povídám, cvičím)</a:t>
            </a:r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yjadřují stav podmětu a změnu jeho stavu </a:t>
            </a:r>
            <a:br>
              <a:rPr lang="cs-CZ" dirty="0" smtClean="0"/>
            </a:br>
            <a:r>
              <a:rPr lang="cs-CZ" dirty="0" smtClean="0"/>
              <a:t>(stav - </a:t>
            </a:r>
            <a:r>
              <a:rPr lang="cs-CZ" i="1" dirty="0" smtClean="0"/>
              <a:t>žiji</a:t>
            </a:r>
            <a:r>
              <a:rPr lang="cs-CZ" dirty="0" smtClean="0"/>
              <a:t>, </a:t>
            </a:r>
            <a:r>
              <a:rPr lang="cs-CZ" i="1" dirty="0" smtClean="0"/>
              <a:t>sedím</a:t>
            </a:r>
            <a:r>
              <a:rPr lang="cs-CZ" dirty="0" smtClean="0"/>
              <a:t>, </a:t>
            </a:r>
            <a:r>
              <a:rPr lang="cs-CZ" i="1" dirty="0" smtClean="0"/>
              <a:t>ležím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změna stavu - </a:t>
            </a:r>
            <a:r>
              <a:rPr lang="cs-CZ" i="1" dirty="0" smtClean="0"/>
              <a:t>stárnu</a:t>
            </a:r>
            <a:r>
              <a:rPr lang="cs-CZ" dirty="0" smtClean="0"/>
              <a:t>, </a:t>
            </a:r>
            <a:r>
              <a:rPr lang="cs-CZ" i="1" dirty="0" smtClean="0"/>
              <a:t>probouzím se)</a:t>
            </a:r>
            <a:endParaRPr lang="cs-CZ" dirty="0" smtClean="0"/>
          </a:p>
          <a:p>
            <a:r>
              <a:rPr lang="cs-CZ" dirty="0" smtClean="0"/>
              <a:t>vyjadřují děj na „podmět nevázaný“ </a:t>
            </a:r>
            <a:br>
              <a:rPr lang="cs-CZ" dirty="0" smtClean="0"/>
            </a:br>
            <a:r>
              <a:rPr lang="cs-CZ" dirty="0" smtClean="0"/>
              <a:t>(např. </a:t>
            </a:r>
            <a:r>
              <a:rPr lang="cs-CZ" i="1" dirty="0" smtClean="0"/>
              <a:t>prší</a:t>
            </a:r>
            <a:r>
              <a:rPr lang="cs-CZ" dirty="0" smtClean="0"/>
              <a:t>, </a:t>
            </a:r>
            <a:r>
              <a:rPr lang="cs-CZ" i="1" dirty="0" smtClean="0"/>
              <a:t>taje</a:t>
            </a:r>
            <a:r>
              <a:rPr lang="cs-CZ" dirty="0" smtClean="0"/>
              <a:t>, </a:t>
            </a:r>
            <a:r>
              <a:rPr lang="cs-CZ" i="1" dirty="0" smtClean="0"/>
              <a:t>spalo se</a:t>
            </a:r>
            <a:r>
              <a:rPr lang="cs-CZ" dirty="0" smtClean="0"/>
              <a:t> mi dobře)</a:t>
            </a:r>
            <a:endParaRPr lang="cs-CZ" dirty="0"/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4400" dirty="0" smtClean="0"/>
              <a:t>    vyjadřují:</a:t>
            </a:r>
          </a:p>
          <a:p>
            <a:r>
              <a:rPr lang="cs-CZ" sz="4400" dirty="0" smtClean="0"/>
              <a:t>děj probíhající - přítomný – </a:t>
            </a:r>
            <a:br>
              <a:rPr lang="cs-CZ" sz="4400" dirty="0" smtClean="0"/>
            </a:br>
            <a:r>
              <a:rPr lang="cs-CZ" sz="4400" dirty="0" smtClean="0"/>
              <a:t>píšu</a:t>
            </a:r>
          </a:p>
          <a:p>
            <a:r>
              <a:rPr lang="cs-CZ" sz="4400" dirty="0" smtClean="0"/>
              <a:t>děj, který proběhne – budoucí -</a:t>
            </a:r>
            <a:br>
              <a:rPr lang="cs-CZ" sz="4400" dirty="0" smtClean="0"/>
            </a:br>
            <a:r>
              <a:rPr lang="cs-CZ" sz="4400" dirty="0" smtClean="0"/>
              <a:t>budu psát</a:t>
            </a:r>
          </a:p>
          <a:p>
            <a:r>
              <a:rPr lang="cs-CZ" sz="4400" dirty="0" smtClean="0"/>
              <a:t>děj, který proběhl - minulý – </a:t>
            </a:r>
            <a:br>
              <a:rPr lang="cs-CZ" sz="4400" dirty="0" smtClean="0"/>
            </a:br>
            <a:r>
              <a:rPr lang="cs-CZ" sz="4400" dirty="0" smtClean="0"/>
              <a:t>psal jsem</a:t>
            </a:r>
            <a:endParaRPr lang="cs-CZ" sz="4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Určujeme </a:t>
            </a:r>
            <a:r>
              <a:rPr lang="cs-CZ" dirty="0" smtClean="0">
                <a:solidFill>
                  <a:srgbClr val="FF0000"/>
                </a:solidFill>
              </a:rPr>
              <a:t>slovesné kategorie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/>
              <a:t>u slovesa určujeme </a:t>
            </a:r>
            <a:br>
              <a:rPr lang="cs-CZ" sz="3600" dirty="0" smtClean="0"/>
            </a:br>
            <a:r>
              <a:rPr lang="cs-CZ" sz="3600" dirty="0" smtClean="0">
                <a:solidFill>
                  <a:srgbClr val="FF0000"/>
                </a:solidFill>
              </a:rPr>
              <a:t>osobu, číslo, čas, způsob, rod, vid, </a:t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třídu a vzor</a:t>
            </a:r>
          </a:p>
          <a:p>
            <a:r>
              <a:rPr lang="cs-CZ" sz="3600" dirty="0"/>
              <a:t>n</a:t>
            </a:r>
            <a:r>
              <a:rPr lang="cs-CZ" sz="3600" dirty="0" smtClean="0"/>
              <a:t>apř.:</a:t>
            </a:r>
            <a:br>
              <a:rPr lang="cs-CZ" sz="3600" dirty="0" smtClean="0"/>
            </a:br>
            <a:r>
              <a:rPr lang="cs-CZ" sz="3600" dirty="0" smtClean="0"/>
              <a:t>chodím (žena) - 1. osoba, číslo jednotné, čas přítomný, způsob oznamovací, rod ženský, vid nedokonavý, 4. třída, vzor prosí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Sloveso ve větě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větě bývá </a:t>
            </a:r>
            <a:r>
              <a:rPr lang="cs-CZ" dirty="0" smtClean="0">
                <a:solidFill>
                  <a:srgbClr val="00B050"/>
                </a:solidFill>
              </a:rPr>
              <a:t>nejčastěji v pozici přísudku</a:t>
            </a:r>
          </a:p>
          <a:p>
            <a:r>
              <a:rPr lang="cs-CZ" dirty="0" smtClean="0"/>
              <a:t>může být i </a:t>
            </a:r>
            <a:r>
              <a:rPr lang="cs-CZ" dirty="0" smtClean="0">
                <a:solidFill>
                  <a:srgbClr val="FF0000"/>
                </a:solidFill>
              </a:rPr>
              <a:t>podmětem, předmětem, přívlastkem a doplňkem</a:t>
            </a:r>
          </a:p>
          <a:p>
            <a:r>
              <a:rPr lang="cs-CZ" dirty="0"/>
              <a:t>n</a:t>
            </a:r>
            <a:r>
              <a:rPr lang="cs-CZ" dirty="0" smtClean="0"/>
              <a:t>apř.: </a:t>
            </a:r>
            <a:br>
              <a:rPr lang="cs-CZ" dirty="0" smtClean="0"/>
            </a:br>
            <a:r>
              <a:rPr lang="cs-CZ" dirty="0" smtClean="0"/>
              <a:t>Každý rok </a:t>
            </a:r>
            <a:r>
              <a:rPr lang="cs-CZ" u="sng" dirty="0" smtClean="0"/>
              <a:t>hrajeme</a:t>
            </a:r>
            <a:r>
              <a:rPr lang="cs-CZ" dirty="0" smtClean="0"/>
              <a:t> turnaj v kuželkách. (přísudek)</a:t>
            </a:r>
            <a:br>
              <a:rPr lang="cs-CZ" dirty="0" smtClean="0"/>
            </a:br>
            <a:r>
              <a:rPr lang="cs-CZ" u="sng" dirty="0" smtClean="0"/>
              <a:t>Spořit</a:t>
            </a:r>
            <a:r>
              <a:rPr lang="cs-CZ" dirty="0" smtClean="0"/>
              <a:t> se vyplatí. (podmět)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předmětová</a:t>
            </a:r>
            <a:br>
              <a:rPr lang="cs-CZ" sz="6600" dirty="0" smtClean="0"/>
            </a:br>
            <a:r>
              <a:rPr lang="cs-CZ" sz="6600" dirty="0" smtClean="0"/>
              <a:t>+ bezpředmětová</a:t>
            </a:r>
          </a:p>
          <a:p>
            <a:r>
              <a:rPr lang="cs-CZ" sz="6600" dirty="0" smtClean="0"/>
              <a:t>plnovýznamová</a:t>
            </a:r>
            <a:br>
              <a:rPr lang="cs-CZ" sz="6600" dirty="0" smtClean="0"/>
            </a:br>
            <a:r>
              <a:rPr lang="cs-CZ" sz="6600" dirty="0" smtClean="0"/>
              <a:t>+ pomocná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Slovesa předmětová a bezpředmětová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podle toho, zda se činnost týká podmětu </a:t>
            </a:r>
            <a:br>
              <a:rPr lang="cs-CZ" dirty="0" smtClean="0"/>
            </a:br>
            <a:r>
              <a:rPr lang="cs-CZ" dirty="0" smtClean="0"/>
              <a:t>nebo předmětu, dělíme slovesa na: </a:t>
            </a:r>
          </a:p>
          <a:p>
            <a:r>
              <a:rPr lang="cs-CZ" b="1" dirty="0" smtClean="0"/>
              <a:t>bezpředmětová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(subjektová – </a:t>
            </a:r>
            <a:br>
              <a:rPr lang="cs-CZ" dirty="0" smtClean="0"/>
            </a:br>
            <a:r>
              <a:rPr lang="cs-CZ" dirty="0" smtClean="0"/>
              <a:t>činnost se týká podmětu) </a:t>
            </a:r>
          </a:p>
          <a:p>
            <a:r>
              <a:rPr lang="cs-CZ" b="1" dirty="0" smtClean="0"/>
              <a:t>předmětová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(objektová – </a:t>
            </a:r>
            <a:br>
              <a:rPr lang="cs-CZ" dirty="0" smtClean="0"/>
            </a:br>
            <a:r>
              <a:rPr lang="cs-CZ" dirty="0" smtClean="0"/>
              <a:t>činnost se týká předmětu)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Slovesa předmětová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potřebují doplnění předmětem </a:t>
            </a:r>
            <a:br>
              <a:rPr lang="cs-CZ" dirty="0" smtClean="0"/>
            </a:br>
            <a:r>
              <a:rPr lang="cs-CZ" dirty="0" smtClean="0"/>
              <a:t>na nich závislým </a:t>
            </a:r>
            <a:br>
              <a:rPr lang="cs-CZ" dirty="0" smtClean="0"/>
            </a:br>
            <a:r>
              <a:rPr lang="cs-CZ" dirty="0" smtClean="0"/>
              <a:t>např.:</a:t>
            </a:r>
            <a:br>
              <a:rPr lang="cs-CZ" dirty="0" smtClean="0"/>
            </a:br>
            <a:r>
              <a:rPr lang="cs-CZ" i="1" dirty="0" smtClean="0"/>
              <a:t>nesu tašku</a:t>
            </a:r>
            <a:r>
              <a:rPr lang="cs-CZ" dirty="0" smtClean="0"/>
              <a:t>, </a:t>
            </a:r>
            <a:r>
              <a:rPr lang="cs-CZ" i="1" dirty="0" smtClean="0"/>
              <a:t>knihu, noviny</a:t>
            </a:r>
            <a:r>
              <a:rPr lang="cs-CZ" dirty="0" smtClean="0"/>
              <a:t>…; </a:t>
            </a:r>
            <a:br>
              <a:rPr lang="cs-CZ" dirty="0" smtClean="0"/>
            </a:br>
            <a:r>
              <a:rPr lang="cs-CZ" i="1" dirty="0" smtClean="0"/>
              <a:t>pomáhám babičce</a:t>
            </a:r>
            <a:r>
              <a:rPr lang="cs-CZ" dirty="0" smtClean="0"/>
              <a:t>, </a:t>
            </a:r>
            <a:r>
              <a:rPr lang="cs-CZ" i="1" dirty="0" smtClean="0"/>
              <a:t>mamince, tobě</a:t>
            </a:r>
            <a:r>
              <a:rPr lang="cs-CZ" dirty="0" smtClean="0"/>
              <a:t>…; </a:t>
            </a:r>
            <a:br>
              <a:rPr lang="cs-CZ" dirty="0" smtClean="0"/>
            </a:br>
            <a:r>
              <a:rPr lang="cs-CZ" i="1" dirty="0" smtClean="0"/>
              <a:t>čtu noviny, román, knihu…</a:t>
            </a:r>
          </a:p>
          <a:p>
            <a:r>
              <a:rPr lang="cs-CZ" dirty="0" smtClean="0"/>
              <a:t>tzn. řídí pád jména, jehož se děj slovesa přímo týká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Sloveso předmětové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má určitou stálou vazbu, </a:t>
            </a:r>
            <a:br>
              <a:rPr lang="cs-CZ" sz="3600" dirty="0" smtClean="0"/>
            </a:br>
            <a:r>
              <a:rPr lang="cs-CZ" sz="3600" dirty="0" smtClean="0"/>
              <a:t>tj. řídí pád závislého předmětu</a:t>
            </a:r>
          </a:p>
          <a:p>
            <a:r>
              <a:rPr lang="cs-CZ" sz="3600" dirty="0" smtClean="0"/>
              <a:t>spojuje se buď s „prostými pády“ </a:t>
            </a:r>
            <a:br>
              <a:rPr lang="cs-CZ" sz="3600" dirty="0" smtClean="0"/>
            </a:br>
            <a:r>
              <a:rPr lang="cs-CZ" sz="3600" dirty="0" smtClean="0"/>
              <a:t>(nejčastěji se 4. pádem, dále s 2., </a:t>
            </a:r>
            <a:br>
              <a:rPr lang="cs-CZ" sz="3600" dirty="0" smtClean="0"/>
            </a:br>
            <a:r>
              <a:rPr lang="cs-CZ" sz="3600" dirty="0" smtClean="0"/>
              <a:t>3. a 7. pádem)</a:t>
            </a:r>
          </a:p>
          <a:p>
            <a:r>
              <a:rPr lang="cs-CZ" sz="3600" dirty="0" smtClean="0"/>
              <a:t>nebo s „předložkovými pády“ </a:t>
            </a:r>
            <a:br>
              <a:rPr lang="cs-CZ" sz="3600" dirty="0" smtClean="0"/>
            </a:br>
            <a:r>
              <a:rPr lang="cs-CZ" sz="3600" dirty="0" smtClean="0"/>
              <a:t>(má vazbu předložkovou)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Slovesa bezpředmětová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doplnění předmětem nepotřebují </a:t>
            </a:r>
          </a:p>
          <a:p>
            <a:r>
              <a:rPr lang="cs-CZ" dirty="0" smtClean="0"/>
              <a:t>nebo na nich předmět záviset ani nemůže </a:t>
            </a:r>
            <a:br>
              <a:rPr lang="cs-CZ" dirty="0" smtClean="0"/>
            </a:br>
            <a:r>
              <a:rPr lang="cs-CZ" dirty="0" smtClean="0"/>
              <a:t>např.: </a:t>
            </a:r>
            <a:br>
              <a:rPr lang="cs-CZ" dirty="0" smtClean="0"/>
            </a:br>
            <a:r>
              <a:rPr lang="cs-CZ" i="1" dirty="0" smtClean="0"/>
              <a:t>jdu</a:t>
            </a:r>
            <a:r>
              <a:rPr lang="cs-CZ" dirty="0" smtClean="0"/>
              <a:t>, </a:t>
            </a:r>
            <a:r>
              <a:rPr lang="cs-CZ" i="1" dirty="0" smtClean="0"/>
              <a:t>žiji</a:t>
            </a:r>
            <a:r>
              <a:rPr lang="cs-CZ" dirty="0" smtClean="0"/>
              <a:t>, </a:t>
            </a:r>
            <a:r>
              <a:rPr lang="cs-CZ" i="1" dirty="0" smtClean="0"/>
              <a:t>stárnu</a:t>
            </a:r>
            <a:endParaRPr lang="cs-CZ" dirty="0" smtClean="0"/>
          </a:p>
          <a:p>
            <a:r>
              <a:rPr lang="cs-CZ" dirty="0" smtClean="0"/>
              <a:t>slovesa, která znamenají stav nebo jeho změnu, jsou vždy jenom bezpředmětová </a:t>
            </a:r>
            <a:br>
              <a:rPr lang="cs-CZ" dirty="0" smtClean="0"/>
            </a:br>
            <a:r>
              <a:rPr lang="cs-CZ" dirty="0" smtClean="0"/>
              <a:t>např.: </a:t>
            </a:r>
            <a:br>
              <a:rPr lang="cs-CZ" dirty="0" smtClean="0"/>
            </a:br>
            <a:r>
              <a:rPr lang="cs-CZ" i="1" dirty="0" smtClean="0"/>
              <a:t>růst</a:t>
            </a:r>
            <a:r>
              <a:rPr lang="cs-CZ" dirty="0" smtClean="0"/>
              <a:t>, </a:t>
            </a:r>
            <a:r>
              <a:rPr lang="cs-CZ" i="1" dirty="0" smtClean="0"/>
              <a:t>stárnout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Výjimky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existují však i ojedinělé výjimky, </a:t>
            </a:r>
            <a:br>
              <a:rPr lang="cs-CZ" sz="4000" dirty="0" smtClean="0"/>
            </a:br>
            <a:r>
              <a:rPr lang="cs-CZ" sz="4000" dirty="0" smtClean="0"/>
              <a:t>kdy bezpředmětová slovesa </a:t>
            </a:r>
            <a:br>
              <a:rPr lang="cs-CZ" sz="4000" dirty="0" smtClean="0"/>
            </a:br>
            <a:r>
              <a:rPr lang="cs-CZ" sz="4000" dirty="0" smtClean="0"/>
              <a:t>předmět mají </a:t>
            </a:r>
          </a:p>
          <a:p>
            <a:r>
              <a:rPr lang="cs-CZ" sz="4000" dirty="0" smtClean="0"/>
              <a:t>můžeme se s tím setkat </a:t>
            </a:r>
            <a:br>
              <a:rPr lang="cs-CZ" sz="4000" dirty="0" smtClean="0"/>
            </a:br>
            <a:r>
              <a:rPr lang="cs-CZ" sz="4000" dirty="0" smtClean="0"/>
              <a:t>v knižním stylu </a:t>
            </a:r>
            <a:br>
              <a:rPr lang="cs-CZ" sz="4000" dirty="0" smtClean="0"/>
            </a:br>
            <a:r>
              <a:rPr lang="cs-CZ" sz="4000" dirty="0" smtClean="0"/>
              <a:t>např.: </a:t>
            </a:r>
            <a:br>
              <a:rPr lang="cs-CZ" sz="4000" dirty="0" smtClean="0"/>
            </a:br>
            <a:r>
              <a:rPr lang="cs-CZ" sz="4000" i="1" dirty="0" smtClean="0"/>
              <a:t>žít život</a:t>
            </a:r>
            <a:r>
              <a:rPr lang="cs-CZ" sz="4000" dirty="0" smtClean="0"/>
              <a:t>, </a:t>
            </a:r>
            <a:r>
              <a:rPr lang="cs-CZ" sz="4000" i="1" dirty="0" smtClean="0"/>
              <a:t>bojovat boj</a:t>
            </a:r>
            <a:r>
              <a:rPr lang="cs-CZ" sz="4000" dirty="0" smtClean="0"/>
              <a:t>…</a:t>
            </a:r>
            <a:endParaRPr lang="cs-CZ" sz="4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Poznámka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některá slovesa </a:t>
            </a:r>
            <a:br>
              <a:rPr lang="cs-CZ" sz="5400" dirty="0" smtClean="0"/>
            </a:br>
            <a:r>
              <a:rPr lang="cs-CZ" sz="5400" dirty="0" smtClean="0"/>
              <a:t>jsou předmětová </a:t>
            </a:r>
            <a:br>
              <a:rPr lang="cs-CZ" sz="5400" dirty="0" smtClean="0"/>
            </a:br>
            <a:r>
              <a:rPr lang="cs-CZ" sz="5400" dirty="0" smtClean="0"/>
              <a:t>i bezpředmětová </a:t>
            </a:r>
          </a:p>
          <a:p>
            <a:r>
              <a:rPr lang="cs-CZ" sz="5400" dirty="0" smtClean="0"/>
              <a:t>např.: psát</a:t>
            </a:r>
            <a:endParaRPr lang="cs-CZ" sz="5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Slovesa přechodná a nepřechodná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slovesa předmětová , která se pojí</a:t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s prostým 4. pádem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se nazývají </a:t>
            </a:r>
            <a:r>
              <a:rPr lang="cs-CZ" b="1" dirty="0" smtClean="0">
                <a:solidFill>
                  <a:srgbClr val="FF0000"/>
                </a:solidFill>
              </a:rPr>
              <a:t>přechodná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např.:</a:t>
            </a:r>
            <a:br>
              <a:rPr lang="cs-CZ" dirty="0" smtClean="0"/>
            </a:br>
            <a:r>
              <a:rPr lang="cs-CZ" i="1" dirty="0" smtClean="0"/>
              <a:t>poslouchám rozhlas</a:t>
            </a:r>
            <a:r>
              <a:rPr lang="cs-CZ" dirty="0" smtClean="0"/>
              <a:t>, </a:t>
            </a:r>
            <a:r>
              <a:rPr lang="cs-CZ" i="1" dirty="0" smtClean="0"/>
              <a:t>vyrábějí stroje</a:t>
            </a:r>
            <a:r>
              <a:rPr lang="cs-CZ" dirty="0" smtClean="0"/>
              <a:t>…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ostatní </a:t>
            </a:r>
            <a:r>
              <a:rPr lang="cs-CZ" dirty="0" smtClean="0"/>
              <a:t>slovesa pojící se </a:t>
            </a:r>
            <a:r>
              <a:rPr lang="cs-CZ" dirty="0" smtClean="0">
                <a:solidFill>
                  <a:srgbClr val="FF0000"/>
                </a:solidFill>
              </a:rPr>
              <a:t>s jinými pády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se nazývají </a:t>
            </a:r>
            <a:r>
              <a:rPr lang="cs-CZ" b="1" dirty="0" smtClean="0">
                <a:solidFill>
                  <a:srgbClr val="FF0000"/>
                </a:solidFill>
              </a:rPr>
              <a:t>nepřechodná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např.:</a:t>
            </a:r>
            <a:br>
              <a:rPr lang="cs-CZ" dirty="0" smtClean="0"/>
            </a:br>
            <a:r>
              <a:rPr lang="cs-CZ" i="1" dirty="0" smtClean="0"/>
              <a:t>podobá se otci</a:t>
            </a:r>
            <a:r>
              <a:rPr lang="cs-CZ" dirty="0" smtClean="0"/>
              <a:t>, </a:t>
            </a:r>
            <a:r>
              <a:rPr lang="cs-CZ" i="1" dirty="0" smtClean="0"/>
              <a:t>mluví o úspěchu</a:t>
            </a:r>
            <a:r>
              <a:rPr lang="cs-CZ" dirty="0" smtClean="0"/>
              <a:t>, </a:t>
            </a:r>
            <a:r>
              <a:rPr lang="cs-CZ" i="1" dirty="0" smtClean="0"/>
              <a:t>píše perem</a:t>
            </a:r>
            <a:r>
              <a:rPr lang="cs-CZ" dirty="0" smtClean="0"/>
              <a:t>…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Zvratné sloveso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spojuje-li se s předmětovým slovesem </a:t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zvratné zájmeno </a:t>
            </a:r>
            <a:r>
              <a:rPr lang="cs-CZ" dirty="0" smtClean="0"/>
              <a:t>„se, si“ </a:t>
            </a:r>
            <a:br>
              <a:rPr lang="cs-CZ" dirty="0" smtClean="0"/>
            </a:br>
            <a:r>
              <a:rPr lang="cs-CZ" dirty="0" smtClean="0"/>
              <a:t>vzniká </a:t>
            </a:r>
            <a:r>
              <a:rPr lang="cs-CZ" dirty="0" smtClean="0">
                <a:solidFill>
                  <a:srgbClr val="FF0000"/>
                </a:solidFill>
              </a:rPr>
              <a:t>sloveso </a:t>
            </a:r>
            <a:r>
              <a:rPr lang="cs-CZ" b="1" dirty="0" smtClean="0">
                <a:solidFill>
                  <a:srgbClr val="FF0000"/>
                </a:solidFill>
              </a:rPr>
              <a:t>zvratné –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i="1" dirty="0" smtClean="0"/>
              <a:t>myji se</a:t>
            </a:r>
            <a:r>
              <a:rPr lang="cs-CZ" dirty="0" smtClean="0"/>
              <a:t>, </a:t>
            </a:r>
            <a:r>
              <a:rPr lang="cs-CZ" i="1" dirty="0" smtClean="0"/>
              <a:t>baví se, smějí se, jmenují se, zpívá si</a:t>
            </a:r>
            <a:endParaRPr lang="cs-CZ" dirty="0" smtClean="0"/>
          </a:p>
          <a:p>
            <a:r>
              <a:rPr lang="cs-CZ" dirty="0" smtClean="0"/>
              <a:t>ta slovesa, která mají u sebe zvratné zájmeno stále,  jsou tak pouze zvratná slovesa</a:t>
            </a:r>
            <a:br>
              <a:rPr lang="cs-CZ" dirty="0" smtClean="0"/>
            </a:br>
            <a:r>
              <a:rPr lang="cs-CZ" i="1" dirty="0" smtClean="0"/>
              <a:t>bojí se</a:t>
            </a:r>
            <a:r>
              <a:rPr lang="cs-CZ" dirty="0" smtClean="0"/>
              <a:t>, </a:t>
            </a:r>
            <a:r>
              <a:rPr lang="cs-CZ" i="1" dirty="0" smtClean="0"/>
              <a:t>rozprchnou se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Plnovýznamová slovesa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mají sama o sobě </a:t>
            </a:r>
            <a:br>
              <a:rPr lang="cs-CZ" sz="6600" dirty="0" smtClean="0"/>
            </a:br>
            <a:r>
              <a:rPr lang="cs-CZ" sz="6600" dirty="0" smtClean="0"/>
              <a:t>plný věcný (lexikální) význam</a:t>
            </a:r>
            <a:endParaRPr lang="cs-CZ" sz="6600" b="1" dirty="0" smtClean="0"/>
          </a:p>
          <a:p>
            <a:r>
              <a:rPr lang="cs-CZ" sz="6600" dirty="0" smtClean="0"/>
              <a:t>sahat, skákat, plazit se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Pomocná slovesa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5100" dirty="0" smtClean="0"/>
              <a:t>jsou ve větě spojena s plnovýznamovými slovesy </a:t>
            </a:r>
          </a:p>
          <a:p>
            <a:r>
              <a:rPr lang="cs-CZ" sz="5100" dirty="0" smtClean="0"/>
              <a:t>často s infinitivem plnovýznamového slovesa </a:t>
            </a:r>
          </a:p>
          <a:p>
            <a:r>
              <a:rPr lang="cs-CZ" sz="5100" dirty="0" smtClean="0"/>
              <a:t>vyjadřují poměr tohoto významového slovesa k podmětu </a:t>
            </a:r>
          </a:p>
          <a:p>
            <a:r>
              <a:rPr lang="cs-CZ" sz="5100" dirty="0" smtClean="0"/>
              <a:t>dělíme je na:</a:t>
            </a:r>
          </a:p>
          <a:p>
            <a:r>
              <a:rPr lang="cs-CZ" sz="5100" dirty="0" smtClean="0">
                <a:solidFill>
                  <a:srgbClr val="FF0000"/>
                </a:solidFill>
              </a:rPr>
              <a:t>vlastní pomocná slovesa</a:t>
            </a:r>
          </a:p>
          <a:p>
            <a:r>
              <a:rPr lang="cs-CZ" sz="5100" dirty="0" smtClean="0">
                <a:solidFill>
                  <a:srgbClr val="FF0000"/>
                </a:solidFill>
              </a:rPr>
              <a:t>způsobová slovesa </a:t>
            </a:r>
          </a:p>
          <a:p>
            <a:r>
              <a:rPr lang="cs-CZ" sz="5100" dirty="0" smtClean="0">
                <a:solidFill>
                  <a:srgbClr val="FF0000"/>
                </a:solidFill>
              </a:rPr>
              <a:t>fázová slovesa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Slovesa z hlediska vidu dělíme 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nedokonavá a dokonavá</a:t>
            </a:r>
          </a:p>
          <a:p>
            <a:r>
              <a:rPr lang="cs-CZ" sz="5400" dirty="0" smtClean="0"/>
              <a:t>slovesný vid – schopnost slovesa vyjádřit týž děj podle různého chápání jeho průběhu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Nedokonavá slovesa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/>
              <a:t>nedokonavost – děj ohraničený </a:t>
            </a:r>
            <a:br>
              <a:rPr lang="cs-CZ" sz="3600" dirty="0" smtClean="0"/>
            </a:br>
            <a:r>
              <a:rPr lang="cs-CZ" sz="3600" dirty="0" smtClean="0"/>
              <a:t>slovesa nedokonavá – padá, čte</a:t>
            </a:r>
          </a:p>
          <a:p>
            <a:r>
              <a:rPr lang="cs-CZ" sz="3600" dirty="0" smtClean="0"/>
              <a:t>mohou vyjadřovat </a:t>
            </a:r>
            <a:br>
              <a:rPr lang="cs-CZ" sz="3600" dirty="0" smtClean="0"/>
            </a:br>
            <a:r>
              <a:rPr lang="cs-CZ" sz="3600" dirty="0" smtClean="0"/>
              <a:t>přítomnost – čte  </a:t>
            </a:r>
            <a:br>
              <a:rPr lang="cs-CZ" sz="3600" dirty="0" smtClean="0"/>
            </a:br>
            <a:r>
              <a:rPr lang="cs-CZ" sz="3600" dirty="0" smtClean="0"/>
              <a:t>budoucnost – opisem - budu číst, </a:t>
            </a:r>
            <a:br>
              <a:rPr lang="cs-CZ" sz="3600" dirty="0" smtClean="0"/>
            </a:br>
            <a:r>
              <a:rPr lang="cs-CZ" sz="3600" dirty="0" smtClean="0"/>
              <a:t>                         nebo příponou - ponesu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Dokonavá slovesa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dokonavost – děj časově ohraničený – </a:t>
            </a:r>
            <a:br>
              <a:rPr lang="cs-CZ" sz="3600" dirty="0" smtClean="0"/>
            </a:br>
            <a:r>
              <a:rPr lang="cs-CZ" sz="3600" dirty="0" smtClean="0"/>
              <a:t>slovesa dokonavá – přečte, padne</a:t>
            </a:r>
          </a:p>
          <a:p>
            <a:r>
              <a:rPr lang="cs-CZ" sz="3600" dirty="0" smtClean="0"/>
              <a:t>nemohou vyjadřovat přítomnost, </a:t>
            </a:r>
            <a:br>
              <a:rPr lang="cs-CZ" sz="3600" dirty="0" smtClean="0"/>
            </a:br>
            <a:r>
              <a:rPr lang="cs-CZ" sz="3600" dirty="0" smtClean="0"/>
              <a:t>ale jen </a:t>
            </a:r>
          </a:p>
          <a:p>
            <a:r>
              <a:rPr lang="cs-CZ" sz="3600" dirty="0" smtClean="0"/>
              <a:t>děj uskutečněný – dočetl jsem </a:t>
            </a:r>
          </a:p>
          <a:p>
            <a:r>
              <a:rPr lang="cs-CZ" sz="3600" dirty="0" smtClean="0"/>
              <a:t>ještě neuskutečněný - dočtu</a:t>
            </a:r>
            <a:endParaRPr lang="cs-CZ" sz="3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 smtClean="0"/>
              <a:t> </a:t>
            </a:r>
            <a:br>
              <a:rPr lang="cs-CZ" sz="6000" b="1" dirty="0" smtClean="0"/>
            </a:br>
            <a:r>
              <a:rPr lang="cs-CZ" sz="6000" dirty="0" smtClean="0"/>
              <a:t>Tvary sloves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 určité + neurčité</a:t>
            </a:r>
          </a:p>
          <a:p>
            <a:r>
              <a:rPr lang="cs-CZ" sz="6600" dirty="0" smtClean="0"/>
              <a:t> jednoduché + složené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Určité tvary sloves vyjadřují: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osobu</a:t>
            </a:r>
          </a:p>
          <a:p>
            <a:r>
              <a:rPr lang="cs-CZ" dirty="0" smtClean="0"/>
              <a:t>číslo</a:t>
            </a:r>
          </a:p>
          <a:p>
            <a:r>
              <a:rPr lang="cs-CZ" dirty="0" smtClean="0"/>
              <a:t>čas</a:t>
            </a:r>
          </a:p>
          <a:p>
            <a:r>
              <a:rPr lang="cs-CZ" dirty="0" smtClean="0"/>
              <a:t>způsob</a:t>
            </a:r>
          </a:p>
          <a:p>
            <a:r>
              <a:rPr lang="cs-CZ" dirty="0" smtClean="0"/>
              <a:t>rod</a:t>
            </a:r>
          </a:p>
          <a:p>
            <a:r>
              <a:rPr lang="cs-CZ" dirty="0" smtClean="0"/>
              <a:t>vid</a:t>
            </a:r>
          </a:p>
          <a:p>
            <a:r>
              <a:rPr lang="cs-CZ" dirty="0" smtClean="0"/>
              <a:t>třídu a vzor</a:t>
            </a:r>
          </a:p>
          <a:p>
            <a:r>
              <a:rPr lang="cs-CZ" dirty="0" smtClean="0"/>
              <a:t>např.: myslím, počítám, oblékám se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Neurčité tvary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infinitivy </a:t>
            </a:r>
          </a:p>
          <a:p>
            <a:r>
              <a:rPr lang="cs-CZ" sz="5400" dirty="0" smtClean="0"/>
              <a:t>přechodníky</a:t>
            </a:r>
          </a:p>
          <a:p>
            <a:r>
              <a:rPr lang="cs-CZ" sz="5400" dirty="0" smtClean="0"/>
              <a:t>příčestí minulá</a:t>
            </a:r>
          </a:p>
          <a:p>
            <a:r>
              <a:rPr lang="cs-CZ" sz="5400" dirty="0" smtClean="0"/>
              <a:t>příčestí trpná</a:t>
            </a:r>
            <a:endParaRPr lang="cs-CZ" sz="5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Jednoduché tvary sloves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pouze tvar (jednoduchý)</a:t>
            </a:r>
            <a:br>
              <a:rPr lang="cs-CZ" sz="6000" dirty="0" smtClean="0"/>
            </a:br>
            <a:r>
              <a:rPr lang="cs-CZ" sz="6000" dirty="0" smtClean="0"/>
              <a:t>plnovýznamového slovesa</a:t>
            </a:r>
          </a:p>
          <a:p>
            <a:r>
              <a:rPr lang="cs-CZ" sz="6000" dirty="0" smtClean="0"/>
              <a:t>přijdu, koupím, zašleme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Složené tvary sloves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800" dirty="0" smtClean="0"/>
              <a:t>obsahují plnovýznamové sloveso </a:t>
            </a:r>
            <a:br>
              <a:rPr lang="cs-CZ" sz="4800" dirty="0" smtClean="0"/>
            </a:br>
            <a:r>
              <a:rPr lang="cs-CZ" sz="4800" dirty="0" smtClean="0"/>
              <a:t>a pomocné sloveso</a:t>
            </a:r>
          </a:p>
          <a:p>
            <a:r>
              <a:rPr lang="cs-CZ" sz="4800" dirty="0" smtClean="0"/>
              <a:t>byl bych přišel, </a:t>
            </a:r>
            <a:br>
              <a:rPr lang="cs-CZ" sz="4800" dirty="0" smtClean="0"/>
            </a:br>
            <a:r>
              <a:rPr lang="cs-CZ" sz="4800" dirty="0" smtClean="0"/>
              <a:t>začal jsem se učit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SOCHROVÁ, Marie. </a:t>
            </a:r>
            <a:r>
              <a:rPr lang="cs-CZ" i="1" dirty="0" smtClean="0"/>
              <a:t>Školní pravidla českého pravopisu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Fragment, 2012, 368 s. Pravidla a přehledy. ISBN 978-80-253-1449-4. </a:t>
            </a:r>
          </a:p>
          <a:p>
            <a:r>
              <a:rPr lang="cs-CZ" i="1" dirty="0" smtClean="0"/>
              <a:t>Pravidla českého pravopisu. Školní vydání včetně Dodatku</a:t>
            </a:r>
            <a:r>
              <a:rPr lang="cs-CZ" dirty="0" smtClean="0"/>
              <a:t>. 1.vyd. Praha: Fortuna, 1999, 383 s. ISBN 80-716-8679-4. </a:t>
            </a:r>
          </a:p>
          <a:p>
            <a:r>
              <a:rPr lang="cs-CZ" dirty="0" smtClean="0"/>
              <a:t>SOCHROVÁ, Marie. SOCHROVÁ MARIE. </a:t>
            </a:r>
            <a:r>
              <a:rPr lang="cs-CZ" i="1" dirty="0" smtClean="0"/>
              <a:t>Český jazyk v kostce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Havlíčkův Brod: Fragment, 1996, 104 s. ISBN 80-720-0041-1.</a:t>
            </a:r>
          </a:p>
          <a:p>
            <a:r>
              <a:rPr lang="cs-CZ" smtClean="0"/>
              <a:t>Pravopisně.</a:t>
            </a:r>
            <a:r>
              <a:rPr lang="cs-CZ" dirty="0" err="1" smtClean="0"/>
              <a:t>cz</a:t>
            </a:r>
            <a:r>
              <a:rPr lang="cs-CZ" dirty="0" smtClean="0"/>
              <a:t>. ZIMOVÁ, Ludmila. </a:t>
            </a:r>
            <a:r>
              <a:rPr lang="cs-CZ" i="1" dirty="0" smtClean="0"/>
              <a:t>Učíme se pravopis: soubor textů pro opakování a procvičování pravopisné látky 5.-9. ročníku základní školy</a:t>
            </a:r>
            <a:r>
              <a:rPr lang="cs-CZ" dirty="0" smtClean="0"/>
              <a:t> [online]. Praha: Fortuna, 1991 [cit. 2013-10-31].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422</Words>
  <Application>Microsoft Office PowerPoint</Application>
  <PresentationFormat>Předvádění na obrazovce (4:3)</PresentationFormat>
  <Paragraphs>117</Paragraphs>
  <Slides>25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sady Office</vt:lpstr>
      <vt:lpstr>Digitální učební materiál</vt:lpstr>
      <vt:lpstr>Slovesa</vt:lpstr>
      <vt:lpstr>Slovesa </vt:lpstr>
      <vt:lpstr>Určujeme slovesné kategorie</vt:lpstr>
      <vt:lpstr>Sloveso ve větě</vt:lpstr>
      <vt:lpstr>Typy sloves</vt:lpstr>
      <vt:lpstr>Slovesa předmětová a bezpředmětová</vt:lpstr>
      <vt:lpstr> Slovesa předmětová  </vt:lpstr>
      <vt:lpstr>Sloveso předmětové</vt:lpstr>
      <vt:lpstr>Slovesa bezpředmětová</vt:lpstr>
      <vt:lpstr>Výjimky</vt:lpstr>
      <vt:lpstr>Poznámka</vt:lpstr>
      <vt:lpstr>Slovesa přechodná a nepřechodná</vt:lpstr>
      <vt:lpstr>Zvratné sloveso</vt:lpstr>
      <vt:lpstr> Plnovýznamová slovesa </vt:lpstr>
      <vt:lpstr> Pomocná slovesa </vt:lpstr>
      <vt:lpstr>Slovesa z hlediska vidu dělíme na:</vt:lpstr>
      <vt:lpstr>Nedokonavá slovesa</vt:lpstr>
      <vt:lpstr>Dokonavá slovesa</vt:lpstr>
      <vt:lpstr>  Tvary sloves </vt:lpstr>
      <vt:lpstr> Určité tvary sloves vyjadřují: </vt:lpstr>
      <vt:lpstr>Neurčité tvary sloves</vt:lpstr>
      <vt:lpstr> Jednoduché tvary sloves </vt:lpstr>
      <vt:lpstr> Složené tvary sloves 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marikova</dc:creator>
  <cp:lastModifiedBy>siroky</cp:lastModifiedBy>
  <cp:revision>49</cp:revision>
  <dcterms:created xsi:type="dcterms:W3CDTF">2013-10-30T21:11:39Z</dcterms:created>
  <dcterms:modified xsi:type="dcterms:W3CDTF">2013-12-09T19:33:19Z</dcterms:modified>
</cp:coreProperties>
</file>