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950A9-8666-4DDD-8723-7FD28E9A8B5D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70C6F8-F8C9-42AF-8EFD-366A20214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204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302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70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648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384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544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83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138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627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262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35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287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AB803-7944-4A4E-94B4-E87A634690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77F70-CB69-4311-96EA-4E0E75255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518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//upload.wikimedia.org/wikipedia/commons/8/81/Gray3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" TargetMode="External"/><Relationship Id="rId2" Type="http://schemas.openxmlformats.org/officeDocument/2006/relationships/hyperlink" Target="http://www.http/cs.wikipedia.org/wiki/Soubor:Gray3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20688"/>
            <a:ext cx="8712968" cy="2979763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effectLst/>
                <a:latin typeface="Arial" pitchFamily="34" charset="0"/>
                <a:cs typeface="Arial" pitchFamily="34" charset="0"/>
              </a:rPr>
              <a:t>    Střední škola, Základní škola a Mateřská škola                Karviná</a:t>
            </a:r>
            <a:br>
              <a:rPr lang="cs-CZ" sz="3100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8000" dirty="0" smtClean="0">
                <a:effectLst/>
              </a:rPr>
              <a:t>Etapy lidského života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Mgr. Růžena Blechová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79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1742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cs typeface="Arial" pitchFamily="34" charset="0"/>
              </a:rPr>
              <a:t>Vajíčka mají v těle </a:t>
            </a:r>
            <a:r>
              <a:rPr lang="cs-CZ" sz="3200" dirty="0" smtClean="0">
                <a:cs typeface="Arial" pitchFamily="34" charset="0"/>
              </a:rPr>
              <a:t>ženy. 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72477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cs typeface="Arial" pitchFamily="34" charset="0"/>
              </a:rPr>
              <a:t>Člověk vzniká spojením vajíčka a </a:t>
            </a:r>
            <a:r>
              <a:rPr lang="cs-CZ" sz="3600" dirty="0" smtClean="0">
                <a:cs typeface="Arial" pitchFamily="34" charset="0"/>
              </a:rPr>
              <a:t>spermie.</a:t>
            </a:r>
            <a:br>
              <a:rPr lang="cs-CZ" sz="3600" dirty="0" smtClean="0">
                <a:cs typeface="Arial" pitchFamily="34" charset="0"/>
              </a:rPr>
            </a:br>
            <a:endParaRPr lang="cs-CZ" sz="3600" dirty="0">
              <a:cs typeface="Arial" pitchFamily="34" charset="0"/>
            </a:endParaRPr>
          </a:p>
        </p:txBody>
      </p:sp>
      <p:pic>
        <p:nvPicPr>
          <p:cNvPr id="5" name="Picture 4" descr="Soubor:Gray3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0045"/>
            <a:ext cx="4248472" cy="410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552" y="2636912"/>
            <a:ext cx="1872233" cy="55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80752" y="1408609"/>
            <a:ext cx="3600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cs typeface="Arial" pitchFamily="34" charset="0"/>
              </a:rPr>
              <a:t>   Spermie mají muži</a:t>
            </a:r>
            <a:r>
              <a:rPr lang="cs-CZ" dirty="0">
                <a:cs typeface="Arial" pitchFamily="34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26091" y="4869160"/>
            <a:ext cx="324036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Spojením vajíčka a spermie vzniká zárodek člověka.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592990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80204E-6 C -0.00208 -0.00925 -0.00382 -0.00717 -0.01041 -0.00994 C -0.03507 -0.0074 -0.05781 0.00463 -0.08211 0.00995 C -0.08906 0.01157 -0.09583 0.01688 -0.10295 0.01781 C -0.11632 0.01966 -0.12986 0.02012 -0.14323 0.02174 C -0.15937 0.01989 -0.175 0.01619 -0.19097 0.01388 C -0.19809 0.01064 -0.20451 0.00925 -0.21198 0.00787 C -0.22847 0.00093 -0.24861 0.00116 -0.26562 -3.80204E-6 C -0.30225 -0.00555 -0.31163 -0.00324 -0.36267 -0.00208 C -0.37274 0.00023 -0.38246 0.00393 -0.39253 0.00601 C -0.41458 0.01503 -0.43836 0.02128 -0.46111 0.0259 C -0.48507 0.03562 -0.51267 0.03562 -0.53732 0.0377 C -0.54913 0.04094 -0.56111 0.04302 -0.57309 0.04556 C -0.58316 0.05019 -0.59409 0.05019 -0.60451 0.05366 C -0.61736 0.05805 -0.63125 0.0636 -0.64323 0.07146 C -0.64722 0.07956 -0.6533 0.08187 -0.65972 0.08742 C -0.66562 0.09251 -0.67083 0.09852 -0.6776 0.1013 C -0.67916 0.10338 -0.68038 0.10569 -0.68211 0.10731 C -0.6835 0.10847 -0.68663 0.10939 -0.68663 0.10939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dirty="0"/>
              <a:t>Po devíti měsících se narodí dítě, chlapec nebo děvče - </a:t>
            </a:r>
            <a:r>
              <a:rPr lang="cs-CZ" sz="3600" b="1" u="sng" dirty="0" smtClean="0">
                <a:solidFill>
                  <a:srgbClr val="FF0000"/>
                </a:solidFill>
              </a:rPr>
              <a:t>NOVOROZENEC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60" y="1455596"/>
            <a:ext cx="2930326" cy="4418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1484784"/>
            <a:ext cx="2160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413" y="1653504"/>
            <a:ext cx="4851067" cy="324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65783" y="5085184"/>
            <a:ext cx="4351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Takto se dítě označuje </a:t>
            </a:r>
            <a:br>
              <a:rPr lang="cs-CZ" sz="3600" dirty="0" smtClean="0"/>
            </a:br>
            <a:r>
              <a:rPr lang="cs-CZ" sz="3600" dirty="0" smtClean="0"/>
              <a:t>asi </a:t>
            </a:r>
            <a:r>
              <a:rPr lang="cs-CZ" sz="3600" dirty="0" smtClean="0"/>
              <a:t>týden po narození.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7226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51520" y="2064276"/>
            <a:ext cx="8686190" cy="2351696"/>
            <a:chOff x="251520" y="2064276"/>
            <a:chExt cx="8686190" cy="2351696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8830" y="2420793"/>
              <a:ext cx="2548880" cy="1720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3" name="Skupina 2"/>
            <p:cNvGrpSpPr/>
            <p:nvPr/>
          </p:nvGrpSpPr>
          <p:grpSpPr>
            <a:xfrm>
              <a:off x="251520" y="2064276"/>
              <a:ext cx="5816824" cy="2351696"/>
              <a:chOff x="251520" y="2064276"/>
              <a:chExt cx="5816824" cy="2351696"/>
            </a:xfrm>
          </p:grpSpPr>
          <p:pic>
            <p:nvPicPr>
              <p:cNvPr id="3077" name="Picture 5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35996" y="2064276"/>
                <a:ext cx="1532348" cy="22974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2" name="Skupina 1"/>
              <p:cNvGrpSpPr/>
              <p:nvPr/>
            </p:nvGrpSpPr>
            <p:grpSpPr>
              <a:xfrm>
                <a:off x="251520" y="2145889"/>
                <a:ext cx="3965602" cy="2270083"/>
                <a:chOff x="251520" y="2145889"/>
                <a:chExt cx="3965602" cy="2270083"/>
              </a:xfrm>
            </p:grpSpPr>
            <p:pic>
              <p:nvPicPr>
                <p:cNvPr id="3075" name="Picture 3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699792" y="2145889"/>
                  <a:ext cx="1517330" cy="22700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3078" name="Picture 6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51520" y="2403930"/>
                  <a:ext cx="2225128" cy="148457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</p:grpSp>
      <p:sp>
        <p:nvSpPr>
          <p:cNvPr id="5" name="TextovéPole 4"/>
          <p:cNvSpPr txBox="1"/>
          <p:nvPr/>
        </p:nvSpPr>
        <p:spPr>
          <a:xfrm>
            <a:off x="1297448" y="4514026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A protože jej kojí mateřským mlékem z prsů, říkáme mu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782" y="201826"/>
            <a:ext cx="7333634" cy="175432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následujícím období maminka o dítě pečuje, chová jej, hladí, mazlí se s ním, zpívá mu, mluví na něj.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568781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KOJENEC.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66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95536" y="806800"/>
            <a:ext cx="8367088" cy="3260307"/>
            <a:chOff x="395536" y="806800"/>
            <a:chExt cx="8367088" cy="3260307"/>
          </a:xfrm>
        </p:grpSpPr>
        <p:grpSp>
          <p:nvGrpSpPr>
            <p:cNvPr id="2" name="Skupina 1"/>
            <p:cNvGrpSpPr/>
            <p:nvPr/>
          </p:nvGrpSpPr>
          <p:grpSpPr>
            <a:xfrm>
              <a:off x="395536" y="806800"/>
              <a:ext cx="5806803" cy="3260307"/>
              <a:chOff x="179512" y="853305"/>
              <a:chExt cx="6022828" cy="3213801"/>
            </a:xfrm>
          </p:grpSpPr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9512" y="853305"/>
                <a:ext cx="2356996" cy="32138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1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24449" y="1068242"/>
                <a:ext cx="3177891" cy="21185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4102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32313" y="853305"/>
              <a:ext cx="2130311" cy="31954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1862073" y="128792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Období od jednoho do tří let.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62173" y="3501008"/>
            <a:ext cx="3816424" cy="224676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 jednom roce dítě začíná chodit, jeho chůze je však nemotorná a vratká, batolí se, proto se mu říká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13408" y="5747777"/>
            <a:ext cx="191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BATOLE.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32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7052" y="172562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Období od tří do desíti let nazýváme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534296" y="1017222"/>
            <a:ext cx="18899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DĚTSTVÍ.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132660" y="916169"/>
            <a:ext cx="3767954" cy="3769199"/>
            <a:chOff x="5132660" y="916169"/>
            <a:chExt cx="3767954" cy="3769199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4327" y="2630112"/>
              <a:ext cx="1376287" cy="2055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2" name="Skupina 11"/>
            <p:cNvGrpSpPr/>
            <p:nvPr/>
          </p:nvGrpSpPr>
          <p:grpSpPr>
            <a:xfrm>
              <a:off x="5132660" y="916169"/>
              <a:ext cx="3281782" cy="3769199"/>
              <a:chOff x="5132660" y="916169"/>
              <a:chExt cx="3281782" cy="3769199"/>
            </a:xfrm>
          </p:grpSpPr>
          <p:pic>
            <p:nvPicPr>
              <p:cNvPr id="1033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32660" y="2630114"/>
                <a:ext cx="1616882" cy="20552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5" name="Picture 1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01471" y="916169"/>
                <a:ext cx="2412971" cy="1607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11" name="Skupina 10"/>
          <p:cNvGrpSpPr/>
          <p:nvPr/>
        </p:nvGrpSpPr>
        <p:grpSpPr>
          <a:xfrm>
            <a:off x="395535" y="887648"/>
            <a:ext cx="3182264" cy="3797721"/>
            <a:chOff x="395535" y="887648"/>
            <a:chExt cx="3182264" cy="3797721"/>
          </a:xfrm>
        </p:grpSpPr>
        <p:grpSp>
          <p:nvGrpSpPr>
            <p:cNvPr id="10" name="Skupina 9"/>
            <p:cNvGrpSpPr/>
            <p:nvPr/>
          </p:nvGrpSpPr>
          <p:grpSpPr>
            <a:xfrm>
              <a:off x="395535" y="887648"/>
              <a:ext cx="2542389" cy="3797720"/>
              <a:chOff x="395535" y="887648"/>
              <a:chExt cx="2542389" cy="3797720"/>
            </a:xfrm>
          </p:grpSpPr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6786" y="887648"/>
                <a:ext cx="2321138" cy="162283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4" name="Picture 10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5" y="2630112"/>
                <a:ext cx="1363034" cy="20552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0974" y="2630113"/>
              <a:ext cx="1366825" cy="2055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107504" y="4815665"/>
            <a:ext cx="4411645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Mladší děti od tří do šesti</a:t>
            </a:r>
            <a:br>
              <a:rPr lang="cs-CZ" sz="2800" dirty="0" smtClean="0"/>
            </a:br>
            <a:r>
              <a:rPr lang="cs-CZ" sz="2800" dirty="0" smtClean="0"/>
              <a:t>let chodí do mateřské školy.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9009" y="4815664"/>
            <a:ext cx="4292610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Starší děti od šesti do desíti let chodí do školy.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4260" y="6021288"/>
            <a:ext cx="6912769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Všechny děti se vyvíjí, rostou, hrají si, učí se.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541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7841" y="215062"/>
            <a:ext cx="88602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Období od </a:t>
            </a:r>
            <a:r>
              <a:rPr lang="cs-CZ" sz="2800" dirty="0" smtClean="0"/>
              <a:t>mezi jedenáctým a osmnáctým rokem nazýváme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586736" y="746249"/>
            <a:ext cx="20692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PUBERTA.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707904" y="2213802"/>
            <a:ext cx="1728191" cy="914400"/>
            <a:chOff x="3707904" y="2213802"/>
            <a:chExt cx="1728191" cy="914400"/>
          </a:xfrm>
        </p:grpSpPr>
        <p:sp>
          <p:nvSpPr>
            <p:cNvPr id="7" name="Ovál 6"/>
            <p:cNvSpPr/>
            <p:nvPr/>
          </p:nvSpPr>
          <p:spPr>
            <a:xfrm>
              <a:off x="3707904" y="2213802"/>
              <a:ext cx="1728191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802759" y="2347836"/>
              <a:ext cx="16333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</a:t>
              </a:r>
              <a:r>
                <a:rPr lang="cs-CZ" b="1" dirty="0" smtClean="0"/>
                <a:t>Mladí lidé v tomto období:</a:t>
              </a:r>
              <a:endParaRPr lang="cs-CZ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8469" y="754901"/>
            <a:ext cx="3752523" cy="2916811"/>
            <a:chOff x="208469" y="754902"/>
            <a:chExt cx="3499435" cy="2791430"/>
          </a:xfrm>
        </p:grpSpPr>
        <p:grpSp>
          <p:nvGrpSpPr>
            <p:cNvPr id="17" name="Skupina 16"/>
            <p:cNvGrpSpPr/>
            <p:nvPr/>
          </p:nvGrpSpPr>
          <p:grpSpPr>
            <a:xfrm>
              <a:off x="208469" y="754902"/>
              <a:ext cx="2383311" cy="2791430"/>
              <a:chOff x="208469" y="754902"/>
              <a:chExt cx="2383311" cy="2791430"/>
            </a:xfrm>
          </p:grpSpPr>
          <p:pic>
            <p:nvPicPr>
              <p:cNvPr id="2051" name="Picture 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1560" y="754902"/>
                <a:ext cx="1980220" cy="19802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208469" y="2838446"/>
                <a:ext cx="2203291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 nápadně rostou, mění se, vyvíjejí se</a:t>
                </a:r>
                <a:endParaRPr lang="cs-CZ" sz="2000" dirty="0"/>
              </a:p>
            </p:txBody>
          </p:sp>
        </p:grpSp>
        <p:cxnSp>
          <p:nvCxnSpPr>
            <p:cNvPr id="19" name="Přímá spojnice 18"/>
            <p:cNvCxnSpPr/>
            <p:nvPr/>
          </p:nvCxnSpPr>
          <p:spPr>
            <a:xfrm flipH="1" flipV="1">
              <a:off x="2411760" y="2213802"/>
              <a:ext cx="1296144" cy="35973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208469" y="2994291"/>
            <a:ext cx="3752523" cy="3701865"/>
            <a:chOff x="208469" y="2994291"/>
            <a:chExt cx="3752523" cy="3701865"/>
          </a:xfrm>
        </p:grpSpPr>
        <p:grpSp>
          <p:nvGrpSpPr>
            <p:cNvPr id="23" name="Skupina 22"/>
            <p:cNvGrpSpPr/>
            <p:nvPr/>
          </p:nvGrpSpPr>
          <p:grpSpPr>
            <a:xfrm>
              <a:off x="208469" y="4149080"/>
              <a:ext cx="2151309" cy="2547076"/>
              <a:chOff x="208469" y="4149080"/>
              <a:chExt cx="2151309" cy="2547076"/>
            </a:xfrm>
          </p:grpSpPr>
          <p:pic>
            <p:nvPicPr>
              <p:cNvPr id="2053" name="Picture 5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8495" y="4564873"/>
                <a:ext cx="2131283" cy="213128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208469" y="4149080"/>
                <a:ext cx="184325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sportují</a:t>
                </a:r>
                <a:endParaRPr lang="cs-CZ" sz="2000" dirty="0"/>
              </a:p>
            </p:txBody>
          </p:sp>
        </p:grpSp>
        <p:cxnSp>
          <p:nvCxnSpPr>
            <p:cNvPr id="25" name="Přímá spojnice 24"/>
            <p:cNvCxnSpPr>
              <a:stCxn id="7" idx="3"/>
            </p:cNvCxnSpPr>
            <p:nvPr/>
          </p:nvCxnSpPr>
          <p:spPr>
            <a:xfrm flipH="1">
              <a:off x="2411760" y="2994291"/>
              <a:ext cx="1549232" cy="135484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59" name="Skupina 2058"/>
          <p:cNvGrpSpPr/>
          <p:nvPr/>
        </p:nvGrpSpPr>
        <p:grpSpPr>
          <a:xfrm>
            <a:off x="2915816" y="3128202"/>
            <a:ext cx="3240360" cy="3508813"/>
            <a:chOff x="2915816" y="3128202"/>
            <a:chExt cx="3240360" cy="3508813"/>
          </a:xfrm>
        </p:grpSpPr>
        <p:grpSp>
          <p:nvGrpSpPr>
            <p:cNvPr id="2058" name="Skupina 2057"/>
            <p:cNvGrpSpPr/>
            <p:nvPr/>
          </p:nvGrpSpPr>
          <p:grpSpPr>
            <a:xfrm>
              <a:off x="2915816" y="3814822"/>
              <a:ext cx="3240360" cy="2822193"/>
              <a:chOff x="2915816" y="3814822"/>
              <a:chExt cx="3240360" cy="2822193"/>
            </a:xfrm>
          </p:grpSpPr>
          <p:pic>
            <p:nvPicPr>
              <p:cNvPr id="2054" name="Picture 6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65885" y="4808773"/>
                <a:ext cx="2740222" cy="18282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2915816" y="3814822"/>
                <a:ext cx="324036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chodí na základní nebo střední školu, studují, připravují se </a:t>
                </a:r>
                <a:br>
                  <a:rPr lang="cs-CZ" dirty="0" smtClean="0"/>
                </a:br>
                <a:r>
                  <a:rPr lang="cs-CZ" dirty="0" smtClean="0"/>
                  <a:t>na budoucí povolání</a:t>
                </a:r>
                <a:endParaRPr lang="cs-CZ" dirty="0"/>
              </a:p>
            </p:txBody>
          </p:sp>
        </p:grpSp>
        <p:cxnSp>
          <p:nvCxnSpPr>
            <p:cNvPr id="28" name="Přímá spojnice 27"/>
            <p:cNvCxnSpPr>
              <a:stCxn id="7" idx="4"/>
            </p:cNvCxnSpPr>
            <p:nvPr/>
          </p:nvCxnSpPr>
          <p:spPr>
            <a:xfrm>
              <a:off x="4572000" y="3128202"/>
              <a:ext cx="47427" cy="68662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63" name="Skupina 2062"/>
          <p:cNvGrpSpPr/>
          <p:nvPr/>
        </p:nvGrpSpPr>
        <p:grpSpPr>
          <a:xfrm>
            <a:off x="5183007" y="2994291"/>
            <a:ext cx="3767935" cy="3457964"/>
            <a:chOff x="5183007" y="2994291"/>
            <a:chExt cx="3767935" cy="3457964"/>
          </a:xfrm>
        </p:grpSpPr>
        <p:grpSp>
          <p:nvGrpSpPr>
            <p:cNvPr id="2060" name="Skupina 2059"/>
            <p:cNvGrpSpPr/>
            <p:nvPr/>
          </p:nvGrpSpPr>
          <p:grpSpPr>
            <a:xfrm>
              <a:off x="6481862" y="4328360"/>
              <a:ext cx="2469080" cy="2123895"/>
              <a:chOff x="6481862" y="4328360"/>
              <a:chExt cx="2469080" cy="2123895"/>
            </a:xfrm>
          </p:grpSpPr>
          <p:pic>
            <p:nvPicPr>
              <p:cNvPr id="2055" name="Picture 7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1862" y="4808773"/>
                <a:ext cx="2469080" cy="16434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" name="TextovéPole 12"/>
              <p:cNvSpPr txBox="1"/>
              <p:nvPr/>
            </p:nvSpPr>
            <p:spPr>
              <a:xfrm>
                <a:off x="6481862" y="4328360"/>
                <a:ext cx="246908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zamilovávají se</a:t>
                </a:r>
                <a:endParaRPr lang="cs-CZ" sz="2000" dirty="0"/>
              </a:p>
            </p:txBody>
          </p:sp>
        </p:grpSp>
        <p:cxnSp>
          <p:nvCxnSpPr>
            <p:cNvPr id="2062" name="Přímá spojnice 2061"/>
            <p:cNvCxnSpPr>
              <a:stCxn id="7" idx="5"/>
            </p:cNvCxnSpPr>
            <p:nvPr/>
          </p:nvCxnSpPr>
          <p:spPr>
            <a:xfrm>
              <a:off x="5183007" y="2994291"/>
              <a:ext cx="2269313" cy="128219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71" name="Skupina 2070"/>
          <p:cNvGrpSpPr/>
          <p:nvPr/>
        </p:nvGrpSpPr>
        <p:grpSpPr>
          <a:xfrm>
            <a:off x="5202072" y="758921"/>
            <a:ext cx="3560207" cy="2435301"/>
            <a:chOff x="5183007" y="758921"/>
            <a:chExt cx="3560207" cy="2435301"/>
          </a:xfrm>
        </p:grpSpPr>
        <p:grpSp>
          <p:nvGrpSpPr>
            <p:cNvPr id="2064" name="Skupina 2063"/>
            <p:cNvGrpSpPr/>
            <p:nvPr/>
          </p:nvGrpSpPr>
          <p:grpSpPr>
            <a:xfrm>
              <a:off x="6481862" y="758921"/>
              <a:ext cx="2261352" cy="2435301"/>
              <a:chOff x="6481862" y="758921"/>
              <a:chExt cx="2261352" cy="2435301"/>
            </a:xfrm>
          </p:grpSpPr>
          <p:pic>
            <p:nvPicPr>
              <p:cNvPr id="2052" name="Picture 4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60232" y="758921"/>
                <a:ext cx="1904612" cy="191208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2" name="TextovéPole 11"/>
              <p:cNvSpPr txBox="1"/>
              <p:nvPr/>
            </p:nvSpPr>
            <p:spPr>
              <a:xfrm>
                <a:off x="6481862" y="2794112"/>
                <a:ext cx="226135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rádi se baví</a:t>
                </a:r>
                <a:endParaRPr lang="cs-CZ" sz="2000" dirty="0"/>
              </a:p>
            </p:txBody>
          </p:sp>
        </p:grpSp>
        <p:cxnSp>
          <p:nvCxnSpPr>
            <p:cNvPr id="2070" name="Přímá spojnice 2069"/>
            <p:cNvCxnSpPr>
              <a:stCxn id="7" idx="7"/>
            </p:cNvCxnSpPr>
            <p:nvPr/>
          </p:nvCxnSpPr>
          <p:spPr>
            <a:xfrm flipV="1">
              <a:off x="5183007" y="1392580"/>
              <a:ext cx="1298855" cy="955133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9481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188640"/>
            <a:ext cx="69983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dirty="0" smtClean="0"/>
              <a:t>Nejdelší ze všech životních období je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131840" y="803842"/>
            <a:ext cx="25043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DOSPĚLOST.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744517" y="2002438"/>
            <a:ext cx="2026392" cy="1370713"/>
            <a:chOff x="3707904" y="2213802"/>
            <a:chExt cx="1728191" cy="914400"/>
          </a:xfrm>
        </p:grpSpPr>
        <p:sp>
          <p:nvSpPr>
            <p:cNvPr id="14" name="Ovál 13"/>
            <p:cNvSpPr/>
            <p:nvPr/>
          </p:nvSpPr>
          <p:spPr>
            <a:xfrm>
              <a:off x="3707904" y="2213802"/>
              <a:ext cx="1728191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707904" y="2299854"/>
              <a:ext cx="1633336" cy="718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 </a:t>
              </a:r>
              <a:r>
                <a:rPr lang="cs-CZ" sz="3200" b="1" dirty="0" smtClean="0"/>
                <a:t>Dospělí </a:t>
              </a:r>
              <a:br>
                <a:rPr lang="cs-CZ" sz="3200" b="1" dirty="0" smtClean="0"/>
              </a:br>
              <a:r>
                <a:rPr lang="cs-CZ" sz="3200" b="1" dirty="0" smtClean="0"/>
                <a:t> lidé:</a:t>
              </a:r>
              <a:endParaRPr lang="cs-CZ" sz="32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131840" y="3373151"/>
            <a:ext cx="2808312" cy="3304013"/>
            <a:chOff x="3131840" y="3373151"/>
            <a:chExt cx="2808312" cy="3304013"/>
          </a:xfrm>
        </p:grpSpPr>
        <p:grpSp>
          <p:nvGrpSpPr>
            <p:cNvPr id="30" name="Skupina 29"/>
            <p:cNvGrpSpPr/>
            <p:nvPr/>
          </p:nvGrpSpPr>
          <p:grpSpPr>
            <a:xfrm>
              <a:off x="3131840" y="4382546"/>
              <a:ext cx="2808312" cy="2294618"/>
              <a:chOff x="3131840" y="4382546"/>
              <a:chExt cx="2808312" cy="2294618"/>
            </a:xfrm>
          </p:grpSpPr>
          <p:pic>
            <p:nvPicPr>
              <p:cNvPr id="3080" name="Picture 8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31840" y="4800080"/>
                <a:ext cx="2808312" cy="18770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3267631" y="4382546"/>
                <a:ext cx="252028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zakládají rodinu</a:t>
                </a:r>
                <a:endParaRPr lang="cs-CZ" sz="2000" dirty="0"/>
              </a:p>
            </p:txBody>
          </p:sp>
        </p:grpSp>
        <p:cxnSp>
          <p:nvCxnSpPr>
            <p:cNvPr id="18" name="Přímá spojnice 17"/>
            <p:cNvCxnSpPr>
              <a:stCxn id="14" idx="4"/>
            </p:cNvCxnSpPr>
            <p:nvPr/>
          </p:nvCxnSpPr>
          <p:spPr>
            <a:xfrm flipH="1">
              <a:off x="4702102" y="3373151"/>
              <a:ext cx="55611" cy="100939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0" name="Přímá spojnice 19"/>
          <p:cNvCxnSpPr>
            <a:stCxn id="14" idx="3"/>
          </p:cNvCxnSpPr>
          <p:nvPr/>
        </p:nvCxnSpPr>
        <p:spPr>
          <a:xfrm>
            <a:off x="4041275" y="3172415"/>
            <a:ext cx="9667" cy="122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Skupina 41"/>
          <p:cNvGrpSpPr/>
          <p:nvPr/>
        </p:nvGrpSpPr>
        <p:grpSpPr>
          <a:xfrm>
            <a:off x="5474151" y="3172415"/>
            <a:ext cx="3430673" cy="3415045"/>
            <a:chOff x="5474151" y="3172415"/>
            <a:chExt cx="3430673" cy="3415045"/>
          </a:xfrm>
        </p:grpSpPr>
        <p:sp>
          <p:nvSpPr>
            <p:cNvPr id="10" name="TextovéPole 9"/>
            <p:cNvSpPr txBox="1"/>
            <p:nvPr/>
          </p:nvSpPr>
          <p:spPr>
            <a:xfrm>
              <a:off x="6312536" y="6187350"/>
              <a:ext cx="25922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starají se o děti</a:t>
              </a:r>
              <a:endParaRPr lang="cs-CZ" sz="2000" dirty="0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5474151" y="3172415"/>
              <a:ext cx="3362903" cy="3014935"/>
              <a:chOff x="5474151" y="3172415"/>
              <a:chExt cx="3362903" cy="3014935"/>
            </a:xfrm>
          </p:grpSpPr>
          <p:pic>
            <p:nvPicPr>
              <p:cNvPr id="3078" name="Picture 6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80306" y="3730602"/>
                <a:ext cx="2456748" cy="24567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22" name="Přímá spojnice 21"/>
              <p:cNvCxnSpPr>
                <a:stCxn id="14" idx="5"/>
              </p:cNvCxnSpPr>
              <p:nvPr/>
            </p:nvCxnSpPr>
            <p:spPr>
              <a:xfrm>
                <a:off x="5474151" y="3172415"/>
                <a:ext cx="889153" cy="558187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1" name="Skupina 40"/>
          <p:cNvGrpSpPr/>
          <p:nvPr/>
        </p:nvGrpSpPr>
        <p:grpSpPr>
          <a:xfrm>
            <a:off x="5659687" y="856243"/>
            <a:ext cx="2773582" cy="2682369"/>
            <a:chOff x="5659687" y="856243"/>
            <a:chExt cx="2773582" cy="2682369"/>
          </a:xfrm>
        </p:grpSpPr>
        <p:sp>
          <p:nvSpPr>
            <p:cNvPr id="8" name="TextovéPole 7"/>
            <p:cNvSpPr txBox="1"/>
            <p:nvPr/>
          </p:nvSpPr>
          <p:spPr>
            <a:xfrm>
              <a:off x="6714134" y="2830726"/>
              <a:ext cx="147407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zařizují si bydlení</a:t>
              </a:r>
              <a:endParaRPr lang="cs-CZ" sz="2000" dirty="0"/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5659687" y="856243"/>
              <a:ext cx="2773582" cy="1974483"/>
              <a:chOff x="5659687" y="856243"/>
              <a:chExt cx="2773582" cy="1974483"/>
            </a:xfrm>
          </p:grpSpPr>
          <p:pic>
            <p:nvPicPr>
              <p:cNvPr id="3077" name="Picture 5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69070" y="856243"/>
                <a:ext cx="1964199" cy="197448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24" name="Přímá spojnice 23"/>
              <p:cNvCxnSpPr/>
              <p:nvPr/>
            </p:nvCxnSpPr>
            <p:spPr>
              <a:xfrm flipV="1">
                <a:off x="5659687" y="2348880"/>
                <a:ext cx="720619" cy="1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0" name="Skupina 39"/>
          <p:cNvGrpSpPr/>
          <p:nvPr/>
        </p:nvGrpSpPr>
        <p:grpSpPr>
          <a:xfrm>
            <a:off x="301215" y="1232599"/>
            <a:ext cx="3499926" cy="4869298"/>
            <a:chOff x="301215" y="1232599"/>
            <a:chExt cx="3499926" cy="4869298"/>
          </a:xfrm>
        </p:grpSpPr>
        <p:sp>
          <p:nvSpPr>
            <p:cNvPr id="7" name="TextovéPole 6"/>
            <p:cNvSpPr txBox="1"/>
            <p:nvPr/>
          </p:nvSpPr>
          <p:spPr>
            <a:xfrm>
              <a:off x="1741313" y="3376659"/>
              <a:ext cx="108090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chodí do práce</a:t>
              </a:r>
              <a:endParaRPr lang="cs-CZ" sz="2000" dirty="0"/>
            </a:p>
          </p:txBody>
        </p:sp>
        <p:grpSp>
          <p:nvGrpSpPr>
            <p:cNvPr id="35" name="Skupina 34"/>
            <p:cNvGrpSpPr/>
            <p:nvPr/>
          </p:nvGrpSpPr>
          <p:grpSpPr>
            <a:xfrm>
              <a:off x="301215" y="1232599"/>
              <a:ext cx="3499926" cy="4869298"/>
              <a:chOff x="244591" y="1151990"/>
              <a:chExt cx="3499926" cy="4869298"/>
            </a:xfrm>
          </p:grpSpPr>
          <p:grpSp>
            <p:nvGrpSpPr>
              <p:cNvPr id="28" name="Skupina 27"/>
              <p:cNvGrpSpPr/>
              <p:nvPr/>
            </p:nvGrpSpPr>
            <p:grpSpPr>
              <a:xfrm>
                <a:off x="244591" y="1151990"/>
                <a:ext cx="2683685" cy="3104172"/>
                <a:chOff x="244591" y="1151990"/>
                <a:chExt cx="2683685" cy="3104172"/>
              </a:xfrm>
            </p:grpSpPr>
            <p:pic>
              <p:nvPicPr>
                <p:cNvPr id="3074" name="Picture 2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4591" y="1162506"/>
                  <a:ext cx="1309648" cy="30936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3076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657911" y="1177819"/>
                  <a:ext cx="1247713" cy="18761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47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680563" y="1151990"/>
                  <a:ext cx="1247713" cy="18761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31" name="Skupina 30"/>
              <p:cNvGrpSpPr/>
              <p:nvPr/>
            </p:nvGrpSpPr>
            <p:grpSpPr>
              <a:xfrm>
                <a:off x="364340" y="2687795"/>
                <a:ext cx="3380177" cy="3333493"/>
                <a:chOff x="364340" y="2687795"/>
                <a:chExt cx="3380177" cy="3333493"/>
              </a:xfrm>
            </p:grpSpPr>
            <p:cxnSp>
              <p:nvCxnSpPr>
                <p:cNvPr id="16" name="Přímá spojnice 15"/>
                <p:cNvCxnSpPr>
                  <a:stCxn id="14" idx="2"/>
                </p:cNvCxnSpPr>
                <p:nvPr/>
              </p:nvCxnSpPr>
              <p:spPr>
                <a:xfrm flipH="1">
                  <a:off x="2490153" y="2687795"/>
                  <a:ext cx="1254364" cy="685356"/>
                </a:xfrm>
                <a:prstGeom prst="line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pic>
              <p:nvPicPr>
                <p:cNvPr id="36" name="Picture 3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64340" y="4509120"/>
                  <a:ext cx="2269139" cy="151216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</p:grpSp>
    </p:spTree>
    <p:extLst>
      <p:ext uri="{BB962C8B-B14F-4D97-AF65-F5344CB8AC3E}">
        <p14:creationId xmlns:p14="http://schemas.microsoft.com/office/powerpoint/2010/main" val="403937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42992" y="260648"/>
            <a:ext cx="72278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dirty="0" smtClean="0"/>
              <a:t>Posledním obdobím lidského života 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707904" y="863501"/>
            <a:ext cx="13781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STÁŘÍ.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3771782" y="2592769"/>
            <a:ext cx="2026392" cy="1370713"/>
            <a:chOff x="3707904" y="2213802"/>
            <a:chExt cx="1728191" cy="914400"/>
          </a:xfrm>
        </p:grpSpPr>
        <p:sp>
          <p:nvSpPr>
            <p:cNvPr id="12" name="Ovál 11"/>
            <p:cNvSpPr/>
            <p:nvPr/>
          </p:nvSpPr>
          <p:spPr>
            <a:xfrm>
              <a:off x="3707904" y="2213802"/>
              <a:ext cx="1728191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707904" y="2475950"/>
              <a:ext cx="1633336" cy="3901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 </a:t>
              </a:r>
              <a:r>
                <a:rPr lang="cs-CZ" sz="3200" b="1" dirty="0" smtClean="0"/>
                <a:t>Senioři:</a:t>
              </a:r>
              <a:endParaRPr lang="cs-CZ" sz="32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50904" y="952593"/>
            <a:ext cx="3620878" cy="4643649"/>
            <a:chOff x="150904" y="952593"/>
            <a:chExt cx="3620878" cy="4643649"/>
          </a:xfrm>
        </p:grpSpPr>
        <p:grpSp>
          <p:nvGrpSpPr>
            <p:cNvPr id="24" name="Skupina 23"/>
            <p:cNvGrpSpPr/>
            <p:nvPr/>
          </p:nvGrpSpPr>
          <p:grpSpPr>
            <a:xfrm>
              <a:off x="150904" y="952593"/>
              <a:ext cx="3386596" cy="4643649"/>
              <a:chOff x="150904" y="952593"/>
              <a:chExt cx="3386596" cy="4643649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150904" y="952593"/>
                <a:ext cx="3386596" cy="4643649"/>
                <a:chOff x="150904" y="952593"/>
                <a:chExt cx="3386596" cy="4643649"/>
              </a:xfrm>
            </p:grpSpPr>
            <p:grpSp>
              <p:nvGrpSpPr>
                <p:cNvPr id="22" name="Skupina 21"/>
                <p:cNvGrpSpPr/>
                <p:nvPr/>
              </p:nvGrpSpPr>
              <p:grpSpPr>
                <a:xfrm>
                  <a:off x="150904" y="1263075"/>
                  <a:ext cx="2764912" cy="4333167"/>
                  <a:chOff x="150904" y="1263075"/>
                  <a:chExt cx="2764912" cy="4333167"/>
                </a:xfrm>
              </p:grpSpPr>
              <p:pic>
                <p:nvPicPr>
                  <p:cNvPr id="4098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0904" y="1263075"/>
                    <a:ext cx="1584176" cy="242521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4102" name="Picture 6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95536" y="3916711"/>
                    <a:ext cx="2520280" cy="1679531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  <p:pic>
              <p:nvPicPr>
                <p:cNvPr id="4104" name="Picture 8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811543" y="952593"/>
                  <a:ext cx="1725957" cy="17242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5" name="TextovéPole 4"/>
              <p:cNvSpPr txBox="1"/>
              <p:nvPr/>
            </p:nvSpPr>
            <p:spPr>
              <a:xfrm>
                <a:off x="1766931" y="3041954"/>
                <a:ext cx="15640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věnují se svým zálibám</a:t>
                </a:r>
                <a:endParaRPr lang="cs-CZ" sz="2000" dirty="0"/>
              </a:p>
            </p:txBody>
          </p:sp>
        </p:grpSp>
        <p:cxnSp>
          <p:nvCxnSpPr>
            <p:cNvPr id="8" name="Přímá spojnice 7"/>
            <p:cNvCxnSpPr>
              <a:stCxn id="13" idx="1"/>
            </p:cNvCxnSpPr>
            <p:nvPr/>
          </p:nvCxnSpPr>
          <p:spPr>
            <a:xfrm flipH="1">
              <a:off x="3076391" y="3278125"/>
              <a:ext cx="695391" cy="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5501416" y="998953"/>
            <a:ext cx="3059507" cy="2762504"/>
            <a:chOff x="5501416" y="998953"/>
            <a:chExt cx="3059507" cy="2762504"/>
          </a:xfrm>
        </p:grpSpPr>
        <p:grpSp>
          <p:nvGrpSpPr>
            <p:cNvPr id="26" name="Skupina 25"/>
            <p:cNvGrpSpPr/>
            <p:nvPr/>
          </p:nvGrpSpPr>
          <p:grpSpPr>
            <a:xfrm>
              <a:off x="5921039" y="998953"/>
              <a:ext cx="2639884" cy="2762504"/>
              <a:chOff x="5921039" y="998953"/>
              <a:chExt cx="2639884" cy="2762504"/>
            </a:xfrm>
          </p:grpSpPr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40153" y="998953"/>
                <a:ext cx="2620770" cy="17464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5921039" y="2745794"/>
                <a:ext cx="2620770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odcházejí do důchodu na zasloužený odpočinek</a:t>
                </a:r>
                <a:endParaRPr lang="cs-CZ" sz="2000" dirty="0"/>
              </a:p>
            </p:txBody>
          </p:sp>
        </p:grpSp>
        <p:cxnSp>
          <p:nvCxnSpPr>
            <p:cNvPr id="10" name="Přímá spojnice 9"/>
            <p:cNvCxnSpPr>
              <a:stCxn id="12" idx="7"/>
            </p:cNvCxnSpPr>
            <p:nvPr/>
          </p:nvCxnSpPr>
          <p:spPr>
            <a:xfrm flipV="1">
              <a:off x="5501416" y="2441036"/>
              <a:ext cx="604888" cy="352469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4544102" y="3761457"/>
            <a:ext cx="4199875" cy="2923429"/>
            <a:chOff x="4168866" y="3688285"/>
            <a:chExt cx="4199875" cy="2923429"/>
          </a:xfrm>
        </p:grpSpPr>
        <p:sp>
          <p:nvSpPr>
            <p:cNvPr id="6" name="TextovéPole 5"/>
            <p:cNvSpPr txBox="1"/>
            <p:nvPr/>
          </p:nvSpPr>
          <p:spPr>
            <a:xfrm>
              <a:off x="4168866" y="4251644"/>
              <a:ext cx="220333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radují se z vnoučat</a:t>
              </a:r>
              <a:endParaRPr lang="cs-CZ" sz="2000" dirty="0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4168866" y="3688285"/>
              <a:ext cx="4199875" cy="2923429"/>
              <a:chOff x="4168866" y="3688285"/>
              <a:chExt cx="4199875" cy="2923429"/>
            </a:xfrm>
          </p:grpSpPr>
          <p:grpSp>
            <p:nvGrpSpPr>
              <p:cNvPr id="28" name="Skupina 27"/>
              <p:cNvGrpSpPr/>
              <p:nvPr/>
            </p:nvGrpSpPr>
            <p:grpSpPr>
              <a:xfrm>
                <a:off x="4168866" y="3809856"/>
                <a:ext cx="4199875" cy="2801858"/>
                <a:chOff x="4168866" y="3809856"/>
                <a:chExt cx="4199875" cy="2801858"/>
              </a:xfrm>
            </p:grpSpPr>
            <p:pic>
              <p:nvPicPr>
                <p:cNvPr id="4100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60232" y="3809856"/>
                  <a:ext cx="1708509" cy="256151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4101" name="Picture 5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168866" y="4756476"/>
                  <a:ext cx="2203334" cy="185523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cxnSp>
            <p:nvCxnSpPr>
              <p:cNvPr id="16" name="Přímá spojnice 15"/>
              <p:cNvCxnSpPr/>
              <p:nvPr/>
            </p:nvCxnSpPr>
            <p:spPr>
              <a:xfrm>
                <a:off x="5148064" y="3688285"/>
                <a:ext cx="470531" cy="563359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097" name="Skupina 4096"/>
          <p:cNvGrpSpPr/>
          <p:nvPr/>
        </p:nvGrpSpPr>
        <p:grpSpPr>
          <a:xfrm>
            <a:off x="150904" y="5741531"/>
            <a:ext cx="4184382" cy="927619"/>
            <a:chOff x="150904" y="5741531"/>
            <a:chExt cx="4184382" cy="927619"/>
          </a:xfrm>
        </p:grpSpPr>
        <p:sp>
          <p:nvSpPr>
            <p:cNvPr id="31" name="Rámeček 30"/>
            <p:cNvSpPr/>
            <p:nvPr/>
          </p:nvSpPr>
          <p:spPr>
            <a:xfrm>
              <a:off x="150904" y="5741531"/>
              <a:ext cx="4184382" cy="927619"/>
            </a:xfrm>
            <a:prstGeom prst="fram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96" name="TextovéPole 4095"/>
            <p:cNvSpPr txBox="1"/>
            <p:nvPr/>
          </p:nvSpPr>
          <p:spPr>
            <a:xfrm>
              <a:off x="153523" y="5879376"/>
              <a:ext cx="414811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PŘIROZENÝM UKONČENÍM LIDSKÉHO ŽIVOTA JE SMRT.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2412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196752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  <a:br>
              <a:rPr lang="cs-CZ" dirty="0" smtClean="0"/>
            </a:br>
            <a:r>
              <a:rPr lang="cs-CZ" dirty="0" smtClean="0"/>
              <a:t>Gray3.pnghttp://cs.wikipedia.org[online]2.7.2011,03:40[cit.2012-03-12]File:Pohlavní buňka Dostupné z </a:t>
            </a:r>
            <a:r>
              <a:rPr lang="cs-CZ" dirty="0" smtClean="0">
                <a:hlinkClick r:id="rId2"/>
              </a:rPr>
              <a:t>www.http://cs.wikipedia.org/wiki/Soubor:Gray3.png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>
                <a:hlinkClick r:id="rId3"/>
              </a:rPr>
              <a:t>http://office.microsoft.com/cs-cz/</a:t>
            </a:r>
            <a:r>
              <a:rPr lang="cs-CZ" dirty="0"/>
              <a:t> - klipart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69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260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Střední škola, Základní škola a Mateřská škola                Karviná  Etapy lidského života </vt:lpstr>
      <vt:lpstr>Prezentace aplikace PowerPoint</vt:lpstr>
      <vt:lpstr>Po devíti měsících se narodí dítě, chlapec nebo děvče - NOVOROZENEC.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škola, Základní škola a Mateřská škola                Karviná  Etapy lidského života</dc:title>
  <dc:creator>blechovaruzena</dc:creator>
  <cp:lastModifiedBy>Martin Králík</cp:lastModifiedBy>
  <cp:revision>47</cp:revision>
  <dcterms:created xsi:type="dcterms:W3CDTF">2012-03-07T20:10:47Z</dcterms:created>
  <dcterms:modified xsi:type="dcterms:W3CDTF">2012-03-21T20:16:01Z</dcterms:modified>
</cp:coreProperties>
</file>