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8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9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8BCC02-4DB4-4C5A-A5CD-20773C55A107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E55B28-541B-4649-8773-6674F359C6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8BCC02-4DB4-4C5A-A5CD-20773C55A107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E55B28-541B-4649-8773-6674F359C6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8BCC02-4DB4-4C5A-A5CD-20773C55A107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E55B28-541B-4649-8773-6674F359C6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8BCC02-4DB4-4C5A-A5CD-20773C55A107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E55B28-541B-4649-8773-6674F359C6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8BCC02-4DB4-4C5A-A5CD-20773C55A107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E55B28-541B-4649-8773-6674F359C6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8BCC02-4DB4-4C5A-A5CD-20773C55A107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E55B28-541B-4649-8773-6674F359C6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8BCC02-4DB4-4C5A-A5CD-20773C55A107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E55B28-541B-4649-8773-6674F359C6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8BCC02-4DB4-4C5A-A5CD-20773C55A107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E55B28-541B-4649-8773-6674F359C6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C58BCC02-4DB4-4C5A-A5CD-20773C55A107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7AE55B28-541B-4649-8773-6674F359C6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8BCC02-4DB4-4C5A-A5CD-20773C55A107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E55B28-541B-4649-8773-6674F359C6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8BCC02-4DB4-4C5A-A5CD-20773C55A107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E55B28-541B-4649-8773-6674F359C6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58BCC02-4DB4-4C5A-A5CD-20773C55A107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7AE55B28-541B-4649-8773-6674F359C6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ovamaturita.cz/testy-a-zadani-1404035305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331640" y="404664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Opakování </a:t>
            </a:r>
            <a:endParaRPr lang="cs-CZ" sz="32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661248"/>
            <a:ext cx="4241220" cy="9360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475656" y="980728"/>
          <a:ext cx="6336704" cy="4554688"/>
        </p:xfrm>
        <a:graphic>
          <a:graphicData uri="http://schemas.openxmlformats.org/drawingml/2006/table">
            <a:tbl>
              <a:tblPr/>
              <a:tblGrid>
                <a:gridCol w="1439714"/>
                <a:gridCol w="4896990"/>
              </a:tblGrid>
              <a:tr h="360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i="1" dirty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VY_32_INOVACE_LEOS_BILEK_KOMBINATORIKA_OPAKOVANI_10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i="1" dirty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4.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Matematika a její aplikace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Matematika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Kombinatorika a pravděpodobnost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Téma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kombinatoriky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Mgr. Leoš Bílek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24. listopadu 2012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9527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Prezentace obsahuje příklady na základní typy příkladů  řešené pomocí kombinatorických pravidel. Časová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dotace 45 min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Př.13	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Určete hodnotu </a:t>
            </a:r>
            <a:r>
              <a:rPr lang="cs-CZ" sz="4000" i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07704" y="3933056"/>
            <a:ext cx="4638675" cy="1143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0" y="1600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př.13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Rozepíšeme větší číslo s faktoriálem k menšímu a zkrátíme. Řešíme kvadratickou rovnici</a:t>
            </a:r>
            <a:endParaRPr lang="cs-CZ" dirty="0"/>
          </a:p>
        </p:txBody>
      </p:sp>
      <p:sp>
        <p:nvSpPr>
          <p:cNvPr id="4915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9155" name="Rectangle 3"/>
          <p:cNvSpPr>
            <a:spLocks noChangeArrowheads="1"/>
          </p:cNvSpPr>
          <p:nvPr/>
        </p:nvSpPr>
        <p:spPr bwMode="auto">
          <a:xfrm>
            <a:off x="0" y="1390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915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9156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79712" y="3645024"/>
            <a:ext cx="5619750" cy="8953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9158" name="Rectangle 6"/>
          <p:cNvSpPr>
            <a:spLocks noChangeArrowheads="1"/>
          </p:cNvSpPr>
          <p:nvPr/>
        </p:nvSpPr>
        <p:spPr bwMode="auto">
          <a:xfrm>
            <a:off x="0" y="1352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př.13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Rozepíšeme větší výraz k menšímu a zkrátíme. Řešíme rovnici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10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710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720" y="3284984"/>
            <a:ext cx="5619750" cy="952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Př.14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Z kolika prvků lze vytvořit 55 kombinací druhé třídy?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př.14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017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017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35896" y="2564904"/>
            <a:ext cx="1409700" cy="7905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0" y="12477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018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0182" name="Rectangle 6"/>
          <p:cNvSpPr>
            <a:spLocks noChangeArrowheads="1"/>
          </p:cNvSpPr>
          <p:nvPr/>
        </p:nvSpPr>
        <p:spPr bwMode="auto">
          <a:xfrm>
            <a:off x="0" y="1381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0184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0185" name="Rectangle 9"/>
          <p:cNvSpPr>
            <a:spLocks noChangeArrowheads="1"/>
          </p:cNvSpPr>
          <p:nvPr/>
        </p:nvSpPr>
        <p:spPr bwMode="auto">
          <a:xfrm>
            <a:off x="0" y="1409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0" y="2038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87824" y="3645024"/>
            <a:ext cx="2428875" cy="8572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5366" name="Rectangle 6"/>
          <p:cNvSpPr>
            <a:spLocks noChangeArrowheads="1"/>
          </p:cNvSpPr>
          <p:nvPr/>
        </p:nvSpPr>
        <p:spPr bwMode="auto">
          <a:xfrm>
            <a:off x="0" y="1314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36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99829" tIns="899829" rIns="899829" bIns="899829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5367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776" y="4869160"/>
            <a:ext cx="3600450" cy="8858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5369" name="Rectangle 9"/>
          <p:cNvSpPr>
            <a:spLocks noChangeArrowheads="1"/>
          </p:cNvSpPr>
          <p:nvPr/>
        </p:nvSpPr>
        <p:spPr bwMode="auto">
          <a:xfrm>
            <a:off x="0" y="13430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Př.15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Kolika způsoby lze rozdělit 8 účastníků finále v běhu na 100 m do 8 drah?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př.15	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8!</a:t>
            </a: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Př.16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V zásobníku je 7 ostrých a 3 slepé náboje. Určete, kolika způsoby lze namátkou ze zásobníku vyjmout 5 nábojů, z nichž alespoň 3 jsou ostré. 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př.16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Můžou nastat možnosti: 3ostré + 2 slepé nebo 4 ostré + 1 slepý nebo 5 ostrých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20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0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3356992"/>
            <a:ext cx="4314825" cy="876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1203" name="Rectangle 3"/>
          <p:cNvSpPr>
            <a:spLocks noChangeArrowheads="1"/>
          </p:cNvSpPr>
          <p:nvPr/>
        </p:nvSpPr>
        <p:spPr bwMode="auto">
          <a:xfrm>
            <a:off x="0" y="1333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Př.17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Určete počet všech přirozených dvojciferných čísel, v jejichž dekadickém zápisu se každá číslice vyskytuje nejvýše jednou.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př.17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	 Pravidlo součinu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na prvním místě 1-9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 na druhém místě 0-9  (ale jedno jsme už 	  	 použili)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		  9.9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B)	 Všechna dvojciferná čísla mínus ty, která 	začínají nulou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V(2,10)-V(1,9)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Př.18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484784"/>
            <a:ext cx="7772400" cy="4870776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Rozvrh hodin 3. A se skládá z šesti vyučovacích hodin. Ve třídě se vyučuje  dvanácti předmětům, každému nejvýše jednou denně. Určete: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kolika způsoby lze sestavit rozvrh na jeden den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kolika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rozvrzích se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vyskytuje chemie?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kolika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rozvrzích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chemie zařazena na 1.vyučovací hodinu?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př.18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V(6;12)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Protože je 12 předmětů, tak počet všech možností vydělíme 12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C)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prvním místě musí být chemie, takže vybíráme už jen zbylých 5 hodin z 11 předmětů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2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324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80112" y="2492896"/>
            <a:ext cx="1276350" cy="876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3251" name="Rectangle 3"/>
          <p:cNvSpPr>
            <a:spLocks noChangeArrowheads="1"/>
          </p:cNvSpPr>
          <p:nvPr/>
        </p:nvSpPr>
        <p:spPr bwMode="auto">
          <a:xfrm>
            <a:off x="0" y="1333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325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3252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63888" y="5301208"/>
            <a:ext cx="1276350" cy="4762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Př.19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68760"/>
            <a:ext cx="7772400" cy="5086800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Určete, kolika způsoby lze přemístit písmena slova BEROUNKA tak, aby nějaká skupina po sobě jdoucích písmen utvořila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a) slovo BERAN;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b) slova NERO a KUBA v libovolném pořadí;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c) slova BUK a NORA v libovolném pořadí.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př.19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4!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2!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C) 3!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Př.20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 kódu je na prvním místě jedno z písmen A, B, C nebo D. Na dalších dvou pozicích je libovolné dvojciferné číslo od 11 do 45. (Existují např. kódy A22, B45 apod.)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Určete počet všech takto vytvořených kódů.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př.20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Pravidlo součinu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na prvním místě A-D (4 možnosti)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	na druhém místě 11 -45 (35 možností)</a:t>
            </a:r>
          </a:p>
          <a:p>
            <a:pPr>
              <a:buNone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4.35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Př.21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Kolik různých přímek je určeno 12 body, jestliže:</a:t>
            </a:r>
          </a:p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	a) žádné tři neleží na jedné přímce</a:t>
            </a:r>
          </a:p>
          <a:p>
            <a:pPr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	b) pět z nich leží na jedné přímce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Návod na př.21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Každá přímka je určena dvěma body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vybíráme dvojice bodů z 12 možných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od celkového počtu musíme odečíst ty přímky, které jsou totožné K(2;5) – ale protože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jsme odečetli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tu jednu, která byla totožná s ostatními, musíme ji opět přičíst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1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956376" y="2132856"/>
            <a:ext cx="533400" cy="6191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0" y="1076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0" y="10763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4824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23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83768" y="4941168"/>
            <a:ext cx="3257550" cy="11239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4825" name="Rectangle 9"/>
          <p:cNvSpPr>
            <a:spLocks noChangeArrowheads="1"/>
          </p:cNvSpPr>
          <p:nvPr/>
        </p:nvSpPr>
        <p:spPr bwMode="auto">
          <a:xfrm>
            <a:off x="0" y="1581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052736"/>
            <a:ext cx="7772400" cy="530282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Použité zdroje: </a:t>
            </a:r>
          </a:p>
          <a:p>
            <a:r>
              <a:rPr lang="cs-CZ" dirty="0" smtClean="0"/>
              <a:t>HUDCOVÁ, Milada; KUBÍČKOVÁ, Libuše. </a:t>
            </a:r>
            <a:r>
              <a:rPr lang="cs-CZ" i="1" dirty="0" smtClean="0"/>
              <a:t>Sbírka úloh z matematiky pro SOŠ, SOU a nástavbové studium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2000, ISBN 80-7196-318-6.</a:t>
            </a:r>
          </a:p>
          <a:p>
            <a:r>
              <a:rPr lang="cs-CZ" dirty="0" smtClean="0"/>
              <a:t>CALDA, Emil; DUPAČ, Václav. </a:t>
            </a:r>
            <a:r>
              <a:rPr lang="cs-CZ" i="1" dirty="0" smtClean="0"/>
              <a:t>Matematika pro gymnázia Kombinatorika, pravděpodobnost, statistika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2002, ISBN 80-7196-147-7.</a:t>
            </a:r>
          </a:p>
          <a:p>
            <a:r>
              <a:rPr lang="cs-CZ" dirty="0" smtClean="0"/>
              <a:t>CERMAT. </a:t>
            </a:r>
            <a:r>
              <a:rPr lang="cs-CZ" i="1" dirty="0" smtClean="0"/>
              <a:t>Testy a zadání</a:t>
            </a:r>
            <a:r>
              <a:rPr lang="cs-CZ" dirty="0" smtClean="0"/>
              <a:t> [online]. [cit. 4.11.2012]. Dostupný na WWW: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novamaturita.cz</a:t>
            </a:r>
            <a:r>
              <a:rPr lang="cs-CZ" dirty="0" smtClean="0">
                <a:hlinkClick r:id="rId2"/>
              </a:rPr>
              <a:t>/testy-a-</a:t>
            </a:r>
            <a:r>
              <a:rPr lang="cs-CZ" dirty="0" err="1" smtClean="0">
                <a:hlinkClick r:id="rId2"/>
              </a:rPr>
              <a:t>zadani</a:t>
            </a:r>
            <a:r>
              <a:rPr lang="cs-CZ" dirty="0" smtClean="0">
                <a:hlinkClick r:id="rId2"/>
              </a:rPr>
              <a:t>-1404035305.html </a:t>
            </a:r>
            <a:endParaRPr lang="cs-CZ" dirty="0" smtClean="0"/>
          </a:p>
          <a:p>
            <a:r>
              <a:rPr lang="cs-CZ" dirty="0" smtClean="0"/>
              <a:t>Pokud není uvedeno jinak, použitý materiál je z vlastních zdrojů autora.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9</TotalTime>
  <Words>504</Words>
  <Application>Microsoft Office PowerPoint</Application>
  <PresentationFormat>Předvádění na obrazovce (4:3)</PresentationFormat>
  <Paragraphs>84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Metro</vt:lpstr>
      <vt:lpstr>Snímek 1</vt:lpstr>
      <vt:lpstr>Př.13  </vt:lpstr>
      <vt:lpstr>Řešení př.13</vt:lpstr>
      <vt:lpstr>Řešení př.13</vt:lpstr>
      <vt:lpstr>Př.14</vt:lpstr>
      <vt:lpstr>Řešení př.14</vt:lpstr>
      <vt:lpstr>Př.15</vt:lpstr>
      <vt:lpstr>Řešení př.15  </vt:lpstr>
      <vt:lpstr>Př.16</vt:lpstr>
      <vt:lpstr>Řešení př.16</vt:lpstr>
      <vt:lpstr>Př.17</vt:lpstr>
      <vt:lpstr>Řešení př.17</vt:lpstr>
      <vt:lpstr>Př.18</vt:lpstr>
      <vt:lpstr>Řešení př.18</vt:lpstr>
      <vt:lpstr>Př.19</vt:lpstr>
      <vt:lpstr>Řešení př.19</vt:lpstr>
      <vt:lpstr>Př.20</vt:lpstr>
      <vt:lpstr>Řešení př.20</vt:lpstr>
      <vt:lpstr>Př.21</vt:lpstr>
      <vt:lpstr>Návod na př.21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Leoš</dc:creator>
  <cp:lastModifiedBy>Leoš</cp:lastModifiedBy>
  <cp:revision>7</cp:revision>
  <dcterms:created xsi:type="dcterms:W3CDTF">2013-08-21T11:11:11Z</dcterms:created>
  <dcterms:modified xsi:type="dcterms:W3CDTF">2013-11-28T07:17:19Z</dcterms:modified>
</cp:coreProperties>
</file>