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60" r:id="rId5"/>
    <p:sldId id="261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8BA35-EAA0-49BC-8A37-4D18CA5E2E08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481AC-560B-42A0-8C19-111F8C7F38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8BA35-EAA0-49BC-8A37-4D18CA5E2E08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481AC-560B-42A0-8C19-111F8C7F38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8BA35-EAA0-49BC-8A37-4D18CA5E2E08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481AC-560B-42A0-8C19-111F8C7F38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8BA35-EAA0-49BC-8A37-4D18CA5E2E08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481AC-560B-42A0-8C19-111F8C7F38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8BA35-EAA0-49BC-8A37-4D18CA5E2E08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481AC-560B-42A0-8C19-111F8C7F38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8BA35-EAA0-49BC-8A37-4D18CA5E2E08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481AC-560B-42A0-8C19-111F8C7F38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8BA35-EAA0-49BC-8A37-4D18CA5E2E08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481AC-560B-42A0-8C19-111F8C7F38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8BA35-EAA0-49BC-8A37-4D18CA5E2E08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481AC-560B-42A0-8C19-111F8C7F38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8BA35-EAA0-49BC-8A37-4D18CA5E2E08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481AC-560B-42A0-8C19-111F8C7F3895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8BA35-EAA0-49BC-8A37-4D18CA5E2E08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481AC-560B-42A0-8C19-111F8C7F38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8BA35-EAA0-49BC-8A37-4D18CA5E2E08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481AC-560B-42A0-8C19-111F8C7F38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988BA35-EAA0-49BC-8A37-4D18CA5E2E08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B4481AC-560B-42A0-8C19-111F8C7F389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3002425"/>
              </p:ext>
            </p:extLst>
          </p:nvPr>
        </p:nvGraphicFramePr>
        <p:xfrm>
          <a:off x="571500" y="428625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Olga Kotvová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VY_62_INOVACE_2101_POJIŠTĚNÍ AUTA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Pojem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_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POJIŠTĚNÍ MOTOROVÝCH VOZIDEL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25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8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 19. 9. 2013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2473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274320" y="1298448"/>
            <a:ext cx="8595360" cy="493776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cs-CZ" sz="2800" i="1" dirty="0">
                <a:latin typeface="Baskerville Old Face" pitchFamily="18" charset="0"/>
              </a:rPr>
              <a:t>Prezentace je určena pro žáky 6. – 9. ročníku., vzdělávací oblast finanční gramotnost, tematický okruh </a:t>
            </a:r>
            <a:r>
              <a:rPr lang="cs-CZ" sz="2800" i="1" dirty="0" smtClean="0">
                <a:latin typeface="Baskerville Old Face" pitchFamily="18" charset="0"/>
              </a:rPr>
              <a:t>Pojištění motorových vozidel. </a:t>
            </a:r>
            <a:r>
              <a:rPr lang="cs-CZ" sz="2800" i="1" dirty="0">
                <a:latin typeface="Baskerville Old Face" pitchFamily="18" charset="0"/>
              </a:rPr>
              <a:t>Cílem </a:t>
            </a:r>
            <a:r>
              <a:rPr lang="cs-CZ" sz="2800" i="1" dirty="0" smtClean="0">
                <a:latin typeface="Baskerville Old Face" pitchFamily="18" charset="0"/>
              </a:rPr>
              <a:t>prezentace </a:t>
            </a:r>
            <a:r>
              <a:rPr lang="cs-CZ" sz="2800" i="1" dirty="0">
                <a:latin typeface="Baskerville Old Face" pitchFamily="18" charset="0"/>
              </a:rPr>
              <a:t>je, </a:t>
            </a:r>
            <a:r>
              <a:rPr lang="cs-CZ" sz="2800" i="1" dirty="0" smtClean="0">
                <a:latin typeface="Baskerville Old Face" pitchFamily="18" charset="0"/>
              </a:rPr>
              <a:t>seznámit  žáky k čemu slouží pojištění motorových vozidel</a:t>
            </a:r>
            <a:r>
              <a:rPr lang="cs-CZ" sz="2800" i="1" dirty="0">
                <a:latin typeface="Baskerville Old Face" pitchFamily="18" charset="0"/>
              </a:rPr>
              <a:t>  </a:t>
            </a:r>
            <a:r>
              <a:rPr lang="cs-CZ" sz="2800" i="1" dirty="0" smtClean="0">
                <a:latin typeface="Baskerville Old Face" pitchFamily="18" charset="0"/>
              </a:rPr>
              <a:t>a jaký je rozdíl mezi povinným pojištěním a havarijním pojištěním.</a:t>
            </a:r>
            <a:endParaRPr lang="cs-CZ" sz="2800" dirty="0" smtClean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23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i="1" dirty="0" smtClean="0">
                <a:latin typeface="Baskerville Old Face" pitchFamily="18" charset="0"/>
              </a:rPr>
              <a:t>Pojištění motorových vozidel - POV</a:t>
            </a:r>
            <a:endParaRPr lang="cs-CZ" sz="3600" b="1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i="1" dirty="0" smtClean="0">
                <a:latin typeface="Baskerville Old Face" pitchFamily="18" charset="0"/>
              </a:rPr>
              <a:t>	</a:t>
            </a:r>
            <a:r>
              <a:rPr lang="cs-CZ" sz="2800" i="1" dirty="0" smtClean="0">
                <a:latin typeface="Baskerville Old Face" pitchFamily="18" charset="0"/>
              </a:rPr>
              <a:t>Jsme‑li </a:t>
            </a:r>
            <a:r>
              <a:rPr lang="cs-CZ" sz="2800" i="1" dirty="0">
                <a:latin typeface="Baskerville Old Face" pitchFamily="18" charset="0"/>
              </a:rPr>
              <a:t>majitelem či spolumajitelem motorového vozidla, </a:t>
            </a:r>
            <a:r>
              <a:rPr lang="cs-CZ" sz="2800" i="1" dirty="0" smtClean="0">
                <a:latin typeface="Baskerville Old Face" pitchFamily="18" charset="0"/>
              </a:rPr>
              <a:t>musíme mít </a:t>
            </a:r>
            <a:r>
              <a:rPr lang="cs-CZ" sz="2800" i="1" dirty="0">
                <a:latin typeface="Baskerville Old Face" pitchFamily="18" charset="0"/>
              </a:rPr>
              <a:t>ze </a:t>
            </a:r>
            <a:r>
              <a:rPr lang="cs-CZ" sz="2800" i="1" dirty="0" smtClean="0">
                <a:latin typeface="Baskerville Old Face" pitchFamily="18" charset="0"/>
              </a:rPr>
              <a:t>zákona </a:t>
            </a:r>
            <a:r>
              <a:rPr lang="cs-CZ" sz="2800" i="1" dirty="0" smtClean="0">
                <a:solidFill>
                  <a:schemeClr val="accent4">
                    <a:lumMod val="75000"/>
                  </a:schemeClr>
                </a:solidFill>
                <a:latin typeface="Baskerville Old Face" pitchFamily="18" charset="0"/>
              </a:rPr>
              <a:t>povinně</a:t>
            </a:r>
            <a:r>
              <a:rPr lang="cs-CZ" sz="2800" i="1" dirty="0" smtClean="0">
                <a:latin typeface="Baskerville Old Face" pitchFamily="18" charset="0"/>
              </a:rPr>
              <a:t> </a:t>
            </a:r>
            <a:r>
              <a:rPr lang="cs-CZ" sz="2800" i="1" dirty="0">
                <a:latin typeface="Baskerville Old Face" pitchFamily="18" charset="0"/>
              </a:rPr>
              <a:t>sjednávané pojištění odpovědnosti z provozu motorového vozidla (tzv. </a:t>
            </a:r>
            <a:r>
              <a:rPr lang="cs-CZ" sz="2800" i="1" dirty="0" smtClean="0">
                <a:latin typeface="Baskerville Old Face" pitchFamily="18" charset="0"/>
              </a:rPr>
              <a:t>povinné ručení</a:t>
            </a:r>
            <a:r>
              <a:rPr lang="cs-CZ" sz="2800" i="1" dirty="0">
                <a:latin typeface="Baskerville Old Face" pitchFamily="18" charset="0"/>
              </a:rPr>
              <a:t>). To se vztahuje na škody způsobené provozem vozidla a chrání tak poškozené </a:t>
            </a:r>
            <a:r>
              <a:rPr lang="cs-CZ" sz="2800" i="1" dirty="0" smtClean="0">
                <a:latin typeface="Baskerville Old Face" pitchFamily="18" charset="0"/>
              </a:rPr>
              <a:t>při dopravních </a:t>
            </a:r>
            <a:r>
              <a:rPr lang="cs-CZ" sz="2800" i="1" dirty="0">
                <a:latin typeface="Baskerville Old Face" pitchFamily="18" charset="0"/>
              </a:rPr>
              <a:t>nehodách.</a:t>
            </a:r>
          </a:p>
        </p:txBody>
      </p:sp>
    </p:spTree>
    <p:extLst>
      <p:ext uri="{BB962C8B-B14F-4D97-AF65-F5344CB8AC3E}">
        <p14:creationId xmlns:p14="http://schemas.microsoft.com/office/powerpoint/2010/main" val="2724214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i="1" dirty="0" smtClean="0">
                <a:latin typeface="Baskerville Old Face" pitchFamily="18" charset="0"/>
              </a:rPr>
              <a:t>Pojištění motorových vozidel - POV</a:t>
            </a:r>
            <a:endParaRPr lang="cs-CZ" sz="3600" b="1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i="1" dirty="0" smtClean="0">
                <a:latin typeface="Baskerville Old Face" pitchFamily="18" charset="0"/>
              </a:rPr>
              <a:t>		</a:t>
            </a:r>
            <a:r>
              <a:rPr lang="cs-CZ" sz="2800" i="1" dirty="0" smtClean="0">
                <a:latin typeface="Baskerville Old Face" pitchFamily="18" charset="0"/>
              </a:rPr>
              <a:t>			</a:t>
            </a:r>
            <a:r>
              <a:rPr lang="cs-CZ" sz="3600" i="1" dirty="0" smtClean="0">
                <a:latin typeface="Baskerville Old Face" pitchFamily="18" charset="0"/>
              </a:rPr>
              <a:t>Z </a:t>
            </a:r>
            <a:r>
              <a:rPr lang="cs-CZ" sz="3600" i="1" dirty="0">
                <a:latin typeface="Baskerville Old Face" pitchFamily="18" charset="0"/>
              </a:rPr>
              <a:t>tohoto pojištění však pojišťovna nehradí škodu, kterou si pojištěný způsobil na </a:t>
            </a:r>
            <a:r>
              <a:rPr lang="cs-CZ" sz="3600" i="1" dirty="0" smtClean="0">
                <a:solidFill>
                  <a:schemeClr val="accent4">
                    <a:lumMod val="75000"/>
                  </a:schemeClr>
                </a:solidFill>
                <a:latin typeface="Baskerville Old Face" pitchFamily="18" charset="0"/>
              </a:rPr>
              <a:t>svém voze </a:t>
            </a:r>
            <a:r>
              <a:rPr lang="cs-CZ" sz="3600" i="1" dirty="0" smtClean="0">
                <a:latin typeface="Baskerville Old Face" pitchFamily="18" charset="0"/>
              </a:rPr>
              <a:t>sám. </a:t>
            </a:r>
            <a:r>
              <a:rPr lang="cs-CZ" sz="3600" i="1" dirty="0">
                <a:latin typeface="Baskerville Old Face" pitchFamily="18" charset="0"/>
              </a:rPr>
              <a:t>A dále z </a:t>
            </a:r>
            <a:r>
              <a:rPr lang="cs-CZ" sz="3600" i="1" dirty="0" smtClean="0">
                <a:latin typeface="Baskerville Old Face" pitchFamily="18" charset="0"/>
              </a:rPr>
              <a:t>tohoto pojištění nehradí škodu </a:t>
            </a:r>
            <a:r>
              <a:rPr lang="cs-CZ" sz="3600" i="1" dirty="0">
                <a:latin typeface="Baskerville Old Face" pitchFamily="18" charset="0"/>
              </a:rPr>
              <a:t>na zdraví řidiče, který nehodu způsobil.</a:t>
            </a:r>
          </a:p>
        </p:txBody>
      </p:sp>
    </p:spTree>
    <p:extLst>
      <p:ext uri="{BB962C8B-B14F-4D97-AF65-F5344CB8AC3E}">
        <p14:creationId xmlns:p14="http://schemas.microsoft.com/office/powerpoint/2010/main" val="3703770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i="1" dirty="0" smtClean="0">
                <a:latin typeface="Baskerville Old Face" pitchFamily="18" charset="0"/>
              </a:rPr>
              <a:t>Pojištění motorových vozidel - POV</a:t>
            </a:r>
            <a:endParaRPr lang="cs-CZ" sz="3600" b="1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i="1" dirty="0" smtClean="0">
                <a:latin typeface="Baskerville Old Face" pitchFamily="18" charset="0"/>
              </a:rPr>
              <a:t>	Škodu, </a:t>
            </a:r>
            <a:r>
              <a:rPr lang="pt-BR" sz="3600" i="1" dirty="0" smtClean="0">
                <a:latin typeface="Baskerville Old Face" pitchFamily="18" charset="0"/>
              </a:rPr>
              <a:t>kterou </a:t>
            </a:r>
            <a:r>
              <a:rPr lang="pt-BR" sz="3600" i="1" dirty="0">
                <a:latin typeface="Baskerville Old Face" pitchFamily="18" charset="0"/>
              </a:rPr>
              <a:t>si pojištěný způsobil na </a:t>
            </a:r>
            <a:r>
              <a:rPr lang="pt-BR" sz="3600" i="1" dirty="0" smtClean="0">
                <a:latin typeface="Baskerville Old Face" pitchFamily="18" charset="0"/>
              </a:rPr>
              <a:t>svém</a:t>
            </a:r>
            <a:r>
              <a:rPr lang="cs-CZ" sz="3600" i="1" dirty="0" smtClean="0">
                <a:latin typeface="Baskerville Old Face" pitchFamily="18" charset="0"/>
              </a:rPr>
              <a:t> voze </a:t>
            </a:r>
            <a:r>
              <a:rPr lang="cs-CZ" sz="3600" i="1" dirty="0">
                <a:latin typeface="Baskerville Old Face" pitchFamily="18" charset="0"/>
              </a:rPr>
              <a:t>sám, ta může být kryta </a:t>
            </a:r>
            <a:r>
              <a:rPr lang="cs-CZ" sz="3600" i="1" dirty="0" smtClean="0">
                <a:latin typeface="Baskerville Old Face" pitchFamily="18" charset="0"/>
              </a:rPr>
              <a:t> </a:t>
            </a:r>
            <a:r>
              <a:rPr lang="cs-CZ" sz="4400" i="1" dirty="0">
                <a:solidFill>
                  <a:schemeClr val="accent4">
                    <a:lumMod val="75000"/>
                  </a:schemeClr>
                </a:solidFill>
                <a:latin typeface="Baskerville Old Face" pitchFamily="18" charset="0"/>
              </a:rPr>
              <a:t>havarijním </a:t>
            </a:r>
            <a:r>
              <a:rPr lang="cs-CZ" sz="4400" i="1" dirty="0" smtClean="0">
                <a:solidFill>
                  <a:schemeClr val="accent4">
                    <a:lumMod val="75000"/>
                  </a:schemeClr>
                </a:solidFill>
                <a:latin typeface="Baskerville Old Face" pitchFamily="18" charset="0"/>
              </a:rPr>
              <a:t>pojištěním.</a:t>
            </a:r>
            <a:endParaRPr lang="cs-CZ" sz="5400" i="1" dirty="0">
              <a:solidFill>
                <a:schemeClr val="accent4">
                  <a:lumMod val="75000"/>
                </a:schemeClr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182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>
                <a:latin typeface="Baskerville Old Face" pitchFamily="18" charset="0"/>
              </a:rPr>
              <a:t>Pojištění motorových vozidel - POV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b="1" i="1" dirty="0">
                <a:latin typeface="Baskerville Old Face" pitchFamily="18" charset="0"/>
              </a:rPr>
              <a:t>Příklad: </a:t>
            </a:r>
            <a:endParaRPr lang="cs-CZ" sz="2000" b="1" i="1" dirty="0" smtClean="0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cs-CZ" sz="2400" i="1" dirty="0" smtClean="0">
                <a:latin typeface="Baskerville Old Face" pitchFamily="18" charset="0"/>
              </a:rPr>
              <a:t> Řidič </a:t>
            </a:r>
            <a:r>
              <a:rPr lang="cs-CZ" sz="2400" i="1" dirty="0">
                <a:latin typeface="Baskerville Old Face" pitchFamily="18" charset="0"/>
              </a:rPr>
              <a:t>jedoucí po vedlejší silnici nedá </a:t>
            </a:r>
            <a:r>
              <a:rPr lang="cs-CZ" sz="2400" i="1" dirty="0" smtClean="0">
                <a:latin typeface="Baskerville Old Face" pitchFamily="18" charset="0"/>
              </a:rPr>
              <a:t>přednost a </a:t>
            </a:r>
            <a:r>
              <a:rPr lang="cs-CZ" sz="2400" i="1" dirty="0">
                <a:latin typeface="Baskerville Old Face" pitchFamily="18" charset="0"/>
              </a:rPr>
              <a:t>způsobí srážku, při které utrpí zranění, jež si vyžádá léčení v </a:t>
            </a:r>
            <a:r>
              <a:rPr lang="cs-CZ" sz="2400" i="1" dirty="0" smtClean="0">
                <a:latin typeface="Baskerville Old Face" pitchFamily="18" charset="0"/>
              </a:rPr>
              <a:t>nemocnici a </a:t>
            </a:r>
            <a:r>
              <a:rPr lang="cs-CZ" sz="2400" i="1" dirty="0">
                <a:latin typeface="Baskerville Old Face" pitchFamily="18" charset="0"/>
              </a:rPr>
              <a:t>následně způsobí jeho částečnou </a:t>
            </a:r>
            <a:r>
              <a:rPr lang="cs-CZ" sz="2400" i="1" dirty="0" smtClean="0">
                <a:latin typeface="Baskerville Old Face" pitchFamily="18" charset="0"/>
              </a:rPr>
              <a:t>invaliditu. Vám </a:t>
            </a:r>
            <a:r>
              <a:rPr lang="cs-CZ" sz="2400" i="1" dirty="0">
                <a:latin typeface="Baskerville Old Face" pitchFamily="18" charset="0"/>
              </a:rPr>
              <a:t>z jeho pojištění </a:t>
            </a:r>
            <a:r>
              <a:rPr lang="cs-CZ" sz="2400" i="1" dirty="0">
                <a:solidFill>
                  <a:schemeClr val="accent4">
                    <a:lumMod val="75000"/>
                  </a:schemeClr>
                </a:solidFill>
                <a:latin typeface="Baskerville Old Face" pitchFamily="18" charset="0"/>
              </a:rPr>
              <a:t>odpovědnosti</a:t>
            </a:r>
            <a:r>
              <a:rPr lang="cs-CZ" sz="2400" i="1" dirty="0">
                <a:latin typeface="Baskerville Old Face" pitchFamily="18" charset="0"/>
              </a:rPr>
              <a:t> tuto škodu uhradí. </a:t>
            </a:r>
            <a:r>
              <a:rPr lang="cs-CZ" sz="2400" i="1" dirty="0" smtClean="0">
                <a:latin typeface="Baskerville Old Face" pitchFamily="18" charset="0"/>
              </a:rPr>
              <a:t>Viníkovi </a:t>
            </a:r>
            <a:r>
              <a:rPr lang="cs-CZ" sz="2400" i="1" dirty="0">
                <a:latin typeface="Baskerville Old Face" pitchFamily="18" charset="0"/>
              </a:rPr>
              <a:t>škodu </a:t>
            </a:r>
            <a:r>
              <a:rPr lang="cs-CZ" sz="2400" i="1" dirty="0" smtClean="0">
                <a:latin typeface="Baskerville Old Face" pitchFamily="18" charset="0"/>
              </a:rPr>
              <a:t>neuhradí a </a:t>
            </a:r>
            <a:r>
              <a:rPr lang="cs-CZ" sz="2400" i="1" dirty="0">
                <a:latin typeface="Baskerville Old Face" pitchFamily="18" charset="0"/>
              </a:rPr>
              <a:t>nedostane ani náhradu za ztížené pracovní uplatnění (v důsledku invalidity</a:t>
            </a:r>
            <a:r>
              <a:rPr lang="cs-CZ" sz="2400" i="1" dirty="0" smtClean="0">
                <a:latin typeface="Baskerville Old Face" pitchFamily="18" charset="0"/>
              </a:rPr>
              <a:t>). Aby mu pojišťovna uhradila způsobenou škodu </a:t>
            </a:r>
            <a:r>
              <a:rPr lang="cs-CZ" sz="2400" i="1" dirty="0">
                <a:latin typeface="Baskerville Old Face" pitchFamily="18" charset="0"/>
              </a:rPr>
              <a:t>musel </a:t>
            </a:r>
            <a:r>
              <a:rPr lang="cs-CZ" sz="2400" i="1" dirty="0" smtClean="0">
                <a:latin typeface="Baskerville Old Face" pitchFamily="18" charset="0"/>
              </a:rPr>
              <a:t> by mít </a:t>
            </a:r>
            <a:r>
              <a:rPr lang="cs-CZ" sz="2400" i="1" dirty="0">
                <a:latin typeface="Baskerville Old Face" pitchFamily="18" charset="0"/>
              </a:rPr>
              <a:t>uzavřené havarijní pojištění.</a:t>
            </a:r>
          </a:p>
        </p:txBody>
      </p:sp>
    </p:spTree>
    <p:extLst>
      <p:ext uri="{BB962C8B-B14F-4D97-AF65-F5344CB8AC3E}">
        <p14:creationId xmlns:p14="http://schemas.microsoft.com/office/powerpoint/2010/main" val="51110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404664"/>
            <a:ext cx="7125113" cy="2736304"/>
          </a:xfrm>
        </p:spPr>
        <p:txBody>
          <a:bodyPr/>
          <a:lstStyle/>
          <a:p>
            <a:r>
              <a:rPr lang="cs-CZ" sz="1800" i="1" dirty="0"/>
              <a:t>Citace: </a:t>
            </a:r>
            <a:br>
              <a:rPr lang="cs-CZ" sz="1800" i="1" dirty="0"/>
            </a:br>
            <a:r>
              <a:rPr lang="cs-CZ" sz="1800" i="1" dirty="0"/>
              <a:t>STRECKOVÁ, Yvonne – MALÝ, Ivan a kol. Veřejná ekonomie pro školu i praxi. Praha : </a:t>
            </a:r>
            <a:r>
              <a:rPr lang="cs-CZ" sz="1800" i="1" dirty="0" err="1"/>
              <a:t>Computer</a:t>
            </a:r>
            <a:r>
              <a:rPr lang="cs-CZ" sz="1800" i="1" dirty="0"/>
              <a:t> </a:t>
            </a:r>
            <a:r>
              <a:rPr lang="cs-CZ" sz="1800" i="1" dirty="0" err="1"/>
              <a:t>Press</a:t>
            </a:r>
            <a:r>
              <a:rPr lang="cs-CZ" sz="1800" i="1" dirty="0"/>
              <a:t>, 1998. ISBN 80-7226-112-6.</a:t>
            </a:r>
            <a:br>
              <a:rPr lang="cs-CZ" sz="1800" i="1" dirty="0"/>
            </a:br>
            <a:r>
              <a:rPr lang="cs-CZ" sz="1800" i="1" dirty="0"/>
              <a:t>Petr </a:t>
            </a:r>
            <a:r>
              <a:rPr lang="cs-CZ" sz="1800" i="1" dirty="0" err="1"/>
              <a:t>Klínský</a:t>
            </a:r>
            <a:r>
              <a:rPr lang="cs-CZ" sz="1800" i="1" dirty="0"/>
              <a:t>, Danuše Chromá, Svatava Tesařová, Michal Janák – Finanční gramotnost obsah a příklady z praxe škol. Praha: Národní ústav odborného vzdělávání, 2008.</a:t>
            </a:r>
            <a:r>
              <a:rPr lang="cs-CZ" sz="1800" dirty="0"/>
              <a:t> </a:t>
            </a:r>
            <a:r>
              <a:rPr lang="cs-CZ" sz="1800" i="1" dirty="0"/>
              <a:t>ISBN 978‑80‑87063‑13‑2</a:t>
            </a:r>
            <a:r>
              <a:rPr lang="cs-CZ" sz="13800" i="1" dirty="0"/>
              <a:t/>
            </a:r>
            <a:br>
              <a:rPr lang="cs-CZ" sz="13800" i="1" dirty="0"/>
            </a:b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67792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24</TotalTime>
  <Words>183</Words>
  <Application>Microsoft Office PowerPoint</Application>
  <PresentationFormat>Předvádění na obrazovce (4:3)</PresentationFormat>
  <Paragraphs>19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Spring</vt:lpstr>
      <vt:lpstr>Prezentace aplikace PowerPoint</vt:lpstr>
      <vt:lpstr>Anotace</vt:lpstr>
      <vt:lpstr>Pojištění motorových vozidel - POV</vt:lpstr>
      <vt:lpstr>Pojištění motorových vozidel - POV</vt:lpstr>
      <vt:lpstr>Pojištění motorových vozidel - POV</vt:lpstr>
      <vt:lpstr>Pojištění motorových vozidel - POV</vt:lpstr>
      <vt:lpstr>Citace:  STRECKOVÁ, Yvonne – MALÝ, Ivan a kol. Veřejná ekonomie pro školu i praxi. Praha : Computer Press, 1998. ISBN 80-7226-112-6. Petr Klínský, Danuše Chromá, Svatava Tesařová, Michal Janák – Finanční gramotnost obsah a příklady z praxe škol. Praha: Národní ústav odborného vzdělávání, 2008. ISBN 978‑80‑87063‑13‑2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9</cp:revision>
  <dcterms:created xsi:type="dcterms:W3CDTF">2013-08-25T13:14:08Z</dcterms:created>
  <dcterms:modified xsi:type="dcterms:W3CDTF">2013-11-14T08:35:48Z</dcterms:modified>
</cp:coreProperties>
</file>