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2" r:id="rId2"/>
    <p:sldId id="263" r:id="rId3"/>
    <p:sldId id="257" r:id="rId4"/>
    <p:sldId id="267" r:id="rId5"/>
    <p:sldId id="268" r:id="rId6"/>
    <p:sldId id="270" r:id="rId7"/>
    <p:sldId id="271" r:id="rId8"/>
    <p:sldId id="272" r:id="rId9"/>
    <p:sldId id="269" r:id="rId10"/>
    <p:sldId id="265" r:id="rId1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6600"/>
    <a:srgbClr val="666699"/>
    <a:srgbClr val="008000"/>
    <a:srgbClr val="3366CC"/>
    <a:srgbClr val="333399"/>
    <a:srgbClr val="6600CC"/>
    <a:srgbClr val="9900FF"/>
    <a:srgbClr val="990099"/>
    <a:srgbClr val="9933FF"/>
    <a:srgbClr val="99003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68" d="100"/>
          <a:sy n="68" d="100"/>
        </p:scale>
        <p:origin x="-2034" y="-51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16699784-9DE7-46AD-915C-C98768E59D6F}" type="datetimeFigureOut">
              <a:rPr lang="cs-CZ" smtClean="0"/>
              <a:pPr/>
              <a:t>10.12.2013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A56EF27-64F7-450A-AA56-6A59D298A8A2}" type="slidenum">
              <a:rPr lang="cs-CZ" smtClean="0"/>
              <a:pPr/>
              <a:t>‹#›</a:t>
            </a:fld>
            <a:endParaRPr lang="cs-CZ"/>
          </a:p>
        </p:txBody>
      </p:sp>
    </p:spTree>
    <p:extLst>
      <p:ext uri="{BB962C8B-B14F-4D97-AF65-F5344CB8AC3E}">
        <p14:creationId xmlns:p14="http://schemas.microsoft.com/office/powerpoint/2010/main" val="40532492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6699784-9DE7-46AD-915C-C98768E59D6F}" type="datetimeFigureOut">
              <a:rPr lang="cs-CZ" smtClean="0"/>
              <a:pPr/>
              <a:t>10.12.2013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A56EF27-64F7-450A-AA56-6A59D298A8A2}" type="slidenum">
              <a:rPr lang="cs-CZ" smtClean="0"/>
              <a:pPr/>
              <a:t>‹#›</a:t>
            </a:fld>
            <a:endParaRPr lang="cs-CZ"/>
          </a:p>
        </p:txBody>
      </p:sp>
    </p:spTree>
    <p:extLst>
      <p:ext uri="{BB962C8B-B14F-4D97-AF65-F5344CB8AC3E}">
        <p14:creationId xmlns:p14="http://schemas.microsoft.com/office/powerpoint/2010/main" val="41446975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16699784-9DE7-46AD-915C-C98768E59D6F}" type="datetimeFigureOut">
              <a:rPr lang="cs-CZ" smtClean="0"/>
              <a:pPr/>
              <a:t>10.12.2013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A56EF27-64F7-450A-AA56-6A59D298A8A2}" type="slidenum">
              <a:rPr lang="cs-CZ" smtClean="0"/>
              <a:pPr/>
              <a:t>‹#›</a:t>
            </a:fld>
            <a:endParaRPr lang="cs-CZ"/>
          </a:p>
        </p:txBody>
      </p:sp>
    </p:spTree>
    <p:extLst>
      <p:ext uri="{BB962C8B-B14F-4D97-AF65-F5344CB8AC3E}">
        <p14:creationId xmlns:p14="http://schemas.microsoft.com/office/powerpoint/2010/main" val="8070786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16699784-9DE7-46AD-915C-C98768E59D6F}" type="datetimeFigureOut">
              <a:rPr lang="cs-CZ" smtClean="0"/>
              <a:pPr/>
              <a:t>10.12.2013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A56EF27-64F7-450A-AA56-6A59D298A8A2}" type="slidenum">
              <a:rPr lang="cs-CZ" smtClean="0"/>
              <a:pPr/>
              <a:t>‹#›</a:t>
            </a:fld>
            <a:endParaRPr lang="cs-CZ"/>
          </a:p>
        </p:txBody>
      </p:sp>
    </p:spTree>
    <p:extLst>
      <p:ext uri="{BB962C8B-B14F-4D97-AF65-F5344CB8AC3E}">
        <p14:creationId xmlns:p14="http://schemas.microsoft.com/office/powerpoint/2010/main" val="31122595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6699784-9DE7-46AD-915C-C98768E59D6F}" type="datetimeFigureOut">
              <a:rPr lang="cs-CZ" smtClean="0"/>
              <a:pPr/>
              <a:t>10.12.2013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9A56EF27-64F7-450A-AA56-6A59D298A8A2}" type="slidenum">
              <a:rPr lang="cs-CZ" smtClean="0"/>
              <a:pPr/>
              <a:t>‹#›</a:t>
            </a:fld>
            <a:endParaRPr lang="cs-CZ"/>
          </a:p>
        </p:txBody>
      </p:sp>
    </p:spTree>
    <p:extLst>
      <p:ext uri="{BB962C8B-B14F-4D97-AF65-F5344CB8AC3E}">
        <p14:creationId xmlns:p14="http://schemas.microsoft.com/office/powerpoint/2010/main" val="21818463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16699784-9DE7-46AD-915C-C98768E59D6F}" type="datetimeFigureOut">
              <a:rPr lang="cs-CZ" smtClean="0"/>
              <a:pPr/>
              <a:t>10.12.2013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9A56EF27-64F7-450A-AA56-6A59D298A8A2}" type="slidenum">
              <a:rPr lang="cs-CZ" smtClean="0"/>
              <a:pPr/>
              <a:t>‹#›</a:t>
            </a:fld>
            <a:endParaRPr lang="cs-CZ"/>
          </a:p>
        </p:txBody>
      </p:sp>
    </p:spTree>
    <p:extLst>
      <p:ext uri="{BB962C8B-B14F-4D97-AF65-F5344CB8AC3E}">
        <p14:creationId xmlns:p14="http://schemas.microsoft.com/office/powerpoint/2010/main" val="27080101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6699784-9DE7-46AD-915C-C98768E59D6F}" type="datetimeFigureOut">
              <a:rPr lang="cs-CZ" smtClean="0"/>
              <a:pPr/>
              <a:t>10.12.2013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9A56EF27-64F7-450A-AA56-6A59D298A8A2}" type="slidenum">
              <a:rPr lang="cs-CZ" smtClean="0"/>
              <a:pPr/>
              <a:t>‹#›</a:t>
            </a:fld>
            <a:endParaRPr lang="cs-CZ"/>
          </a:p>
        </p:txBody>
      </p:sp>
    </p:spTree>
    <p:extLst>
      <p:ext uri="{BB962C8B-B14F-4D97-AF65-F5344CB8AC3E}">
        <p14:creationId xmlns:p14="http://schemas.microsoft.com/office/powerpoint/2010/main" val="26035050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16699784-9DE7-46AD-915C-C98768E59D6F}" type="datetimeFigureOut">
              <a:rPr lang="cs-CZ" smtClean="0"/>
              <a:pPr/>
              <a:t>10.12.2013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A56EF27-64F7-450A-AA56-6A59D298A8A2}" type="slidenum">
              <a:rPr lang="cs-CZ" smtClean="0"/>
              <a:pPr/>
              <a:t>‹#›</a:t>
            </a:fld>
            <a:endParaRPr lang="cs-CZ"/>
          </a:p>
        </p:txBody>
      </p:sp>
    </p:spTree>
    <p:extLst>
      <p:ext uri="{BB962C8B-B14F-4D97-AF65-F5344CB8AC3E}">
        <p14:creationId xmlns:p14="http://schemas.microsoft.com/office/powerpoint/2010/main" val="6708402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16699784-9DE7-46AD-915C-C98768E59D6F}" type="datetimeFigureOut">
              <a:rPr lang="cs-CZ" smtClean="0"/>
              <a:pPr/>
              <a:t>10.12.2013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A56EF27-64F7-450A-AA56-6A59D298A8A2}" type="slidenum">
              <a:rPr lang="cs-CZ" smtClean="0"/>
              <a:pPr/>
              <a:t>‹#›</a:t>
            </a:fld>
            <a:endParaRPr lang="cs-CZ"/>
          </a:p>
        </p:txBody>
      </p:sp>
    </p:spTree>
    <p:extLst>
      <p:ext uri="{BB962C8B-B14F-4D97-AF65-F5344CB8AC3E}">
        <p14:creationId xmlns:p14="http://schemas.microsoft.com/office/powerpoint/2010/main" val="7847104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6699784-9DE7-46AD-915C-C98768E59D6F}" type="datetimeFigureOut">
              <a:rPr lang="cs-CZ" smtClean="0"/>
              <a:pPr/>
              <a:t>10.12.2013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A56EF27-64F7-450A-AA56-6A59D298A8A2}" type="slidenum">
              <a:rPr lang="cs-CZ" smtClean="0"/>
              <a:pPr/>
              <a:t>‹#›</a:t>
            </a:fld>
            <a:endParaRPr lang="cs-CZ"/>
          </a:p>
        </p:txBody>
      </p:sp>
    </p:spTree>
    <p:extLst>
      <p:ext uri="{BB962C8B-B14F-4D97-AF65-F5344CB8AC3E}">
        <p14:creationId xmlns:p14="http://schemas.microsoft.com/office/powerpoint/2010/main" val="1190696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6699784-9DE7-46AD-915C-C98768E59D6F}" type="datetimeFigureOut">
              <a:rPr lang="cs-CZ" smtClean="0"/>
              <a:pPr/>
              <a:t>10.12.2013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A56EF27-64F7-450A-AA56-6A59D298A8A2}" type="slidenum">
              <a:rPr lang="cs-CZ" smtClean="0"/>
              <a:pPr/>
              <a:t>‹#›</a:t>
            </a:fld>
            <a:endParaRPr lang="cs-CZ"/>
          </a:p>
        </p:txBody>
      </p:sp>
    </p:spTree>
    <p:extLst>
      <p:ext uri="{BB962C8B-B14F-4D97-AF65-F5344CB8AC3E}">
        <p14:creationId xmlns:p14="http://schemas.microsoft.com/office/powerpoint/2010/main" val="21608112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699784-9DE7-46AD-915C-C98768E59D6F}" type="datetimeFigureOut">
              <a:rPr lang="cs-CZ" smtClean="0"/>
              <a:pPr/>
              <a:t>10.12.2013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A56EF27-64F7-450A-AA56-6A59D298A8A2}" type="slidenum">
              <a:rPr lang="cs-CZ" smtClean="0"/>
              <a:pPr/>
              <a:t>‹#›</a:t>
            </a:fld>
            <a:endParaRPr lang="cs-CZ"/>
          </a:p>
        </p:txBody>
      </p:sp>
    </p:spTree>
    <p:extLst>
      <p:ext uri="{BB962C8B-B14F-4D97-AF65-F5344CB8AC3E}">
        <p14:creationId xmlns:p14="http://schemas.microsoft.com/office/powerpoint/2010/main" val="32782251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ázek 3" descr="OPVK_hor_zakladni_logolink_RGB_cz.jpg"/>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692275" y="646906"/>
            <a:ext cx="5759450" cy="1258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ovéPole 4"/>
          <p:cNvSpPr txBox="1"/>
          <p:nvPr/>
        </p:nvSpPr>
        <p:spPr>
          <a:xfrm>
            <a:off x="251520" y="2204864"/>
            <a:ext cx="8568952" cy="1569660"/>
          </a:xfrm>
          <a:prstGeom prst="rect">
            <a:avLst/>
          </a:prstGeom>
          <a:noFill/>
        </p:spPr>
        <p:txBody>
          <a:bodyPr wrap="square">
            <a:spAutoFit/>
          </a:bodyPr>
          <a:lstStyle>
            <a:defPPr>
              <a:defRPr lang="cs-CZ"/>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pPr algn="ctr" fontAlgn="auto">
              <a:spcBef>
                <a:spcPts val="0"/>
              </a:spcBef>
              <a:spcAft>
                <a:spcPts val="0"/>
              </a:spcAft>
              <a:defRPr/>
            </a:pPr>
            <a:r>
              <a:rPr lang="cs-CZ" sz="4800" dirty="0" smtClean="0">
                <a:solidFill>
                  <a:srgbClr val="0070C0"/>
                </a:solidFill>
                <a:effectLst>
                  <a:outerShdw blurRad="38100" dist="38100" dir="2700000" algn="tl">
                    <a:srgbClr val="000000">
                      <a:alpha val="43137"/>
                    </a:srgbClr>
                  </a:outerShdw>
                </a:effectLst>
                <a:latin typeface="Times New Roman" pitchFamily="18" charset="0"/>
                <a:cs typeface="Times New Roman" pitchFamily="18" charset="0"/>
              </a:rPr>
              <a:t>Genetika v příkladech III – </a:t>
            </a:r>
            <a:r>
              <a:rPr lang="cs-CZ" sz="4800" dirty="0" err="1" smtClean="0">
                <a:solidFill>
                  <a:srgbClr val="0070C0"/>
                </a:solidFill>
                <a:effectLst>
                  <a:outerShdw blurRad="38100" dist="38100" dir="2700000" algn="tl">
                    <a:srgbClr val="000000">
                      <a:alpha val="43137"/>
                    </a:srgbClr>
                  </a:outerShdw>
                </a:effectLst>
                <a:latin typeface="Times New Roman" pitchFamily="18" charset="0"/>
                <a:cs typeface="Times New Roman" pitchFamily="18" charset="0"/>
              </a:rPr>
              <a:t>gonozomální</a:t>
            </a:r>
            <a:r>
              <a:rPr lang="cs-CZ" sz="4800" dirty="0" smtClean="0">
                <a:solidFill>
                  <a:srgbClr val="0070C0"/>
                </a:solidFill>
                <a:effectLst>
                  <a:outerShdw blurRad="38100" dist="38100" dir="2700000" algn="tl">
                    <a:srgbClr val="000000">
                      <a:alpha val="43137"/>
                    </a:srgbClr>
                  </a:outerShdw>
                </a:effectLst>
                <a:latin typeface="Times New Roman" pitchFamily="18" charset="0"/>
                <a:cs typeface="Times New Roman" pitchFamily="18" charset="0"/>
              </a:rPr>
              <a:t> dědičnost</a:t>
            </a:r>
            <a:endParaRPr lang="cs-CZ" sz="4800" dirty="0">
              <a:solidFill>
                <a:srgbClr val="0070C0"/>
              </a:solidFill>
              <a:effectLst>
                <a:outerShdw blurRad="38100" dist="38100" dir="2700000" algn="tl">
                  <a:srgbClr val="000000">
                    <a:alpha val="43137"/>
                  </a:srgbClr>
                </a:outerShdw>
              </a:effectLst>
              <a:latin typeface="Times New Roman" pitchFamily="18" charset="0"/>
              <a:cs typeface="Times New Roman" pitchFamily="18" charset="0"/>
            </a:endParaRPr>
          </a:p>
        </p:txBody>
      </p:sp>
      <p:pic>
        <p:nvPicPr>
          <p:cNvPr id="6" name="Obrázek 5" descr="GT-COL.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95738" y="5183981"/>
            <a:ext cx="1152525" cy="723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ovéPole 6"/>
          <p:cNvSpPr txBox="1">
            <a:spLocks noChangeArrowheads="1"/>
          </p:cNvSpPr>
          <p:nvPr/>
        </p:nvSpPr>
        <p:spPr bwMode="auto">
          <a:xfrm>
            <a:off x="900112" y="4642643"/>
            <a:ext cx="309562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cs-CZ"/>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cs-CZ" dirty="0"/>
              <a:t>Autor</a:t>
            </a:r>
            <a:r>
              <a:rPr lang="cs-CZ" dirty="0" smtClean="0"/>
              <a:t>: Mgr. Jitka Mašková</a:t>
            </a:r>
            <a:endParaRPr lang="cs-CZ" dirty="0"/>
          </a:p>
        </p:txBody>
      </p:sp>
      <p:sp>
        <p:nvSpPr>
          <p:cNvPr id="8" name="TextovéPole 8"/>
          <p:cNvSpPr txBox="1">
            <a:spLocks noChangeArrowheads="1"/>
          </p:cNvSpPr>
          <p:nvPr/>
        </p:nvSpPr>
        <p:spPr bwMode="auto">
          <a:xfrm>
            <a:off x="5940152" y="4642643"/>
            <a:ext cx="230373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cs-CZ"/>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pPr algn="r"/>
            <a:r>
              <a:rPr lang="cs-CZ" dirty="0"/>
              <a:t>Datum</a:t>
            </a:r>
            <a:r>
              <a:rPr lang="cs-CZ" dirty="0" smtClean="0"/>
              <a:t>: 3. 9. 2013</a:t>
            </a:r>
            <a:endParaRPr lang="cs-CZ" dirty="0"/>
          </a:p>
        </p:txBody>
      </p:sp>
      <p:sp>
        <p:nvSpPr>
          <p:cNvPr id="9" name="TextovéPole 9"/>
          <p:cNvSpPr txBox="1">
            <a:spLocks noChangeArrowheads="1"/>
          </p:cNvSpPr>
          <p:nvPr/>
        </p:nvSpPr>
        <p:spPr bwMode="auto">
          <a:xfrm>
            <a:off x="1692275" y="5903118"/>
            <a:ext cx="6048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cs-CZ"/>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pPr algn="ctr"/>
            <a:r>
              <a:rPr lang="cs-CZ" sz="1400"/>
              <a:t>Gymnázium, Třeboň, Na Sadech 308</a:t>
            </a:r>
          </a:p>
        </p:txBody>
      </p:sp>
    </p:spTree>
    <p:extLst>
      <p:ext uri="{BB962C8B-B14F-4D97-AF65-F5344CB8AC3E}">
        <p14:creationId xmlns:p14="http://schemas.microsoft.com/office/powerpoint/2010/main" val="374560642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2773319903"/>
              </p:ext>
            </p:extLst>
          </p:nvPr>
        </p:nvGraphicFramePr>
        <p:xfrm>
          <a:off x="1475656" y="908720"/>
          <a:ext cx="6696744" cy="4388747"/>
        </p:xfrm>
        <a:graphic>
          <a:graphicData uri="http://schemas.openxmlformats.org/drawingml/2006/table">
            <a:tbl>
              <a:tblPr firstRow="1" firstCol="1" bandRow="1">
                <a:tableStyleId>{2D5ABB26-0587-4C30-8999-92F81FD0307C}</a:tableStyleId>
              </a:tblPr>
              <a:tblGrid>
                <a:gridCol w="2036938"/>
                <a:gridCol w="4659806"/>
              </a:tblGrid>
              <a:tr h="283297">
                <a:tc>
                  <a:txBody>
                    <a:bodyPr/>
                    <a:lstStyle/>
                    <a:p>
                      <a:pPr>
                        <a:lnSpc>
                          <a:spcPct val="115000"/>
                        </a:lnSpc>
                        <a:spcAft>
                          <a:spcPts val="1000"/>
                        </a:spcAft>
                      </a:pPr>
                      <a:r>
                        <a:rPr lang="cs-CZ" sz="1100" dirty="0">
                          <a:effectLst/>
                        </a:rPr>
                        <a:t>Číslo projektu</a:t>
                      </a:r>
                      <a:endParaRPr lang="cs-CZ" sz="1100" dirty="0">
                        <a:effectLst/>
                        <a:latin typeface="Calibri"/>
                        <a:ea typeface="Calibri"/>
                        <a:cs typeface="Times New Roman"/>
                      </a:endParaRPr>
                    </a:p>
                  </a:txBody>
                  <a:tcPr marL="68580" marR="68580" marT="0" marB="0"/>
                </a:tc>
                <a:tc>
                  <a:txBody>
                    <a:bodyPr/>
                    <a:lstStyle/>
                    <a:p>
                      <a:pPr>
                        <a:lnSpc>
                          <a:spcPct val="115000"/>
                        </a:lnSpc>
                        <a:spcAft>
                          <a:spcPts val="1000"/>
                        </a:spcAft>
                      </a:pPr>
                      <a:r>
                        <a:rPr lang="cs-CZ" sz="1100">
                          <a:effectLst/>
                        </a:rPr>
                        <a:t>CZ.1.07/1.5.00/34.0702</a:t>
                      </a:r>
                      <a:endParaRPr lang="cs-CZ" sz="1100">
                        <a:effectLst/>
                        <a:latin typeface="Calibri"/>
                        <a:ea typeface="Calibri"/>
                        <a:cs typeface="Times New Roman"/>
                      </a:endParaRPr>
                    </a:p>
                  </a:txBody>
                  <a:tcPr marL="68580" marR="68580" marT="0" marB="0"/>
                </a:tc>
              </a:tr>
              <a:tr h="283297">
                <a:tc>
                  <a:txBody>
                    <a:bodyPr/>
                    <a:lstStyle/>
                    <a:p>
                      <a:pPr>
                        <a:lnSpc>
                          <a:spcPct val="115000"/>
                        </a:lnSpc>
                        <a:spcAft>
                          <a:spcPts val="1000"/>
                        </a:spcAft>
                      </a:pPr>
                      <a:r>
                        <a:rPr lang="cs-CZ" sz="1100">
                          <a:effectLst/>
                        </a:rPr>
                        <a:t>Číslo materiálu</a:t>
                      </a:r>
                      <a:endParaRPr lang="cs-CZ" sz="1100">
                        <a:effectLst/>
                        <a:latin typeface="Calibri"/>
                        <a:ea typeface="Calibri"/>
                        <a:cs typeface="Times New Roman"/>
                      </a:endParaRPr>
                    </a:p>
                  </a:txBody>
                  <a:tcPr marL="68580" marR="68580" marT="0" marB="0"/>
                </a:tc>
                <a:tc>
                  <a:txBody>
                    <a:bodyPr/>
                    <a:lstStyle/>
                    <a:p>
                      <a:pPr>
                        <a:lnSpc>
                          <a:spcPct val="115000"/>
                        </a:lnSpc>
                        <a:spcAft>
                          <a:spcPts val="1000"/>
                        </a:spcAft>
                      </a:pPr>
                      <a:r>
                        <a:rPr lang="cs-CZ" sz="1100" dirty="0" smtClean="0">
                          <a:effectLst/>
                        </a:rPr>
                        <a:t>VY_32_INOVACE_BIO.oktava .</a:t>
                      </a:r>
                      <a:r>
                        <a:rPr lang="cs-CZ" sz="1100" baseline="0" dirty="0" smtClean="0">
                          <a:effectLst/>
                        </a:rPr>
                        <a:t>29_geneteika v </a:t>
                      </a:r>
                      <a:r>
                        <a:rPr lang="cs-CZ" sz="1100" baseline="0" dirty="0" smtClean="0">
                          <a:effectLst/>
                        </a:rPr>
                        <a:t>příkladech </a:t>
                      </a:r>
                      <a:r>
                        <a:rPr lang="cs-CZ" sz="1100" baseline="0" dirty="0" smtClean="0">
                          <a:effectLst/>
                        </a:rPr>
                        <a:t>III</a:t>
                      </a:r>
                      <a:endParaRPr lang="cs-CZ" sz="1100" dirty="0">
                        <a:effectLst/>
                        <a:latin typeface="Calibri"/>
                        <a:ea typeface="Calibri"/>
                        <a:cs typeface="Times New Roman"/>
                      </a:endParaRPr>
                    </a:p>
                  </a:txBody>
                  <a:tcPr marL="68580" marR="68580" marT="0" marB="0"/>
                </a:tc>
              </a:tr>
              <a:tr h="283297">
                <a:tc>
                  <a:txBody>
                    <a:bodyPr/>
                    <a:lstStyle/>
                    <a:p>
                      <a:pPr>
                        <a:lnSpc>
                          <a:spcPct val="115000"/>
                        </a:lnSpc>
                        <a:spcAft>
                          <a:spcPts val="1000"/>
                        </a:spcAft>
                      </a:pPr>
                      <a:r>
                        <a:rPr lang="cs-CZ" sz="1100" dirty="0">
                          <a:effectLst/>
                        </a:rPr>
                        <a:t>Škola</a:t>
                      </a:r>
                      <a:endParaRPr lang="cs-CZ" sz="1100" dirty="0">
                        <a:effectLst/>
                        <a:latin typeface="Calibri"/>
                        <a:ea typeface="Calibri"/>
                        <a:cs typeface="Times New Roman"/>
                      </a:endParaRPr>
                    </a:p>
                  </a:txBody>
                  <a:tcPr marL="68580" marR="68580" marT="0" marB="0"/>
                </a:tc>
                <a:tc>
                  <a:txBody>
                    <a:bodyPr/>
                    <a:lstStyle/>
                    <a:p>
                      <a:pPr>
                        <a:lnSpc>
                          <a:spcPct val="115000"/>
                        </a:lnSpc>
                        <a:spcAft>
                          <a:spcPts val="1000"/>
                        </a:spcAft>
                      </a:pPr>
                      <a:r>
                        <a:rPr lang="cs-CZ" sz="1100" dirty="0">
                          <a:effectLst/>
                        </a:rPr>
                        <a:t>Gymnázium, Třeboň, Na Sadech 308</a:t>
                      </a:r>
                      <a:endParaRPr lang="cs-CZ" sz="1100" dirty="0">
                        <a:effectLst/>
                        <a:latin typeface="Calibri"/>
                        <a:ea typeface="Calibri"/>
                        <a:cs typeface="Times New Roman"/>
                      </a:endParaRPr>
                    </a:p>
                  </a:txBody>
                  <a:tcPr marL="68580" marR="68580" marT="0" marB="0"/>
                </a:tc>
              </a:tr>
              <a:tr h="283297">
                <a:tc>
                  <a:txBody>
                    <a:bodyPr/>
                    <a:lstStyle/>
                    <a:p>
                      <a:pPr>
                        <a:lnSpc>
                          <a:spcPct val="115000"/>
                        </a:lnSpc>
                        <a:spcAft>
                          <a:spcPts val="1000"/>
                        </a:spcAft>
                      </a:pPr>
                      <a:r>
                        <a:rPr lang="cs-CZ" sz="1100">
                          <a:effectLst/>
                        </a:rPr>
                        <a:t>Autor</a:t>
                      </a:r>
                      <a:endParaRPr lang="cs-CZ" sz="1100">
                        <a:effectLst/>
                        <a:latin typeface="Calibri"/>
                        <a:ea typeface="Calibri"/>
                        <a:cs typeface="Times New Roman"/>
                      </a:endParaRPr>
                    </a:p>
                  </a:txBody>
                  <a:tcPr marL="68580" marR="68580" marT="0" marB="0"/>
                </a:tc>
                <a:tc>
                  <a:txBody>
                    <a:bodyPr/>
                    <a:lstStyle/>
                    <a:p>
                      <a:pPr>
                        <a:lnSpc>
                          <a:spcPct val="115000"/>
                        </a:lnSpc>
                        <a:spcAft>
                          <a:spcPts val="1000"/>
                        </a:spcAft>
                      </a:pPr>
                      <a:r>
                        <a:rPr lang="cs-CZ" sz="1100" dirty="0" smtClean="0">
                          <a:effectLst/>
                          <a:latin typeface="+mn-lt"/>
                          <a:ea typeface="+mn-ea"/>
                          <a:cs typeface="+mn-cs"/>
                        </a:rPr>
                        <a:t>Mgr.</a:t>
                      </a:r>
                      <a:r>
                        <a:rPr lang="cs-CZ" sz="1100" baseline="0" dirty="0" smtClean="0">
                          <a:effectLst/>
                          <a:latin typeface="+mn-lt"/>
                          <a:ea typeface="+mn-ea"/>
                          <a:cs typeface="+mn-cs"/>
                        </a:rPr>
                        <a:t> Jitka Mašková</a:t>
                      </a:r>
                      <a:endParaRPr lang="cs-CZ" sz="1100" dirty="0">
                        <a:effectLst/>
                        <a:latin typeface="Calibri"/>
                        <a:ea typeface="Calibri"/>
                        <a:cs typeface="Times New Roman"/>
                      </a:endParaRPr>
                    </a:p>
                  </a:txBody>
                  <a:tcPr marL="68580" marR="68580" marT="0" marB="0"/>
                </a:tc>
              </a:tr>
              <a:tr h="283297">
                <a:tc>
                  <a:txBody>
                    <a:bodyPr/>
                    <a:lstStyle/>
                    <a:p>
                      <a:pPr>
                        <a:lnSpc>
                          <a:spcPct val="115000"/>
                        </a:lnSpc>
                        <a:spcAft>
                          <a:spcPts val="1000"/>
                        </a:spcAft>
                      </a:pPr>
                      <a:r>
                        <a:rPr lang="cs-CZ" sz="1100">
                          <a:effectLst/>
                        </a:rPr>
                        <a:t>Název</a:t>
                      </a:r>
                      <a:endParaRPr lang="cs-CZ" sz="1100">
                        <a:effectLst/>
                        <a:latin typeface="Calibri"/>
                        <a:ea typeface="Calibri"/>
                        <a:cs typeface="Times New Roman"/>
                      </a:endParaRPr>
                    </a:p>
                  </a:txBody>
                  <a:tcPr marL="68580" marR="68580" marT="0" marB="0"/>
                </a:tc>
                <a:tc>
                  <a:txBody>
                    <a:bodyPr/>
                    <a:lstStyle/>
                    <a:p>
                      <a:pPr marL="0" marR="0" indent="0" algn="l" defTabSz="914400" rtl="0" eaLnBrk="1" fontAlgn="auto" latinLnBrk="0" hangingPunct="1">
                        <a:lnSpc>
                          <a:spcPct val="115000"/>
                        </a:lnSpc>
                        <a:spcBef>
                          <a:spcPts val="0"/>
                        </a:spcBef>
                        <a:spcAft>
                          <a:spcPts val="1000"/>
                        </a:spcAft>
                        <a:buClrTx/>
                        <a:buSzTx/>
                        <a:buFontTx/>
                        <a:buNone/>
                        <a:tabLst/>
                        <a:defRPr/>
                      </a:pPr>
                      <a:r>
                        <a:rPr lang="cs-CZ" sz="1100" dirty="0" smtClean="0">
                          <a:effectLst/>
                          <a:latin typeface="Calibri"/>
                          <a:ea typeface="Calibri"/>
                          <a:cs typeface="Times New Roman"/>
                        </a:rPr>
                        <a:t>Genetika v příkladech  III – </a:t>
                      </a:r>
                      <a:r>
                        <a:rPr lang="cs-CZ" sz="1100" dirty="0" err="1" smtClean="0">
                          <a:effectLst/>
                          <a:latin typeface="Calibri"/>
                          <a:ea typeface="Calibri"/>
                          <a:cs typeface="Times New Roman"/>
                        </a:rPr>
                        <a:t>gonozomální</a:t>
                      </a:r>
                      <a:r>
                        <a:rPr lang="cs-CZ" sz="1100" dirty="0" smtClean="0">
                          <a:effectLst/>
                          <a:latin typeface="Calibri"/>
                          <a:ea typeface="Calibri"/>
                          <a:cs typeface="Times New Roman"/>
                        </a:rPr>
                        <a:t> dědičnost</a:t>
                      </a:r>
                      <a:endParaRPr lang="cs-CZ" sz="1100" dirty="0">
                        <a:effectLst/>
                        <a:latin typeface="Calibri"/>
                        <a:ea typeface="Calibri"/>
                        <a:cs typeface="Times New Roman"/>
                      </a:endParaRPr>
                    </a:p>
                  </a:txBody>
                  <a:tcPr marL="68580" marR="68580" marT="0" marB="0"/>
                </a:tc>
              </a:tr>
              <a:tr h="283297">
                <a:tc>
                  <a:txBody>
                    <a:bodyPr/>
                    <a:lstStyle/>
                    <a:p>
                      <a:pPr>
                        <a:lnSpc>
                          <a:spcPct val="115000"/>
                        </a:lnSpc>
                        <a:spcAft>
                          <a:spcPts val="1000"/>
                        </a:spcAft>
                      </a:pPr>
                      <a:r>
                        <a:rPr lang="cs-CZ" sz="1100">
                          <a:effectLst/>
                        </a:rPr>
                        <a:t>Předmět</a:t>
                      </a:r>
                      <a:endParaRPr lang="cs-CZ" sz="1100">
                        <a:effectLst/>
                        <a:latin typeface="Calibri"/>
                        <a:ea typeface="Calibri"/>
                        <a:cs typeface="Times New Roman"/>
                      </a:endParaRPr>
                    </a:p>
                  </a:txBody>
                  <a:tcPr marL="68580" marR="68580" marT="0" marB="0"/>
                </a:tc>
                <a:tc>
                  <a:txBody>
                    <a:bodyPr/>
                    <a:lstStyle/>
                    <a:p>
                      <a:pPr>
                        <a:lnSpc>
                          <a:spcPct val="115000"/>
                        </a:lnSpc>
                        <a:spcAft>
                          <a:spcPts val="1000"/>
                        </a:spcAft>
                      </a:pPr>
                      <a:r>
                        <a:rPr lang="cs-CZ" sz="1100" dirty="0" smtClean="0">
                          <a:effectLst/>
                        </a:rPr>
                        <a:t>Biologie</a:t>
                      </a:r>
                      <a:endParaRPr lang="cs-CZ" sz="1100" dirty="0">
                        <a:effectLst/>
                        <a:latin typeface="Calibri"/>
                        <a:ea typeface="Calibri"/>
                        <a:cs typeface="Times New Roman"/>
                      </a:endParaRPr>
                    </a:p>
                  </a:txBody>
                  <a:tcPr marL="68580" marR="68580" marT="0" marB="0"/>
                </a:tc>
              </a:tr>
              <a:tr h="592905">
                <a:tc>
                  <a:txBody>
                    <a:bodyPr/>
                    <a:lstStyle/>
                    <a:p>
                      <a:pPr>
                        <a:lnSpc>
                          <a:spcPct val="115000"/>
                        </a:lnSpc>
                        <a:spcAft>
                          <a:spcPts val="1000"/>
                        </a:spcAft>
                      </a:pPr>
                      <a:r>
                        <a:rPr lang="cs-CZ" sz="1100">
                          <a:effectLst/>
                        </a:rPr>
                        <a:t>Tematická oblast</a:t>
                      </a:r>
                      <a:endParaRPr lang="cs-CZ" sz="1100">
                        <a:effectLst/>
                        <a:latin typeface="Calibri"/>
                        <a:ea typeface="Calibri"/>
                        <a:cs typeface="Times New Roman"/>
                      </a:endParaRPr>
                    </a:p>
                  </a:txBody>
                  <a:tcPr marL="68580" marR="68580" marT="0" marB="0"/>
                </a:tc>
                <a:tc>
                  <a:txBody>
                    <a:bodyPr/>
                    <a:lstStyle/>
                    <a:p>
                      <a:pPr>
                        <a:lnSpc>
                          <a:spcPct val="115000"/>
                        </a:lnSpc>
                        <a:spcAft>
                          <a:spcPts val="1000"/>
                        </a:spcAft>
                      </a:pPr>
                      <a:r>
                        <a:rPr lang="cs-CZ" sz="1100" dirty="0" smtClean="0">
                          <a:effectLst/>
                          <a:latin typeface="Calibri"/>
                          <a:ea typeface="Calibri"/>
                          <a:cs typeface="Times New Roman"/>
                        </a:rPr>
                        <a:t>genetika</a:t>
                      </a:r>
                      <a:endParaRPr lang="cs-CZ" sz="1100" dirty="0">
                        <a:effectLst/>
                        <a:latin typeface="Calibri"/>
                        <a:ea typeface="Calibri"/>
                        <a:cs typeface="Times New Roman"/>
                      </a:endParaRPr>
                    </a:p>
                  </a:txBody>
                  <a:tcPr marL="68580" marR="68580" marT="0" marB="0"/>
                </a:tc>
              </a:tr>
              <a:tr h="515625">
                <a:tc>
                  <a:txBody>
                    <a:bodyPr/>
                    <a:lstStyle/>
                    <a:p>
                      <a:pPr>
                        <a:lnSpc>
                          <a:spcPct val="115000"/>
                        </a:lnSpc>
                        <a:spcAft>
                          <a:spcPts val="1000"/>
                        </a:spcAft>
                      </a:pPr>
                      <a:r>
                        <a:rPr lang="cs-CZ" sz="1100">
                          <a:effectLst/>
                        </a:rPr>
                        <a:t>Šablona</a:t>
                      </a:r>
                      <a:endParaRPr lang="cs-CZ" sz="1100">
                        <a:effectLst/>
                        <a:latin typeface="Calibri"/>
                        <a:ea typeface="Calibri"/>
                        <a:cs typeface="Times New Roman"/>
                      </a:endParaRPr>
                    </a:p>
                  </a:txBody>
                  <a:tcPr marL="68580" marR="68580" marT="0" marB="0"/>
                </a:tc>
                <a:tc>
                  <a:txBody>
                    <a:bodyPr/>
                    <a:lstStyle/>
                    <a:p>
                      <a:pPr>
                        <a:lnSpc>
                          <a:spcPct val="115000"/>
                        </a:lnSpc>
                        <a:spcAft>
                          <a:spcPts val="1000"/>
                        </a:spcAft>
                      </a:pPr>
                      <a:r>
                        <a:rPr lang="cs-CZ" sz="1000" dirty="0" smtClean="0">
                          <a:effectLst/>
                        </a:rPr>
                        <a:t>III/2 </a:t>
                      </a:r>
                      <a:r>
                        <a:rPr lang="cs-CZ" sz="1000" dirty="0">
                          <a:effectLst/>
                        </a:rPr>
                        <a:t>- Inovace a zkvalitnění výuky prostřednictvím </a:t>
                      </a:r>
                      <a:r>
                        <a:rPr lang="cs-CZ" sz="1000" dirty="0" smtClean="0">
                          <a:effectLst/>
                        </a:rPr>
                        <a:t>ICT</a:t>
                      </a:r>
                      <a:endParaRPr lang="cs-CZ" sz="1100" dirty="0">
                        <a:effectLst/>
                      </a:endParaRPr>
                    </a:p>
                  </a:txBody>
                  <a:tcPr marL="68580" marR="68580" marT="0" marB="0"/>
                </a:tc>
              </a:tr>
              <a:tr h="283297">
                <a:tc>
                  <a:txBody>
                    <a:bodyPr/>
                    <a:lstStyle/>
                    <a:p>
                      <a:pPr>
                        <a:lnSpc>
                          <a:spcPct val="115000"/>
                        </a:lnSpc>
                        <a:spcAft>
                          <a:spcPts val="1000"/>
                        </a:spcAft>
                      </a:pPr>
                      <a:r>
                        <a:rPr lang="cs-CZ" sz="1100">
                          <a:effectLst/>
                        </a:rPr>
                        <a:t>Ročník</a:t>
                      </a:r>
                      <a:endParaRPr lang="cs-CZ" sz="1100">
                        <a:effectLst/>
                        <a:latin typeface="Calibri"/>
                        <a:ea typeface="Calibri"/>
                        <a:cs typeface="Times New Roman"/>
                      </a:endParaRPr>
                    </a:p>
                  </a:txBody>
                  <a:tcPr marL="68580" marR="68580" marT="0" marB="0"/>
                </a:tc>
                <a:tc>
                  <a:txBody>
                    <a:bodyPr/>
                    <a:lstStyle/>
                    <a:p>
                      <a:pPr>
                        <a:lnSpc>
                          <a:spcPct val="115000"/>
                        </a:lnSpc>
                        <a:spcAft>
                          <a:spcPts val="1000"/>
                        </a:spcAft>
                      </a:pPr>
                      <a:r>
                        <a:rPr lang="cs-CZ" sz="1100" dirty="0">
                          <a:effectLst/>
                        </a:rPr>
                        <a:t> </a:t>
                      </a:r>
                      <a:r>
                        <a:rPr lang="cs-CZ" sz="1100" dirty="0" smtClean="0">
                          <a:effectLst/>
                        </a:rPr>
                        <a:t>oktáva, 4. ročník</a:t>
                      </a:r>
                      <a:endParaRPr lang="cs-CZ" sz="1100" dirty="0">
                        <a:effectLst/>
                        <a:latin typeface="Calibri"/>
                        <a:ea typeface="Calibri"/>
                        <a:cs typeface="Times New Roman"/>
                      </a:endParaRPr>
                    </a:p>
                  </a:txBody>
                  <a:tcPr marL="68580" marR="68580" marT="0" marB="0"/>
                </a:tc>
              </a:tr>
              <a:tr h="283297">
                <a:tc>
                  <a:txBody>
                    <a:bodyPr/>
                    <a:lstStyle/>
                    <a:p>
                      <a:pPr>
                        <a:lnSpc>
                          <a:spcPct val="115000"/>
                        </a:lnSpc>
                        <a:spcAft>
                          <a:spcPts val="1000"/>
                        </a:spcAft>
                      </a:pPr>
                      <a:r>
                        <a:rPr lang="cs-CZ" sz="1100">
                          <a:effectLst/>
                        </a:rPr>
                        <a:t>Metodický list/Anotace</a:t>
                      </a:r>
                      <a:endParaRPr lang="cs-CZ" sz="1100">
                        <a:effectLst/>
                        <a:latin typeface="Calibri"/>
                        <a:ea typeface="Calibri"/>
                        <a:cs typeface="Times New Roman"/>
                      </a:endParaRPr>
                    </a:p>
                  </a:txBody>
                  <a:tcPr marL="68580" marR="68580" marT="0" marB="0"/>
                </a:tc>
                <a:tc>
                  <a:txBody>
                    <a:bodyPr/>
                    <a:lstStyle/>
                    <a:p>
                      <a:pPr>
                        <a:lnSpc>
                          <a:spcPct val="115000"/>
                        </a:lnSpc>
                        <a:spcAft>
                          <a:spcPts val="1000"/>
                        </a:spcAft>
                      </a:pPr>
                      <a:r>
                        <a:rPr lang="cs-CZ" sz="1100" dirty="0" smtClean="0">
                          <a:effectLst/>
                          <a:latin typeface="Calibri"/>
                          <a:ea typeface="Calibri"/>
                          <a:cs typeface="Times New Roman"/>
                        </a:rPr>
                        <a:t>Materiál obsahuje 4</a:t>
                      </a:r>
                      <a:r>
                        <a:rPr lang="cs-CZ" sz="1100" baseline="0" dirty="0" smtClean="0">
                          <a:effectLst/>
                          <a:latin typeface="Calibri"/>
                          <a:ea typeface="Calibri"/>
                          <a:cs typeface="Times New Roman"/>
                        </a:rPr>
                        <a:t> řešené příklady se znaky pohlavně vázanými na </a:t>
                      </a:r>
                      <a:r>
                        <a:rPr lang="cs-CZ" sz="1100" baseline="0" dirty="0" err="1" smtClean="0">
                          <a:effectLst/>
                          <a:latin typeface="Calibri"/>
                          <a:ea typeface="Calibri"/>
                          <a:cs typeface="Times New Roman"/>
                        </a:rPr>
                        <a:t>gonozom</a:t>
                      </a:r>
                      <a:r>
                        <a:rPr lang="cs-CZ" sz="1100" baseline="0" dirty="0" smtClean="0">
                          <a:effectLst/>
                          <a:latin typeface="Calibri"/>
                          <a:ea typeface="Calibri"/>
                          <a:cs typeface="Times New Roman"/>
                        </a:rPr>
                        <a:t> X. Může sloužit k procvičování, samostudiu nebo ověřování učiva.</a:t>
                      </a:r>
                      <a:endParaRPr lang="cs-CZ" sz="1100" dirty="0" smtClean="0">
                        <a:effectLst/>
                        <a:latin typeface="Calibri"/>
                        <a:ea typeface="Calibri"/>
                        <a:cs typeface="Times New Roman"/>
                      </a:endParaRPr>
                    </a:p>
                    <a:p>
                      <a:pPr>
                        <a:lnSpc>
                          <a:spcPct val="115000"/>
                        </a:lnSpc>
                        <a:spcAft>
                          <a:spcPts val="1000"/>
                        </a:spcAft>
                      </a:pPr>
                      <a:endParaRPr lang="cs-CZ" sz="1100" dirty="0" smtClean="0">
                        <a:effectLst/>
                        <a:latin typeface="Calibri"/>
                        <a:ea typeface="Calibri"/>
                        <a:cs typeface="Times New Roman"/>
                      </a:endParaRPr>
                    </a:p>
                    <a:p>
                      <a:pPr>
                        <a:lnSpc>
                          <a:spcPct val="115000"/>
                        </a:lnSpc>
                        <a:spcAft>
                          <a:spcPts val="1000"/>
                        </a:spcAft>
                      </a:pPr>
                      <a:endParaRPr lang="cs-CZ" sz="1100" dirty="0">
                        <a:effectLst/>
                        <a:latin typeface="Calibri"/>
                        <a:ea typeface="Calibri"/>
                        <a:cs typeface="Times New Roman"/>
                      </a:endParaRPr>
                    </a:p>
                  </a:txBody>
                  <a:tcPr marL="68580" marR="68580" marT="0" marB="0"/>
                </a:tc>
              </a:tr>
              <a:tr h="283297">
                <a:tc gridSpan="2">
                  <a:txBody>
                    <a:bodyPr/>
                    <a:lstStyle/>
                    <a:p>
                      <a:pPr>
                        <a:lnSpc>
                          <a:spcPct val="115000"/>
                        </a:lnSpc>
                        <a:spcAft>
                          <a:spcPts val="1000"/>
                        </a:spcAft>
                      </a:pPr>
                      <a:r>
                        <a:rPr lang="cs-CZ" sz="1100" dirty="0">
                          <a:effectLst/>
                        </a:rPr>
                        <a:t>Pokud není uvedeno jinak, použitý materiál je z vlastních zdrojů autora</a:t>
                      </a:r>
                      <a:endParaRPr lang="cs-CZ" sz="1100" dirty="0">
                        <a:effectLst/>
                        <a:latin typeface="Calibri"/>
                        <a:ea typeface="Calibri"/>
                        <a:cs typeface="Times New Roman"/>
                      </a:endParaRPr>
                    </a:p>
                  </a:txBody>
                  <a:tcPr marL="68580" marR="68580" marT="0" marB="0"/>
                </a:tc>
                <a:tc hMerge="1">
                  <a:txBody>
                    <a:bodyPr/>
                    <a:lstStyle/>
                    <a:p>
                      <a:endParaRPr lang="cs-CZ"/>
                    </a:p>
                  </a:txBody>
                  <a:tcPr/>
                </a:tc>
              </a:tr>
            </a:tbl>
          </a:graphicData>
        </a:graphic>
      </p:graphicFrame>
    </p:spTree>
    <p:extLst>
      <p:ext uri="{BB962C8B-B14F-4D97-AF65-F5344CB8AC3E}">
        <p14:creationId xmlns:p14="http://schemas.microsoft.com/office/powerpoint/2010/main" val="345241027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251520" y="260649"/>
            <a:ext cx="8435280" cy="1800200"/>
          </a:xfrm>
        </p:spPr>
        <p:txBody>
          <a:bodyPr>
            <a:noAutofit/>
          </a:bodyPr>
          <a:lstStyle/>
          <a:p>
            <a:pPr algn="just">
              <a:lnSpc>
                <a:spcPct val="110000"/>
              </a:lnSpc>
              <a:spcBef>
                <a:spcPts val="600"/>
              </a:spcBef>
              <a:buNone/>
            </a:pPr>
            <a:r>
              <a:rPr lang="cs-CZ" sz="2400" dirty="0" smtClean="0">
                <a:solidFill>
                  <a:srgbClr val="990033"/>
                </a:solidFill>
                <a:latin typeface="Times New Roman" pitchFamily="18" charset="0"/>
                <a:cs typeface="Times New Roman" pitchFamily="18" charset="0"/>
              </a:rPr>
              <a:t>1. Neschopnost rozlišit červenou a zelenou barvu (daltonismus) je podmíněna recesivní alelou genu, který leží na nehomologické části chromozomu X. Může žena postižená daltonismem mít se zdravým mužem zdravé děti?</a:t>
            </a:r>
          </a:p>
        </p:txBody>
      </p:sp>
      <p:sp>
        <p:nvSpPr>
          <p:cNvPr id="4" name="TextovéPole 3"/>
          <p:cNvSpPr txBox="1"/>
          <p:nvPr/>
        </p:nvSpPr>
        <p:spPr>
          <a:xfrm>
            <a:off x="467544" y="2132856"/>
            <a:ext cx="2664296" cy="1015663"/>
          </a:xfrm>
          <a:prstGeom prst="rect">
            <a:avLst/>
          </a:prstGeom>
          <a:noFill/>
        </p:spPr>
        <p:txBody>
          <a:bodyPr wrap="square" rtlCol="0">
            <a:spAutoFit/>
          </a:bodyPr>
          <a:lstStyle/>
          <a:p>
            <a:pPr algn="just"/>
            <a:r>
              <a:rPr lang="cs-CZ" sz="2000" dirty="0" smtClean="0">
                <a:latin typeface="Times New Roman" pitchFamily="18" charset="0"/>
                <a:cs typeface="Times New Roman" pitchFamily="18" charset="0"/>
              </a:rPr>
              <a:t>X</a:t>
            </a:r>
            <a:r>
              <a:rPr lang="cs-CZ" sz="2000" baseline="-25000" dirty="0" smtClean="0">
                <a:latin typeface="Times New Roman" pitchFamily="18" charset="0"/>
                <a:cs typeface="Times New Roman" pitchFamily="18" charset="0"/>
              </a:rPr>
              <a:t>D</a:t>
            </a:r>
            <a:r>
              <a:rPr lang="cs-CZ" sz="2000" dirty="0" smtClean="0">
                <a:latin typeface="Times New Roman" pitchFamily="18" charset="0"/>
                <a:cs typeface="Times New Roman" pitchFamily="18" charset="0"/>
              </a:rPr>
              <a:t> …. zdraví</a:t>
            </a:r>
          </a:p>
          <a:p>
            <a:pPr algn="just"/>
            <a:r>
              <a:rPr lang="cs-CZ" sz="2000" dirty="0" err="1" smtClean="0">
                <a:latin typeface="Times New Roman" pitchFamily="18" charset="0"/>
                <a:cs typeface="Times New Roman" pitchFamily="18" charset="0"/>
              </a:rPr>
              <a:t>X</a:t>
            </a:r>
            <a:r>
              <a:rPr lang="cs-CZ" sz="2000" baseline="-25000" dirty="0" err="1" smtClean="0">
                <a:latin typeface="Times New Roman" pitchFamily="18" charset="0"/>
                <a:cs typeface="Times New Roman" pitchFamily="18" charset="0"/>
              </a:rPr>
              <a:t>d</a:t>
            </a:r>
            <a:r>
              <a:rPr lang="cs-CZ" sz="2000" dirty="0" smtClean="0">
                <a:latin typeface="Times New Roman" pitchFamily="18" charset="0"/>
                <a:cs typeface="Times New Roman" pitchFamily="18" charset="0"/>
              </a:rPr>
              <a:t>  .… daltonismus</a:t>
            </a:r>
          </a:p>
          <a:p>
            <a:pPr algn="just"/>
            <a:r>
              <a:rPr lang="cs-CZ" sz="2000" dirty="0" smtClean="0">
                <a:latin typeface="Times New Roman" pitchFamily="18" charset="0"/>
                <a:cs typeface="Times New Roman" pitchFamily="18" charset="0"/>
              </a:rPr>
              <a:t>Y                                      </a:t>
            </a:r>
            <a:endParaRPr lang="cs-CZ" sz="2000" dirty="0">
              <a:latin typeface="Times New Roman" pitchFamily="18" charset="0"/>
              <a:cs typeface="Times New Roman" pitchFamily="18" charset="0"/>
            </a:endParaRPr>
          </a:p>
        </p:txBody>
      </p:sp>
      <p:sp>
        <p:nvSpPr>
          <p:cNvPr id="11" name="TextovéPole 10"/>
          <p:cNvSpPr txBox="1"/>
          <p:nvPr/>
        </p:nvSpPr>
        <p:spPr>
          <a:xfrm>
            <a:off x="1115616" y="3212976"/>
            <a:ext cx="7344816" cy="707886"/>
          </a:xfrm>
          <a:prstGeom prst="rect">
            <a:avLst/>
          </a:prstGeom>
          <a:noFill/>
        </p:spPr>
        <p:txBody>
          <a:bodyPr wrap="square" rtlCol="0">
            <a:spAutoFit/>
          </a:bodyPr>
          <a:lstStyle/>
          <a:p>
            <a:r>
              <a:rPr lang="cs-CZ" sz="2000" dirty="0" smtClean="0">
                <a:latin typeface="Times New Roman" pitchFamily="18" charset="0"/>
                <a:cs typeface="Times New Roman" pitchFamily="18" charset="0"/>
              </a:rPr>
              <a:t>rodiče:       zdravý otec        x          nemocná matka</a:t>
            </a:r>
          </a:p>
          <a:p>
            <a:endParaRPr lang="cs-CZ" sz="2000" dirty="0" smtClean="0">
              <a:latin typeface="Times New Roman" pitchFamily="18" charset="0"/>
              <a:cs typeface="Times New Roman" pitchFamily="18" charset="0"/>
            </a:endParaRPr>
          </a:p>
        </p:txBody>
      </p:sp>
      <p:sp>
        <p:nvSpPr>
          <p:cNvPr id="12" name="TextovéPole 11"/>
          <p:cNvSpPr txBox="1"/>
          <p:nvPr/>
        </p:nvSpPr>
        <p:spPr>
          <a:xfrm>
            <a:off x="2123728" y="3140968"/>
            <a:ext cx="1512168" cy="461665"/>
          </a:xfrm>
          <a:prstGeom prst="rect">
            <a:avLst/>
          </a:prstGeom>
          <a:solidFill>
            <a:schemeClr val="bg1"/>
          </a:solidFill>
        </p:spPr>
        <p:txBody>
          <a:bodyPr wrap="square" rtlCol="0">
            <a:spAutoFit/>
          </a:bodyPr>
          <a:lstStyle/>
          <a:p>
            <a:pPr algn="ctr"/>
            <a:r>
              <a:rPr lang="cs-CZ" sz="2400" dirty="0" smtClean="0">
                <a:latin typeface="Times New Roman" pitchFamily="18" charset="0"/>
                <a:cs typeface="Times New Roman" pitchFamily="18" charset="0"/>
              </a:rPr>
              <a:t>X</a:t>
            </a:r>
            <a:r>
              <a:rPr lang="cs-CZ" sz="2400" baseline="-25000" dirty="0" smtClean="0">
                <a:latin typeface="Times New Roman" pitchFamily="18" charset="0"/>
                <a:cs typeface="Times New Roman" pitchFamily="18" charset="0"/>
              </a:rPr>
              <a:t>D</a:t>
            </a:r>
            <a:r>
              <a:rPr lang="cs-CZ" sz="2400" dirty="0" smtClean="0">
                <a:latin typeface="Times New Roman" pitchFamily="18" charset="0"/>
                <a:cs typeface="Times New Roman" pitchFamily="18" charset="0"/>
              </a:rPr>
              <a:t>Y</a:t>
            </a:r>
            <a:endParaRPr lang="cs-CZ" sz="2400" dirty="0">
              <a:latin typeface="Times New Roman" pitchFamily="18" charset="0"/>
              <a:cs typeface="Times New Roman" pitchFamily="18" charset="0"/>
            </a:endParaRPr>
          </a:p>
        </p:txBody>
      </p:sp>
      <p:sp>
        <p:nvSpPr>
          <p:cNvPr id="13" name="TextovéPole 12"/>
          <p:cNvSpPr txBox="1"/>
          <p:nvPr/>
        </p:nvSpPr>
        <p:spPr>
          <a:xfrm>
            <a:off x="4788024" y="3140968"/>
            <a:ext cx="1728192" cy="461665"/>
          </a:xfrm>
          <a:prstGeom prst="rect">
            <a:avLst/>
          </a:prstGeom>
          <a:solidFill>
            <a:schemeClr val="bg1"/>
          </a:solidFill>
        </p:spPr>
        <p:txBody>
          <a:bodyPr wrap="square" rtlCol="0">
            <a:spAutoFit/>
          </a:bodyPr>
          <a:lstStyle/>
          <a:p>
            <a:pPr algn="ctr"/>
            <a:r>
              <a:rPr lang="cs-CZ" sz="2400" dirty="0" err="1" smtClean="0">
                <a:latin typeface="Times New Roman" pitchFamily="18" charset="0"/>
                <a:cs typeface="Times New Roman" pitchFamily="18" charset="0"/>
              </a:rPr>
              <a:t>X</a:t>
            </a:r>
            <a:r>
              <a:rPr lang="cs-CZ" sz="2400" baseline="-25000" dirty="0" err="1" smtClean="0">
                <a:latin typeface="Times New Roman" pitchFamily="18" charset="0"/>
                <a:cs typeface="Times New Roman" pitchFamily="18" charset="0"/>
              </a:rPr>
              <a:t>d</a:t>
            </a:r>
            <a:r>
              <a:rPr lang="cs-CZ" sz="2400" dirty="0" err="1" smtClean="0">
                <a:latin typeface="Times New Roman" pitchFamily="18" charset="0"/>
                <a:cs typeface="Times New Roman" pitchFamily="18" charset="0"/>
              </a:rPr>
              <a:t>X</a:t>
            </a:r>
            <a:r>
              <a:rPr lang="cs-CZ" sz="2400" baseline="-25000" dirty="0" err="1" smtClean="0">
                <a:latin typeface="Times New Roman" pitchFamily="18" charset="0"/>
                <a:cs typeface="Times New Roman" pitchFamily="18" charset="0"/>
              </a:rPr>
              <a:t>d</a:t>
            </a:r>
            <a:endParaRPr lang="cs-CZ" sz="2400" baseline="-25000" dirty="0">
              <a:latin typeface="Times New Roman" pitchFamily="18" charset="0"/>
              <a:cs typeface="Times New Roman" pitchFamily="18" charset="0"/>
            </a:endParaRPr>
          </a:p>
        </p:txBody>
      </p:sp>
      <p:sp>
        <p:nvSpPr>
          <p:cNvPr id="14" name="TextovéPole 13"/>
          <p:cNvSpPr txBox="1"/>
          <p:nvPr/>
        </p:nvSpPr>
        <p:spPr>
          <a:xfrm>
            <a:off x="1043608" y="3861048"/>
            <a:ext cx="6984776" cy="461665"/>
          </a:xfrm>
          <a:prstGeom prst="rect">
            <a:avLst/>
          </a:prstGeom>
          <a:solidFill>
            <a:schemeClr val="bg1"/>
          </a:solidFill>
        </p:spPr>
        <p:txBody>
          <a:bodyPr wrap="square" rtlCol="0">
            <a:spAutoFit/>
          </a:bodyPr>
          <a:lstStyle/>
          <a:p>
            <a:r>
              <a:rPr lang="cs-CZ" sz="2000" dirty="0" smtClean="0">
                <a:latin typeface="Times New Roman" pitchFamily="18" charset="0"/>
                <a:cs typeface="Times New Roman" pitchFamily="18" charset="0"/>
              </a:rPr>
              <a:t>synové:         </a:t>
            </a:r>
            <a:r>
              <a:rPr lang="cs-CZ" sz="2400" dirty="0" err="1" smtClean="0">
                <a:latin typeface="Times New Roman" pitchFamily="18" charset="0"/>
                <a:cs typeface="Times New Roman" pitchFamily="18" charset="0"/>
              </a:rPr>
              <a:t>X</a:t>
            </a:r>
            <a:r>
              <a:rPr lang="cs-CZ" sz="2400" baseline="-25000" dirty="0" err="1" smtClean="0">
                <a:latin typeface="Times New Roman" pitchFamily="18" charset="0"/>
                <a:cs typeface="Times New Roman" pitchFamily="18" charset="0"/>
              </a:rPr>
              <a:t>d</a:t>
            </a:r>
            <a:r>
              <a:rPr lang="cs-CZ" sz="2400" dirty="0" err="1" smtClean="0">
                <a:latin typeface="Times New Roman" pitchFamily="18" charset="0"/>
                <a:cs typeface="Times New Roman" pitchFamily="18" charset="0"/>
              </a:rPr>
              <a:t>Y</a:t>
            </a:r>
            <a:r>
              <a:rPr lang="cs-CZ" sz="2400" dirty="0" smtClean="0">
                <a:latin typeface="Times New Roman" pitchFamily="18" charset="0"/>
                <a:cs typeface="Times New Roman" pitchFamily="18" charset="0"/>
              </a:rPr>
              <a:t>              </a:t>
            </a:r>
            <a:r>
              <a:rPr lang="cs-CZ" sz="2000" dirty="0" smtClean="0">
                <a:latin typeface="Times New Roman" pitchFamily="18" charset="0"/>
                <a:cs typeface="Times New Roman" pitchFamily="18" charset="0"/>
              </a:rPr>
              <a:t>dcery:       </a:t>
            </a:r>
            <a:r>
              <a:rPr lang="cs-CZ" sz="2400" dirty="0" err="1" smtClean="0">
                <a:latin typeface="Times New Roman" pitchFamily="18" charset="0"/>
                <a:cs typeface="Times New Roman" pitchFamily="18" charset="0"/>
              </a:rPr>
              <a:t>X</a:t>
            </a:r>
            <a:r>
              <a:rPr lang="cs-CZ" sz="2400" baseline="-25000" dirty="0" err="1" smtClean="0">
                <a:latin typeface="Times New Roman" pitchFamily="18" charset="0"/>
                <a:cs typeface="Times New Roman" pitchFamily="18" charset="0"/>
              </a:rPr>
              <a:t>D</a:t>
            </a:r>
            <a:r>
              <a:rPr lang="cs-CZ" sz="2400" dirty="0" err="1" smtClean="0">
                <a:latin typeface="Times New Roman" pitchFamily="18" charset="0"/>
                <a:cs typeface="Times New Roman" pitchFamily="18" charset="0"/>
              </a:rPr>
              <a:t>X</a:t>
            </a:r>
            <a:r>
              <a:rPr lang="cs-CZ" sz="2400" baseline="-25000" dirty="0" err="1" smtClean="0">
                <a:latin typeface="Times New Roman" pitchFamily="18" charset="0"/>
                <a:cs typeface="Times New Roman" pitchFamily="18" charset="0"/>
              </a:rPr>
              <a:t>d</a:t>
            </a:r>
            <a:r>
              <a:rPr lang="cs-CZ" sz="2400" dirty="0" smtClean="0">
                <a:latin typeface="Times New Roman" pitchFamily="18" charset="0"/>
                <a:cs typeface="Times New Roman" pitchFamily="18" charset="0"/>
              </a:rPr>
              <a:t>        </a:t>
            </a:r>
            <a:endParaRPr lang="cs-CZ" sz="2400" dirty="0">
              <a:latin typeface="Times New Roman" pitchFamily="18" charset="0"/>
              <a:cs typeface="Times New Roman" pitchFamily="18" charset="0"/>
            </a:endParaRPr>
          </a:p>
        </p:txBody>
      </p:sp>
      <p:sp>
        <p:nvSpPr>
          <p:cNvPr id="17" name="TextovéPole 16"/>
          <p:cNvSpPr txBox="1"/>
          <p:nvPr/>
        </p:nvSpPr>
        <p:spPr>
          <a:xfrm>
            <a:off x="1043608" y="4653136"/>
            <a:ext cx="7416824" cy="830997"/>
          </a:xfrm>
          <a:prstGeom prst="rect">
            <a:avLst/>
          </a:prstGeom>
          <a:noFill/>
        </p:spPr>
        <p:txBody>
          <a:bodyPr wrap="square" rtlCol="0">
            <a:spAutoFit/>
          </a:bodyPr>
          <a:lstStyle/>
          <a:p>
            <a:pPr algn="just"/>
            <a:r>
              <a:rPr lang="cs-CZ" sz="2400" dirty="0" smtClean="0">
                <a:solidFill>
                  <a:srgbClr val="990033"/>
                </a:solidFill>
                <a:latin typeface="Times New Roman" pitchFamily="18" charset="0"/>
                <a:cs typeface="Times New Roman" pitchFamily="18" charset="0"/>
              </a:rPr>
              <a:t>Může mít zdravé děti, pokud to budou dcery. Všichni synové budou nemocní po ní.</a:t>
            </a:r>
            <a:endParaRPr lang="cs-CZ" sz="2400" dirty="0">
              <a:solidFill>
                <a:srgbClr val="990033"/>
              </a:solidFill>
              <a:latin typeface="Times New Roman" pitchFamily="18" charset="0"/>
              <a:cs typeface="Times New Roman" pitchFamily="18" charset="0"/>
            </a:endParaRPr>
          </a:p>
        </p:txBody>
      </p:sp>
    </p:spTree>
    <p:extLst>
      <p:ext uri="{BB962C8B-B14F-4D97-AF65-F5344CB8AC3E}">
        <p14:creationId xmlns:p14="http://schemas.microsoft.com/office/powerpoint/2010/main" val="1431537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1">
                                            <p:txEl>
                                              <p:pRg st="0" end="0"/>
                                            </p:txEl>
                                          </p:spTgt>
                                        </p:tgtEl>
                                        <p:attrNameLst>
                                          <p:attrName>style.visibility</p:attrName>
                                        </p:attrNameLst>
                                      </p:cBhvr>
                                      <p:to>
                                        <p:strVal val="visible"/>
                                      </p:to>
                                    </p:set>
                                    <p:animEffect transition="in" filter="fade">
                                      <p:cBhvr>
                                        <p:cTn id="15" dur="2000"/>
                                        <p:tgtEl>
                                          <p:spTgt spid="11">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2">
                                            <p:bg/>
                                          </p:spTgt>
                                        </p:tgtEl>
                                        <p:attrNameLst>
                                          <p:attrName>style.visibility</p:attrName>
                                        </p:attrNameLst>
                                      </p:cBhvr>
                                      <p:to>
                                        <p:strVal val="visible"/>
                                      </p:to>
                                    </p:set>
                                    <p:animEffect transition="in" filter="fade">
                                      <p:cBhvr>
                                        <p:cTn id="20" dur="2000"/>
                                        <p:tgtEl>
                                          <p:spTgt spid="12">
                                            <p:bg/>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2">
                                            <p:txEl>
                                              <p:pRg st="0" end="0"/>
                                            </p:txEl>
                                          </p:spTgt>
                                        </p:tgtEl>
                                        <p:attrNameLst>
                                          <p:attrName>style.visibility</p:attrName>
                                        </p:attrNameLst>
                                      </p:cBhvr>
                                      <p:to>
                                        <p:strVal val="visible"/>
                                      </p:to>
                                    </p:set>
                                    <p:animEffect transition="in" filter="fade">
                                      <p:cBhvr>
                                        <p:cTn id="23" dur="2000"/>
                                        <p:tgtEl>
                                          <p:spTgt spid="12">
                                            <p:txEl>
                                              <p:pRg st="0" end="0"/>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3">
                                            <p:bg/>
                                          </p:spTgt>
                                        </p:tgtEl>
                                        <p:attrNameLst>
                                          <p:attrName>style.visibility</p:attrName>
                                        </p:attrNameLst>
                                      </p:cBhvr>
                                      <p:to>
                                        <p:strVal val="visible"/>
                                      </p:to>
                                    </p:set>
                                    <p:animEffect transition="in" filter="fade">
                                      <p:cBhvr>
                                        <p:cTn id="28" dur="2000"/>
                                        <p:tgtEl>
                                          <p:spTgt spid="13">
                                            <p:bg/>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3">
                                            <p:txEl>
                                              <p:pRg st="0" end="0"/>
                                            </p:txEl>
                                          </p:spTgt>
                                        </p:tgtEl>
                                        <p:attrNameLst>
                                          <p:attrName>style.visibility</p:attrName>
                                        </p:attrNameLst>
                                      </p:cBhvr>
                                      <p:to>
                                        <p:strVal val="visible"/>
                                      </p:to>
                                    </p:set>
                                    <p:animEffect transition="in" filter="fade">
                                      <p:cBhvr>
                                        <p:cTn id="31" dur="2000"/>
                                        <p:tgtEl>
                                          <p:spTgt spid="13">
                                            <p:txEl>
                                              <p:pRg st="0" end="0"/>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4">
                                            <p:bg/>
                                          </p:spTgt>
                                        </p:tgtEl>
                                        <p:attrNameLst>
                                          <p:attrName>style.visibility</p:attrName>
                                        </p:attrNameLst>
                                      </p:cBhvr>
                                      <p:to>
                                        <p:strVal val="visible"/>
                                      </p:to>
                                    </p:set>
                                    <p:animEffect transition="in" filter="fade">
                                      <p:cBhvr>
                                        <p:cTn id="36" dur="2000"/>
                                        <p:tgtEl>
                                          <p:spTgt spid="14">
                                            <p:bg/>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14">
                                            <p:txEl>
                                              <p:pRg st="0" end="0"/>
                                            </p:txEl>
                                          </p:spTgt>
                                        </p:tgtEl>
                                        <p:attrNameLst>
                                          <p:attrName>style.visibility</p:attrName>
                                        </p:attrNameLst>
                                      </p:cBhvr>
                                      <p:to>
                                        <p:strVal val="visible"/>
                                      </p:to>
                                    </p:set>
                                    <p:animEffect transition="in" filter="fade">
                                      <p:cBhvr>
                                        <p:cTn id="39" dur="2000"/>
                                        <p:tgtEl>
                                          <p:spTgt spid="14">
                                            <p:txEl>
                                              <p:pRg st="0" end="0"/>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17">
                                            <p:txEl>
                                              <p:pRg st="0" end="0"/>
                                            </p:txEl>
                                          </p:spTgt>
                                        </p:tgtEl>
                                        <p:attrNameLst>
                                          <p:attrName>style.visibility</p:attrName>
                                        </p:attrNameLst>
                                      </p:cBhvr>
                                      <p:to>
                                        <p:strVal val="visible"/>
                                      </p:to>
                                    </p:set>
                                    <p:animEffect transition="in" filter="fade">
                                      <p:cBhvr>
                                        <p:cTn id="44" dur="2000"/>
                                        <p:tgtEl>
                                          <p:spTgt spid="1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allAtOnce"/>
      <p:bldP spid="12" grpId="0" build="allAtOnce" animBg="1"/>
      <p:bldP spid="13" grpId="0" build="allAtOnce" animBg="1"/>
      <p:bldP spid="14" grpId="0" build="allAtOnce" animBg="1"/>
      <p:bldP spid="17" grpId="0" build="allAtOnce"/>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251520" y="188640"/>
            <a:ext cx="8640960" cy="2385268"/>
          </a:xfrm>
          <a:prstGeom prst="rect">
            <a:avLst/>
          </a:prstGeom>
          <a:noFill/>
        </p:spPr>
        <p:txBody>
          <a:bodyPr wrap="square" rtlCol="0">
            <a:spAutoFit/>
          </a:bodyPr>
          <a:lstStyle/>
          <a:p>
            <a:pPr marL="360000" indent="-360000" algn="just">
              <a:spcBef>
                <a:spcPts val="600"/>
              </a:spcBef>
            </a:pPr>
            <a:r>
              <a:rPr lang="cs-CZ" sz="2400" dirty="0" smtClean="0">
                <a:solidFill>
                  <a:srgbClr val="FF9900"/>
                </a:solidFill>
                <a:latin typeface="Times New Roman" pitchFamily="18" charset="0"/>
                <a:cs typeface="Times New Roman" pitchFamily="18" charset="0"/>
              </a:rPr>
              <a:t>2. Gen, který v recesivní formě způsobuje </a:t>
            </a:r>
            <a:r>
              <a:rPr lang="cs-CZ" sz="2400" dirty="0" err="1" smtClean="0">
                <a:solidFill>
                  <a:srgbClr val="FF9900"/>
                </a:solidFill>
                <a:latin typeface="Times New Roman" pitchFamily="18" charset="0"/>
                <a:cs typeface="Times New Roman" pitchFamily="18" charset="0"/>
              </a:rPr>
              <a:t>hemofylii</a:t>
            </a:r>
            <a:r>
              <a:rPr lang="cs-CZ" sz="2400" dirty="0" smtClean="0">
                <a:solidFill>
                  <a:srgbClr val="FF9900"/>
                </a:solidFill>
                <a:latin typeface="Times New Roman" pitchFamily="18" charset="0"/>
                <a:cs typeface="Times New Roman" pitchFamily="18" charset="0"/>
              </a:rPr>
              <a:t> se nachází na nehomologické části chromozomu X. Otec dívky je postižen hemofilií, zatímco matka je zdravá a pochází z rodiny, ve které se tato choroba nikdy nevyskytla.</a:t>
            </a:r>
          </a:p>
          <a:p>
            <a:pPr marL="360000" indent="-360000" algn="just">
              <a:spcBef>
                <a:spcPts val="600"/>
              </a:spcBef>
            </a:pPr>
            <a:r>
              <a:rPr lang="cs-CZ" sz="2400" dirty="0" smtClean="0">
                <a:solidFill>
                  <a:srgbClr val="FF9900"/>
                </a:solidFill>
                <a:latin typeface="Times New Roman" pitchFamily="18" charset="0"/>
                <a:cs typeface="Times New Roman" pitchFamily="18" charset="0"/>
              </a:rPr>
              <a:t>     Jaké můžeme očekávat děti této dívky, jestliže si vezme zdravého muže?</a:t>
            </a:r>
          </a:p>
        </p:txBody>
      </p:sp>
      <p:sp>
        <p:nvSpPr>
          <p:cNvPr id="4" name="TextovéPole 3"/>
          <p:cNvSpPr txBox="1"/>
          <p:nvPr/>
        </p:nvSpPr>
        <p:spPr>
          <a:xfrm>
            <a:off x="251520" y="2564904"/>
            <a:ext cx="3096344" cy="1015663"/>
          </a:xfrm>
          <a:prstGeom prst="rect">
            <a:avLst/>
          </a:prstGeom>
          <a:noFill/>
        </p:spPr>
        <p:txBody>
          <a:bodyPr wrap="square" rtlCol="0">
            <a:spAutoFit/>
          </a:bodyPr>
          <a:lstStyle/>
          <a:p>
            <a:r>
              <a:rPr lang="cs-CZ" sz="2000" dirty="0" smtClean="0">
                <a:latin typeface="Times New Roman" pitchFamily="18" charset="0"/>
                <a:cs typeface="Times New Roman" pitchFamily="18" charset="0"/>
              </a:rPr>
              <a:t>X</a:t>
            </a:r>
            <a:r>
              <a:rPr lang="cs-CZ" sz="2000" baseline="-25000" dirty="0" smtClean="0">
                <a:latin typeface="Times New Roman" pitchFamily="18" charset="0"/>
                <a:cs typeface="Times New Roman" pitchFamily="18" charset="0"/>
              </a:rPr>
              <a:t>H</a:t>
            </a:r>
            <a:r>
              <a:rPr lang="cs-CZ" sz="2000" dirty="0" smtClean="0">
                <a:latin typeface="Times New Roman" pitchFamily="18" charset="0"/>
                <a:cs typeface="Times New Roman" pitchFamily="18" charset="0"/>
              </a:rPr>
              <a:t> …. normální srážlivost</a:t>
            </a:r>
          </a:p>
          <a:p>
            <a:r>
              <a:rPr lang="cs-CZ" sz="2000" dirty="0" err="1" smtClean="0">
                <a:latin typeface="Times New Roman" pitchFamily="18" charset="0"/>
                <a:cs typeface="Times New Roman" pitchFamily="18" charset="0"/>
              </a:rPr>
              <a:t>X</a:t>
            </a:r>
            <a:r>
              <a:rPr lang="cs-CZ" sz="2000" baseline="-25000" dirty="0" err="1" smtClean="0">
                <a:latin typeface="Times New Roman" pitchFamily="18" charset="0"/>
                <a:cs typeface="Times New Roman" pitchFamily="18" charset="0"/>
              </a:rPr>
              <a:t>h</a:t>
            </a:r>
            <a:r>
              <a:rPr lang="cs-CZ" sz="2000" dirty="0" smtClean="0">
                <a:latin typeface="Times New Roman" pitchFamily="18" charset="0"/>
                <a:cs typeface="Times New Roman" pitchFamily="18" charset="0"/>
              </a:rPr>
              <a:t> ….. </a:t>
            </a:r>
            <a:r>
              <a:rPr lang="cs-CZ" sz="2000" dirty="0" err="1" smtClean="0">
                <a:latin typeface="Times New Roman" pitchFamily="18" charset="0"/>
                <a:cs typeface="Times New Roman" pitchFamily="18" charset="0"/>
              </a:rPr>
              <a:t>hemofylie</a:t>
            </a:r>
            <a:endParaRPr lang="cs-CZ" sz="2000" dirty="0" smtClean="0">
              <a:latin typeface="Times New Roman" pitchFamily="18" charset="0"/>
              <a:cs typeface="Times New Roman" pitchFamily="18" charset="0"/>
            </a:endParaRPr>
          </a:p>
          <a:p>
            <a:r>
              <a:rPr lang="cs-CZ" sz="2000" dirty="0" smtClean="0">
                <a:latin typeface="Times New Roman" pitchFamily="18" charset="0"/>
                <a:cs typeface="Times New Roman" pitchFamily="18" charset="0"/>
              </a:rPr>
              <a:t>Y</a:t>
            </a:r>
            <a:endParaRPr lang="cs-CZ" sz="2000" dirty="0">
              <a:latin typeface="Times New Roman" pitchFamily="18" charset="0"/>
              <a:cs typeface="Times New Roman" pitchFamily="18" charset="0"/>
            </a:endParaRPr>
          </a:p>
        </p:txBody>
      </p:sp>
      <p:sp>
        <p:nvSpPr>
          <p:cNvPr id="5" name="TextovéPole 4"/>
          <p:cNvSpPr txBox="1"/>
          <p:nvPr/>
        </p:nvSpPr>
        <p:spPr>
          <a:xfrm>
            <a:off x="1331640" y="3429000"/>
            <a:ext cx="5652120" cy="1015663"/>
          </a:xfrm>
          <a:prstGeom prst="rect">
            <a:avLst/>
          </a:prstGeom>
          <a:noFill/>
        </p:spPr>
        <p:txBody>
          <a:bodyPr wrap="square" rtlCol="0">
            <a:spAutoFit/>
          </a:bodyPr>
          <a:lstStyle/>
          <a:p>
            <a:r>
              <a:rPr lang="cs-CZ" sz="2000" dirty="0" smtClean="0">
                <a:latin typeface="Times New Roman" pitchFamily="18" charset="0"/>
                <a:cs typeface="Times New Roman" pitchFamily="18" charset="0"/>
              </a:rPr>
              <a:t>rodiče:    nemocný  otec     x    zdravá matka</a:t>
            </a:r>
          </a:p>
          <a:p>
            <a:endParaRPr lang="cs-CZ" sz="2000" dirty="0" smtClean="0">
              <a:latin typeface="Times New Roman" pitchFamily="18" charset="0"/>
              <a:cs typeface="Times New Roman" pitchFamily="18" charset="0"/>
            </a:endParaRPr>
          </a:p>
          <a:p>
            <a:r>
              <a:rPr lang="cs-CZ" sz="2000" dirty="0" smtClean="0">
                <a:latin typeface="Times New Roman" pitchFamily="18" charset="0"/>
                <a:cs typeface="Times New Roman" pitchFamily="18" charset="0"/>
              </a:rPr>
              <a:t> dcera:</a:t>
            </a:r>
          </a:p>
        </p:txBody>
      </p:sp>
      <p:sp>
        <p:nvSpPr>
          <p:cNvPr id="6" name="TextovéPole 5"/>
          <p:cNvSpPr txBox="1"/>
          <p:nvPr/>
        </p:nvSpPr>
        <p:spPr>
          <a:xfrm>
            <a:off x="2267744" y="3356992"/>
            <a:ext cx="1656184" cy="461665"/>
          </a:xfrm>
          <a:prstGeom prst="rect">
            <a:avLst/>
          </a:prstGeom>
          <a:solidFill>
            <a:schemeClr val="bg1"/>
          </a:solidFill>
        </p:spPr>
        <p:txBody>
          <a:bodyPr wrap="square" rtlCol="0">
            <a:spAutoFit/>
          </a:bodyPr>
          <a:lstStyle/>
          <a:p>
            <a:pPr algn="ctr"/>
            <a:r>
              <a:rPr lang="cs-CZ" sz="2400" dirty="0" err="1" smtClean="0">
                <a:latin typeface="Times New Roman" pitchFamily="18" charset="0"/>
                <a:cs typeface="Times New Roman" pitchFamily="18" charset="0"/>
              </a:rPr>
              <a:t>X</a:t>
            </a:r>
            <a:r>
              <a:rPr lang="cs-CZ" sz="2400" baseline="-25000" dirty="0" err="1" smtClean="0">
                <a:latin typeface="Times New Roman" pitchFamily="18" charset="0"/>
                <a:cs typeface="Times New Roman" pitchFamily="18" charset="0"/>
              </a:rPr>
              <a:t>h</a:t>
            </a:r>
            <a:r>
              <a:rPr lang="cs-CZ" sz="2400" dirty="0" err="1" smtClean="0">
                <a:latin typeface="Times New Roman" pitchFamily="18" charset="0"/>
                <a:cs typeface="Times New Roman" pitchFamily="18" charset="0"/>
              </a:rPr>
              <a:t>Y</a:t>
            </a:r>
            <a:endParaRPr lang="cs-CZ" sz="2400" dirty="0">
              <a:latin typeface="Times New Roman" pitchFamily="18" charset="0"/>
              <a:cs typeface="Times New Roman" pitchFamily="18" charset="0"/>
            </a:endParaRPr>
          </a:p>
        </p:txBody>
      </p:sp>
      <p:sp>
        <p:nvSpPr>
          <p:cNvPr id="7" name="TextovéPole 6"/>
          <p:cNvSpPr txBox="1"/>
          <p:nvPr/>
        </p:nvSpPr>
        <p:spPr>
          <a:xfrm>
            <a:off x="3131840" y="3933056"/>
            <a:ext cx="1728192" cy="461665"/>
          </a:xfrm>
          <a:prstGeom prst="rect">
            <a:avLst/>
          </a:prstGeom>
          <a:solidFill>
            <a:schemeClr val="bg1"/>
          </a:solidFill>
        </p:spPr>
        <p:txBody>
          <a:bodyPr wrap="square" rtlCol="0">
            <a:spAutoFit/>
          </a:bodyPr>
          <a:lstStyle/>
          <a:p>
            <a:pPr algn="ctr"/>
            <a:r>
              <a:rPr lang="cs-CZ" sz="2400" dirty="0" err="1" smtClean="0">
                <a:latin typeface="Times New Roman" pitchFamily="18" charset="0"/>
                <a:cs typeface="Times New Roman" pitchFamily="18" charset="0"/>
              </a:rPr>
              <a:t>X</a:t>
            </a:r>
            <a:r>
              <a:rPr lang="cs-CZ" sz="2400" baseline="-25000" dirty="0" err="1" smtClean="0">
                <a:latin typeface="Times New Roman" pitchFamily="18" charset="0"/>
                <a:cs typeface="Times New Roman" pitchFamily="18" charset="0"/>
              </a:rPr>
              <a:t>h</a:t>
            </a:r>
            <a:r>
              <a:rPr lang="cs-CZ" sz="2400" dirty="0" err="1" smtClean="0">
                <a:latin typeface="Times New Roman" pitchFamily="18" charset="0"/>
                <a:cs typeface="Times New Roman" pitchFamily="18" charset="0"/>
              </a:rPr>
              <a:t>X</a:t>
            </a:r>
            <a:r>
              <a:rPr lang="cs-CZ" sz="2400" baseline="-25000" dirty="0" err="1" smtClean="0">
                <a:latin typeface="Times New Roman" pitchFamily="18" charset="0"/>
                <a:cs typeface="Times New Roman" pitchFamily="18" charset="0"/>
              </a:rPr>
              <a:t>H</a:t>
            </a:r>
            <a:endParaRPr lang="cs-CZ" sz="2400" baseline="-25000" dirty="0">
              <a:latin typeface="Times New Roman" pitchFamily="18" charset="0"/>
              <a:cs typeface="Times New Roman" pitchFamily="18" charset="0"/>
            </a:endParaRPr>
          </a:p>
        </p:txBody>
      </p:sp>
      <p:sp>
        <p:nvSpPr>
          <p:cNvPr id="8" name="TextovéPole 7"/>
          <p:cNvSpPr txBox="1"/>
          <p:nvPr/>
        </p:nvSpPr>
        <p:spPr>
          <a:xfrm>
            <a:off x="4427984" y="3356992"/>
            <a:ext cx="2016224" cy="461665"/>
          </a:xfrm>
          <a:prstGeom prst="rect">
            <a:avLst/>
          </a:prstGeom>
          <a:solidFill>
            <a:schemeClr val="bg1"/>
          </a:solidFill>
        </p:spPr>
        <p:txBody>
          <a:bodyPr wrap="square" rtlCol="0">
            <a:spAutoFit/>
          </a:bodyPr>
          <a:lstStyle/>
          <a:p>
            <a:pPr algn="ctr"/>
            <a:r>
              <a:rPr lang="cs-CZ" sz="2400" dirty="0" smtClean="0">
                <a:latin typeface="Times New Roman" pitchFamily="18" charset="0"/>
                <a:cs typeface="Times New Roman" pitchFamily="18" charset="0"/>
              </a:rPr>
              <a:t>X</a:t>
            </a:r>
            <a:r>
              <a:rPr lang="cs-CZ" sz="2400" baseline="-25000" dirty="0" smtClean="0">
                <a:latin typeface="Times New Roman" pitchFamily="18" charset="0"/>
                <a:cs typeface="Times New Roman" pitchFamily="18" charset="0"/>
              </a:rPr>
              <a:t>H</a:t>
            </a:r>
            <a:r>
              <a:rPr lang="cs-CZ" sz="2400" dirty="0" smtClean="0">
                <a:latin typeface="Times New Roman" pitchFamily="18" charset="0"/>
                <a:cs typeface="Times New Roman" pitchFamily="18" charset="0"/>
              </a:rPr>
              <a:t>X</a:t>
            </a:r>
            <a:r>
              <a:rPr lang="cs-CZ" sz="2400" baseline="-25000" dirty="0" smtClean="0">
                <a:latin typeface="Times New Roman" pitchFamily="18" charset="0"/>
                <a:cs typeface="Times New Roman" pitchFamily="18" charset="0"/>
              </a:rPr>
              <a:t>H</a:t>
            </a:r>
            <a:endParaRPr lang="cs-CZ" sz="2400" baseline="-25000" dirty="0">
              <a:latin typeface="Times New Roman" pitchFamily="18" charset="0"/>
              <a:cs typeface="Times New Roman" pitchFamily="18" charset="0"/>
            </a:endParaRPr>
          </a:p>
        </p:txBody>
      </p:sp>
      <p:sp>
        <p:nvSpPr>
          <p:cNvPr id="9" name="TextovéPole 8"/>
          <p:cNvSpPr txBox="1"/>
          <p:nvPr/>
        </p:nvSpPr>
        <p:spPr>
          <a:xfrm>
            <a:off x="1475656" y="5301208"/>
            <a:ext cx="7237312" cy="1200329"/>
          </a:xfrm>
          <a:prstGeom prst="rect">
            <a:avLst/>
          </a:prstGeom>
          <a:solidFill>
            <a:schemeClr val="bg1"/>
          </a:solidFill>
        </p:spPr>
        <p:txBody>
          <a:bodyPr wrap="square" rtlCol="0">
            <a:spAutoFit/>
          </a:bodyPr>
          <a:lstStyle/>
          <a:p>
            <a:pPr algn="ctr"/>
            <a:r>
              <a:rPr lang="cs-CZ" sz="2400" dirty="0" smtClean="0">
                <a:solidFill>
                  <a:srgbClr val="CC3300"/>
                </a:solidFill>
                <a:latin typeface="Times New Roman" pitchFamily="18" charset="0"/>
                <a:cs typeface="Times New Roman" pitchFamily="18" charset="0"/>
              </a:rPr>
              <a:t>Polovina synů bude nemocná a polovina zdravá.</a:t>
            </a:r>
          </a:p>
          <a:p>
            <a:pPr algn="ctr"/>
            <a:r>
              <a:rPr lang="cs-CZ" sz="2400" dirty="0" smtClean="0">
                <a:solidFill>
                  <a:srgbClr val="CC3300"/>
                </a:solidFill>
                <a:latin typeface="Times New Roman" pitchFamily="18" charset="0"/>
                <a:cs typeface="Times New Roman" pitchFamily="18" charset="0"/>
              </a:rPr>
              <a:t>Všechny dcery budou zdravé, ale polovina z nich bude přenášet nemoc na své děti.</a:t>
            </a:r>
            <a:endParaRPr lang="cs-CZ" sz="2400" dirty="0">
              <a:solidFill>
                <a:srgbClr val="CC3300"/>
              </a:solidFill>
              <a:latin typeface="Times New Roman" pitchFamily="18" charset="0"/>
              <a:cs typeface="Times New Roman" pitchFamily="18" charset="0"/>
            </a:endParaRPr>
          </a:p>
        </p:txBody>
      </p:sp>
      <p:sp>
        <p:nvSpPr>
          <p:cNvPr id="12" name="TextovéPole 11"/>
          <p:cNvSpPr txBox="1"/>
          <p:nvPr/>
        </p:nvSpPr>
        <p:spPr>
          <a:xfrm>
            <a:off x="4572000" y="3933056"/>
            <a:ext cx="2520280" cy="400110"/>
          </a:xfrm>
          <a:prstGeom prst="rect">
            <a:avLst/>
          </a:prstGeom>
          <a:noFill/>
        </p:spPr>
        <p:txBody>
          <a:bodyPr wrap="square" rtlCol="0">
            <a:spAutoFit/>
          </a:bodyPr>
          <a:lstStyle/>
          <a:p>
            <a:r>
              <a:rPr lang="cs-CZ" sz="2000" dirty="0" smtClean="0">
                <a:latin typeface="Times New Roman" pitchFamily="18" charset="0"/>
                <a:cs typeface="Times New Roman" pitchFamily="18" charset="0"/>
              </a:rPr>
              <a:t>  x        zdravý muž</a:t>
            </a:r>
            <a:endParaRPr lang="cs-CZ" sz="2400" dirty="0">
              <a:latin typeface="Times New Roman" pitchFamily="18" charset="0"/>
              <a:cs typeface="Times New Roman" pitchFamily="18" charset="0"/>
            </a:endParaRPr>
          </a:p>
        </p:txBody>
      </p:sp>
      <p:sp>
        <p:nvSpPr>
          <p:cNvPr id="13" name="TextovéPole 12"/>
          <p:cNvSpPr txBox="1"/>
          <p:nvPr/>
        </p:nvSpPr>
        <p:spPr>
          <a:xfrm>
            <a:off x="5148064" y="3933056"/>
            <a:ext cx="1656184" cy="461665"/>
          </a:xfrm>
          <a:prstGeom prst="rect">
            <a:avLst/>
          </a:prstGeom>
          <a:solidFill>
            <a:schemeClr val="bg1"/>
          </a:solidFill>
        </p:spPr>
        <p:txBody>
          <a:bodyPr wrap="square" rtlCol="0">
            <a:spAutoFit/>
          </a:bodyPr>
          <a:lstStyle/>
          <a:p>
            <a:pPr algn="ctr"/>
            <a:r>
              <a:rPr lang="cs-CZ" sz="2400" dirty="0" smtClean="0">
                <a:latin typeface="Times New Roman" pitchFamily="18" charset="0"/>
                <a:cs typeface="Times New Roman" pitchFamily="18" charset="0"/>
              </a:rPr>
              <a:t>X</a:t>
            </a:r>
            <a:r>
              <a:rPr lang="cs-CZ" sz="2400" baseline="-25000" dirty="0" smtClean="0">
                <a:latin typeface="Times New Roman" pitchFamily="18" charset="0"/>
                <a:cs typeface="Times New Roman" pitchFamily="18" charset="0"/>
              </a:rPr>
              <a:t>H</a:t>
            </a:r>
            <a:r>
              <a:rPr lang="cs-CZ" sz="2400" dirty="0" smtClean="0">
                <a:latin typeface="Times New Roman" pitchFamily="18" charset="0"/>
                <a:cs typeface="Times New Roman" pitchFamily="18" charset="0"/>
              </a:rPr>
              <a:t>Y</a:t>
            </a:r>
            <a:endParaRPr lang="cs-CZ" sz="2400" dirty="0"/>
          </a:p>
        </p:txBody>
      </p:sp>
      <p:sp>
        <p:nvSpPr>
          <p:cNvPr id="14" name="TextovéPole 13"/>
          <p:cNvSpPr txBox="1"/>
          <p:nvPr/>
        </p:nvSpPr>
        <p:spPr>
          <a:xfrm>
            <a:off x="1259632" y="4653136"/>
            <a:ext cx="7128792" cy="461665"/>
          </a:xfrm>
          <a:prstGeom prst="rect">
            <a:avLst/>
          </a:prstGeom>
          <a:noFill/>
        </p:spPr>
        <p:txBody>
          <a:bodyPr wrap="square" rtlCol="0">
            <a:spAutoFit/>
          </a:bodyPr>
          <a:lstStyle/>
          <a:p>
            <a:r>
              <a:rPr lang="cs-CZ" sz="2000" dirty="0" smtClean="0">
                <a:latin typeface="Times New Roman" pitchFamily="18" charset="0"/>
                <a:cs typeface="Times New Roman" pitchFamily="18" charset="0"/>
              </a:rPr>
              <a:t>Synové:        </a:t>
            </a:r>
            <a:r>
              <a:rPr lang="cs-CZ" sz="2400" dirty="0" err="1" smtClean="0">
                <a:latin typeface="Times New Roman" pitchFamily="18" charset="0"/>
                <a:cs typeface="Times New Roman" pitchFamily="18" charset="0"/>
              </a:rPr>
              <a:t>X</a:t>
            </a:r>
            <a:r>
              <a:rPr lang="cs-CZ" sz="2400" baseline="-25000" dirty="0" err="1" smtClean="0">
                <a:latin typeface="Times New Roman" pitchFamily="18" charset="0"/>
                <a:cs typeface="Times New Roman" pitchFamily="18" charset="0"/>
              </a:rPr>
              <a:t>h</a:t>
            </a:r>
            <a:r>
              <a:rPr lang="cs-CZ" sz="2400" dirty="0" err="1" smtClean="0">
                <a:latin typeface="Times New Roman" pitchFamily="18" charset="0"/>
                <a:cs typeface="Times New Roman" pitchFamily="18" charset="0"/>
              </a:rPr>
              <a:t>Y</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X</a:t>
            </a:r>
            <a:r>
              <a:rPr lang="cs-CZ" sz="2400" baseline="-25000" dirty="0" err="1" smtClean="0">
                <a:latin typeface="Times New Roman" pitchFamily="18" charset="0"/>
                <a:cs typeface="Times New Roman" pitchFamily="18" charset="0"/>
              </a:rPr>
              <a:t>H</a:t>
            </a:r>
            <a:r>
              <a:rPr lang="cs-CZ" sz="2400" dirty="0" err="1" smtClean="0">
                <a:latin typeface="Times New Roman" pitchFamily="18" charset="0"/>
                <a:cs typeface="Times New Roman" pitchFamily="18" charset="0"/>
              </a:rPr>
              <a:t>Y</a:t>
            </a:r>
            <a:r>
              <a:rPr lang="cs-CZ" sz="2400" dirty="0" smtClean="0">
                <a:latin typeface="Times New Roman" pitchFamily="18" charset="0"/>
                <a:cs typeface="Times New Roman" pitchFamily="18" charset="0"/>
              </a:rPr>
              <a:t>         </a:t>
            </a:r>
            <a:r>
              <a:rPr lang="cs-CZ" sz="2000" dirty="0" smtClean="0">
                <a:latin typeface="Times New Roman" pitchFamily="18" charset="0"/>
                <a:cs typeface="Times New Roman" pitchFamily="18" charset="0"/>
              </a:rPr>
              <a:t>dcery:  </a:t>
            </a:r>
            <a:r>
              <a:rPr lang="cs-CZ" sz="2400" dirty="0" err="1" smtClean="0">
                <a:latin typeface="Times New Roman" pitchFamily="18" charset="0"/>
                <a:cs typeface="Times New Roman" pitchFamily="18" charset="0"/>
              </a:rPr>
              <a:t>X</a:t>
            </a:r>
            <a:r>
              <a:rPr lang="cs-CZ" sz="2400" baseline="-25000" dirty="0" err="1" smtClean="0">
                <a:latin typeface="Times New Roman" pitchFamily="18" charset="0"/>
                <a:cs typeface="Times New Roman" pitchFamily="18" charset="0"/>
              </a:rPr>
              <a:t>h</a:t>
            </a:r>
            <a:r>
              <a:rPr lang="cs-CZ" sz="2400" dirty="0" err="1" smtClean="0">
                <a:latin typeface="Times New Roman" pitchFamily="18" charset="0"/>
                <a:cs typeface="Times New Roman" pitchFamily="18" charset="0"/>
              </a:rPr>
              <a:t>X</a:t>
            </a:r>
            <a:r>
              <a:rPr lang="cs-CZ" sz="2400" baseline="-25000" dirty="0" err="1" smtClean="0">
                <a:latin typeface="Times New Roman" pitchFamily="18" charset="0"/>
                <a:cs typeface="Times New Roman" pitchFamily="18" charset="0"/>
              </a:rPr>
              <a:t>H</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X</a:t>
            </a:r>
            <a:r>
              <a:rPr lang="cs-CZ" sz="2400" baseline="-25000" dirty="0" err="1" smtClean="0">
                <a:latin typeface="Times New Roman" pitchFamily="18" charset="0"/>
                <a:cs typeface="Times New Roman" pitchFamily="18" charset="0"/>
              </a:rPr>
              <a:t>H</a:t>
            </a:r>
            <a:r>
              <a:rPr lang="cs-CZ" sz="2400" dirty="0" err="1" smtClean="0">
                <a:latin typeface="Times New Roman" pitchFamily="18" charset="0"/>
                <a:cs typeface="Times New Roman" pitchFamily="18" charset="0"/>
              </a:rPr>
              <a:t>X</a:t>
            </a:r>
            <a:r>
              <a:rPr lang="cs-CZ" sz="2400" baseline="-25000" dirty="0" err="1" smtClean="0">
                <a:latin typeface="Times New Roman" pitchFamily="18" charset="0"/>
                <a:cs typeface="Times New Roman" pitchFamily="18" charset="0"/>
              </a:rPr>
              <a:t>H</a:t>
            </a:r>
            <a:r>
              <a:rPr lang="cs-CZ" sz="2000" dirty="0" smtClean="0">
                <a:latin typeface="Times New Roman" pitchFamily="18" charset="0"/>
                <a:cs typeface="Times New Roman" pitchFamily="18" charset="0"/>
              </a:rPr>
              <a:t>                    </a:t>
            </a:r>
            <a:endParaRPr lang="cs-CZ" sz="2000" dirty="0">
              <a:latin typeface="Times New Roman" pitchFamily="18" charset="0"/>
              <a:cs typeface="Times New Roman"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2000"/>
                                        <p:tgtEl>
                                          <p:spTgt spid="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2000"/>
                                        <p:tgtEl>
                                          <p:spTgt spid="4">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Effect transition="in" filter="fade">
                                      <p:cBhvr>
                                        <p:cTn id="13" dur="2000"/>
                                        <p:tgtEl>
                                          <p:spTgt spid="4">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5">
                                            <p:txEl>
                                              <p:pRg st="0" end="0"/>
                                            </p:txEl>
                                          </p:spTgt>
                                        </p:tgtEl>
                                        <p:attrNameLst>
                                          <p:attrName>style.visibility</p:attrName>
                                        </p:attrNameLst>
                                      </p:cBhvr>
                                      <p:to>
                                        <p:strVal val="visible"/>
                                      </p:to>
                                    </p:set>
                                    <p:animEffect transition="in" filter="fade">
                                      <p:cBhvr>
                                        <p:cTn id="18" dur="2000"/>
                                        <p:tgtEl>
                                          <p:spTgt spid="5">
                                            <p:txEl>
                                              <p:pRg st="0" end="0"/>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2000"/>
                                        <p:tgtEl>
                                          <p:spTgt spid="5">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6">
                                            <p:bg/>
                                          </p:spTgt>
                                        </p:tgtEl>
                                        <p:attrNameLst>
                                          <p:attrName>style.visibility</p:attrName>
                                        </p:attrNameLst>
                                      </p:cBhvr>
                                      <p:to>
                                        <p:strVal val="visible"/>
                                      </p:to>
                                    </p:set>
                                    <p:animEffect transition="in" filter="fade">
                                      <p:cBhvr>
                                        <p:cTn id="26" dur="2000"/>
                                        <p:tgtEl>
                                          <p:spTgt spid="6">
                                            <p:bg/>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6">
                                            <p:txEl>
                                              <p:pRg st="0" end="0"/>
                                            </p:txEl>
                                          </p:spTgt>
                                        </p:tgtEl>
                                        <p:attrNameLst>
                                          <p:attrName>style.visibility</p:attrName>
                                        </p:attrNameLst>
                                      </p:cBhvr>
                                      <p:to>
                                        <p:strVal val="visible"/>
                                      </p:to>
                                    </p:set>
                                    <p:animEffect transition="in" filter="fade">
                                      <p:cBhvr>
                                        <p:cTn id="29" dur="2000"/>
                                        <p:tgtEl>
                                          <p:spTgt spid="6">
                                            <p:txEl>
                                              <p:pRg st="0" end="0"/>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8">
                                            <p:bg/>
                                          </p:spTgt>
                                        </p:tgtEl>
                                        <p:attrNameLst>
                                          <p:attrName>style.visibility</p:attrName>
                                        </p:attrNameLst>
                                      </p:cBhvr>
                                      <p:to>
                                        <p:strVal val="visible"/>
                                      </p:to>
                                    </p:set>
                                    <p:animEffect transition="in" filter="fade">
                                      <p:cBhvr>
                                        <p:cTn id="34" dur="2000"/>
                                        <p:tgtEl>
                                          <p:spTgt spid="8">
                                            <p:bg/>
                                          </p:spTgt>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8">
                                            <p:txEl>
                                              <p:pRg st="0" end="0"/>
                                            </p:txEl>
                                          </p:spTgt>
                                        </p:tgtEl>
                                        <p:attrNameLst>
                                          <p:attrName>style.visibility</p:attrName>
                                        </p:attrNameLst>
                                      </p:cBhvr>
                                      <p:to>
                                        <p:strVal val="visible"/>
                                      </p:to>
                                    </p:set>
                                    <p:animEffect transition="in" filter="fade">
                                      <p:cBhvr>
                                        <p:cTn id="37" dur="2000"/>
                                        <p:tgtEl>
                                          <p:spTgt spid="8">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7">
                                            <p:bg/>
                                          </p:spTgt>
                                        </p:tgtEl>
                                        <p:attrNameLst>
                                          <p:attrName>style.visibility</p:attrName>
                                        </p:attrNameLst>
                                      </p:cBhvr>
                                      <p:to>
                                        <p:strVal val="visible"/>
                                      </p:to>
                                    </p:set>
                                    <p:animEffect transition="in" filter="fade">
                                      <p:cBhvr>
                                        <p:cTn id="42" dur="2000"/>
                                        <p:tgtEl>
                                          <p:spTgt spid="7">
                                            <p:bg/>
                                          </p:spTgt>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7">
                                            <p:txEl>
                                              <p:pRg st="0" end="0"/>
                                            </p:txEl>
                                          </p:spTgt>
                                        </p:tgtEl>
                                        <p:attrNameLst>
                                          <p:attrName>style.visibility</p:attrName>
                                        </p:attrNameLst>
                                      </p:cBhvr>
                                      <p:to>
                                        <p:strVal val="visible"/>
                                      </p:to>
                                    </p:set>
                                    <p:animEffect transition="in" filter="fade">
                                      <p:cBhvr>
                                        <p:cTn id="45" dur="2000"/>
                                        <p:tgtEl>
                                          <p:spTgt spid="7">
                                            <p:txEl>
                                              <p:pRg st="0" end="0"/>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12">
                                            <p:txEl>
                                              <p:pRg st="0" end="0"/>
                                            </p:txEl>
                                          </p:spTgt>
                                        </p:tgtEl>
                                        <p:attrNameLst>
                                          <p:attrName>style.visibility</p:attrName>
                                        </p:attrNameLst>
                                      </p:cBhvr>
                                      <p:to>
                                        <p:strVal val="visible"/>
                                      </p:to>
                                    </p:set>
                                    <p:animEffect transition="in" filter="fade">
                                      <p:cBhvr>
                                        <p:cTn id="50" dur="2000"/>
                                        <p:tgtEl>
                                          <p:spTgt spid="12">
                                            <p:txEl>
                                              <p:pRg st="0" end="0"/>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13">
                                            <p:bg/>
                                          </p:spTgt>
                                        </p:tgtEl>
                                        <p:attrNameLst>
                                          <p:attrName>style.visibility</p:attrName>
                                        </p:attrNameLst>
                                      </p:cBhvr>
                                      <p:to>
                                        <p:strVal val="visible"/>
                                      </p:to>
                                    </p:set>
                                    <p:animEffect transition="in" filter="fade">
                                      <p:cBhvr>
                                        <p:cTn id="55" dur="2000"/>
                                        <p:tgtEl>
                                          <p:spTgt spid="13">
                                            <p:bg/>
                                          </p:spTgt>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13">
                                            <p:txEl>
                                              <p:pRg st="0" end="0"/>
                                            </p:txEl>
                                          </p:spTgt>
                                        </p:tgtEl>
                                        <p:attrNameLst>
                                          <p:attrName>style.visibility</p:attrName>
                                        </p:attrNameLst>
                                      </p:cBhvr>
                                      <p:to>
                                        <p:strVal val="visible"/>
                                      </p:to>
                                    </p:set>
                                    <p:animEffect transition="in" filter="fade">
                                      <p:cBhvr>
                                        <p:cTn id="58" dur="2000"/>
                                        <p:tgtEl>
                                          <p:spTgt spid="13">
                                            <p:txEl>
                                              <p:pRg st="0" end="0"/>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grpId="0" nodeType="clickEffect">
                                  <p:stCondLst>
                                    <p:cond delay="0"/>
                                  </p:stCondLst>
                                  <p:childTnLst>
                                    <p:set>
                                      <p:cBhvr>
                                        <p:cTn id="62" dur="1" fill="hold">
                                          <p:stCondLst>
                                            <p:cond delay="0"/>
                                          </p:stCondLst>
                                        </p:cTn>
                                        <p:tgtEl>
                                          <p:spTgt spid="14">
                                            <p:txEl>
                                              <p:pRg st="0" end="0"/>
                                            </p:txEl>
                                          </p:spTgt>
                                        </p:tgtEl>
                                        <p:attrNameLst>
                                          <p:attrName>style.visibility</p:attrName>
                                        </p:attrNameLst>
                                      </p:cBhvr>
                                      <p:to>
                                        <p:strVal val="visible"/>
                                      </p:to>
                                    </p:set>
                                    <p:animEffect transition="in" filter="fade">
                                      <p:cBhvr>
                                        <p:cTn id="63" dur="2000"/>
                                        <p:tgtEl>
                                          <p:spTgt spid="14">
                                            <p:txEl>
                                              <p:pRg st="0" end="0"/>
                                            </p:tx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9">
                                            <p:bg/>
                                          </p:spTgt>
                                        </p:tgtEl>
                                        <p:attrNameLst>
                                          <p:attrName>style.visibility</p:attrName>
                                        </p:attrNameLst>
                                      </p:cBhvr>
                                      <p:to>
                                        <p:strVal val="visible"/>
                                      </p:to>
                                    </p:set>
                                    <p:animEffect transition="in" filter="fade">
                                      <p:cBhvr>
                                        <p:cTn id="68" dur="2000"/>
                                        <p:tgtEl>
                                          <p:spTgt spid="9">
                                            <p:bg/>
                                          </p:spTgt>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9">
                                            <p:txEl>
                                              <p:pRg st="0" end="0"/>
                                            </p:txEl>
                                          </p:spTgt>
                                        </p:tgtEl>
                                        <p:attrNameLst>
                                          <p:attrName>style.visibility</p:attrName>
                                        </p:attrNameLst>
                                      </p:cBhvr>
                                      <p:to>
                                        <p:strVal val="visible"/>
                                      </p:to>
                                    </p:set>
                                    <p:animEffect transition="in" filter="fade">
                                      <p:cBhvr>
                                        <p:cTn id="71" dur="2000"/>
                                        <p:tgtEl>
                                          <p:spTgt spid="9">
                                            <p:txEl>
                                              <p:pRg st="0" end="0"/>
                                            </p:txEl>
                                          </p:spTgt>
                                        </p:tgtEl>
                                      </p:cBhvr>
                                    </p:animEffect>
                                  </p:childTnLst>
                                </p:cTn>
                              </p:par>
                              <p:par>
                                <p:cTn id="72" presetID="10" presetClass="entr" presetSubtype="0" fill="hold" grpId="0" nodeType="withEffect">
                                  <p:stCondLst>
                                    <p:cond delay="0"/>
                                  </p:stCondLst>
                                  <p:childTnLst>
                                    <p:set>
                                      <p:cBhvr>
                                        <p:cTn id="73" dur="1" fill="hold">
                                          <p:stCondLst>
                                            <p:cond delay="0"/>
                                          </p:stCondLst>
                                        </p:cTn>
                                        <p:tgtEl>
                                          <p:spTgt spid="9">
                                            <p:txEl>
                                              <p:pRg st="1" end="1"/>
                                            </p:txEl>
                                          </p:spTgt>
                                        </p:tgtEl>
                                        <p:attrNameLst>
                                          <p:attrName>style.visibility</p:attrName>
                                        </p:attrNameLst>
                                      </p:cBhvr>
                                      <p:to>
                                        <p:strVal val="visible"/>
                                      </p:to>
                                    </p:set>
                                    <p:animEffect transition="in" filter="fade">
                                      <p:cBhvr>
                                        <p:cTn id="74" dur="2000"/>
                                        <p:tgtEl>
                                          <p:spTgt spid="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allAtOnce"/>
      <p:bldP spid="5" grpId="0" build="allAtOnce"/>
      <p:bldP spid="6" grpId="0" uiExpand="1" build="p" animBg="1"/>
      <p:bldP spid="7" grpId="0" build="allAtOnce" animBg="1"/>
      <p:bldP spid="8" grpId="0" build="allAtOnce" animBg="1"/>
      <p:bldP spid="9" grpId="0" build="allAtOnce" animBg="1"/>
      <p:bldP spid="12" grpId="0" build="allAtOnce"/>
      <p:bldP spid="13" grpId="0" build="allAtOnce" animBg="1"/>
      <p:bldP spid="14" grpId="0" build="allAtOnce"/>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2"/>
          <p:cNvSpPr txBox="1">
            <a:spLocks/>
          </p:cNvSpPr>
          <p:nvPr/>
        </p:nvSpPr>
        <p:spPr>
          <a:xfrm>
            <a:off x="323528" y="260648"/>
            <a:ext cx="8435280" cy="3600400"/>
          </a:xfrm>
          <a:prstGeom prst="rect">
            <a:avLst/>
          </a:prstGeom>
        </p:spPr>
        <p:txBody>
          <a:bodyPr>
            <a:noAutofit/>
          </a:bodyPr>
          <a:lstStyle/>
          <a:p>
            <a:pPr marL="342900" marR="0" lvl="0" indent="-342900" algn="just" defTabSz="914400" rtl="0" eaLnBrk="1" fontAlgn="auto" latinLnBrk="0" hangingPunct="1">
              <a:lnSpc>
                <a:spcPct val="110000"/>
              </a:lnSpc>
              <a:spcBef>
                <a:spcPts val="600"/>
              </a:spcBef>
              <a:spcAft>
                <a:spcPts val="0"/>
              </a:spcAft>
              <a:buClrTx/>
              <a:buSzTx/>
              <a:buFont typeface="Arial" pitchFamily="34" charset="0"/>
              <a:buNone/>
              <a:tabLst/>
              <a:defRPr/>
            </a:pPr>
            <a:r>
              <a:rPr kumimoji="0" lang="cs-CZ" sz="2400" b="0" i="0" u="none" strike="noStrike" kern="1200" cap="none" spc="0" normalizeH="0" baseline="0" noProof="0" dirty="0" smtClean="0">
                <a:ln>
                  <a:noFill/>
                </a:ln>
                <a:solidFill>
                  <a:schemeClr val="accent3">
                    <a:lumMod val="75000"/>
                  </a:schemeClr>
                </a:solidFill>
                <a:effectLst/>
                <a:uLnTx/>
                <a:uFillTx/>
                <a:latin typeface="Times New Roman" pitchFamily="18" charset="0"/>
                <a:ea typeface="+mn-ea"/>
                <a:cs typeface="Times New Roman" pitchFamily="18" charset="0"/>
              </a:rPr>
              <a:t>3. Chybění potních žlázek u člověka je recesivním znakem řízeným alelou genu vázaného na</a:t>
            </a:r>
            <a:r>
              <a:rPr kumimoji="0" lang="cs-CZ" sz="2400" b="0" i="0" u="none" strike="noStrike" kern="1200" cap="none" spc="0" normalizeH="0" noProof="0" dirty="0" smtClean="0">
                <a:ln>
                  <a:noFill/>
                </a:ln>
                <a:solidFill>
                  <a:schemeClr val="accent3">
                    <a:lumMod val="75000"/>
                  </a:schemeClr>
                </a:solidFill>
                <a:effectLst/>
                <a:uLnTx/>
                <a:uFillTx/>
                <a:latin typeface="Times New Roman" pitchFamily="18" charset="0"/>
                <a:ea typeface="+mn-ea"/>
                <a:cs typeface="Times New Roman" pitchFamily="18" charset="0"/>
              </a:rPr>
              <a:t> </a:t>
            </a:r>
            <a:r>
              <a:rPr kumimoji="0" lang="cs-CZ" sz="2400" b="0" i="0" u="none" strike="noStrike" kern="1200" cap="none" spc="0" normalizeH="0" noProof="0" dirty="0" err="1" smtClean="0">
                <a:ln>
                  <a:noFill/>
                </a:ln>
                <a:solidFill>
                  <a:schemeClr val="accent3">
                    <a:lumMod val="75000"/>
                  </a:schemeClr>
                </a:solidFill>
                <a:effectLst/>
                <a:uLnTx/>
                <a:uFillTx/>
                <a:latin typeface="Times New Roman" pitchFamily="18" charset="0"/>
                <a:ea typeface="+mn-ea"/>
                <a:cs typeface="Times New Roman" pitchFamily="18" charset="0"/>
              </a:rPr>
              <a:t>heterologické</a:t>
            </a:r>
            <a:r>
              <a:rPr kumimoji="0" lang="cs-CZ" sz="2400" b="0" i="0" u="none" strike="noStrike" kern="1200" cap="none" spc="0" normalizeH="0" noProof="0" dirty="0" smtClean="0">
                <a:ln>
                  <a:noFill/>
                </a:ln>
                <a:solidFill>
                  <a:schemeClr val="accent3">
                    <a:lumMod val="75000"/>
                  </a:schemeClr>
                </a:solidFill>
                <a:effectLst/>
                <a:uLnTx/>
                <a:uFillTx/>
                <a:latin typeface="Times New Roman" pitchFamily="18" charset="0"/>
                <a:ea typeface="+mn-ea"/>
                <a:cs typeface="Times New Roman" pitchFamily="18" charset="0"/>
              </a:rPr>
              <a:t> části</a:t>
            </a:r>
            <a:r>
              <a:rPr kumimoji="0" lang="cs-CZ" sz="2400" b="0" i="0" u="none" strike="noStrike" kern="1200" cap="none" spc="0" normalizeH="0" baseline="0" noProof="0" dirty="0" smtClean="0">
                <a:ln>
                  <a:noFill/>
                </a:ln>
                <a:solidFill>
                  <a:schemeClr val="accent3">
                    <a:lumMod val="75000"/>
                  </a:schemeClr>
                </a:solidFill>
                <a:effectLst/>
                <a:uLnTx/>
                <a:uFillTx/>
                <a:latin typeface="Times New Roman" pitchFamily="18" charset="0"/>
                <a:ea typeface="+mn-ea"/>
                <a:cs typeface="Times New Roman" pitchFamily="18" charset="0"/>
              </a:rPr>
              <a:t> chromozomu X. Zdravý muž se oženil</a:t>
            </a:r>
            <a:r>
              <a:rPr kumimoji="0" lang="cs-CZ" sz="2400" b="0" i="0" u="none" strike="noStrike" kern="1200" cap="none" spc="0" normalizeH="0" noProof="0" dirty="0" smtClean="0">
                <a:ln>
                  <a:noFill/>
                </a:ln>
                <a:solidFill>
                  <a:schemeClr val="accent3">
                    <a:lumMod val="75000"/>
                  </a:schemeClr>
                </a:solidFill>
                <a:effectLst/>
                <a:uLnTx/>
                <a:uFillTx/>
                <a:latin typeface="Times New Roman" pitchFamily="18" charset="0"/>
                <a:ea typeface="+mn-ea"/>
                <a:cs typeface="Times New Roman" pitchFamily="18" charset="0"/>
              </a:rPr>
              <a:t> s dívkou, jejíž otec má tuto nemoc, zatímco matka a nikdo z jejích předků touto chorobou netrpí.</a:t>
            </a:r>
          </a:p>
          <a:p>
            <a:pPr marL="457200" marR="0" lvl="0" indent="-457200" algn="just" defTabSz="914400" rtl="0" eaLnBrk="1" fontAlgn="auto" latinLnBrk="0" hangingPunct="1">
              <a:lnSpc>
                <a:spcPct val="110000"/>
              </a:lnSpc>
              <a:spcBef>
                <a:spcPts val="600"/>
              </a:spcBef>
              <a:spcAft>
                <a:spcPts val="0"/>
              </a:spcAft>
              <a:buClrTx/>
              <a:buSzTx/>
              <a:buFont typeface="Arial" pitchFamily="34" charset="0"/>
              <a:buAutoNum type="alphaLcParenR"/>
              <a:tabLst/>
              <a:defRPr/>
            </a:pPr>
            <a:r>
              <a:rPr kumimoji="0" lang="cs-CZ" sz="2400" b="0" i="0" u="none" strike="noStrike" kern="1200" cap="none" spc="0" normalizeH="0" noProof="0" dirty="0" smtClean="0">
                <a:ln>
                  <a:noFill/>
                </a:ln>
                <a:solidFill>
                  <a:schemeClr val="accent3">
                    <a:lumMod val="75000"/>
                  </a:schemeClr>
                </a:solidFill>
                <a:effectLst/>
                <a:uLnTx/>
                <a:uFillTx/>
                <a:latin typeface="Times New Roman" pitchFamily="18" charset="0"/>
                <a:ea typeface="+mn-ea"/>
                <a:cs typeface="Times New Roman" pitchFamily="18" charset="0"/>
              </a:rPr>
              <a:t>Jaká je pravděpodobnost, že synové a dcery z tohoto manželství budou postiženi chyběním potních žlázek?</a:t>
            </a:r>
          </a:p>
          <a:p>
            <a:pPr marL="457200" marR="0" lvl="0" indent="-457200" algn="just" defTabSz="914400" rtl="0" eaLnBrk="1" fontAlgn="auto" latinLnBrk="0" hangingPunct="1">
              <a:lnSpc>
                <a:spcPct val="110000"/>
              </a:lnSpc>
              <a:spcBef>
                <a:spcPts val="600"/>
              </a:spcBef>
              <a:spcAft>
                <a:spcPts val="0"/>
              </a:spcAft>
              <a:buClrTx/>
              <a:buSzTx/>
              <a:buFont typeface="Arial" pitchFamily="34" charset="0"/>
              <a:buAutoNum type="alphaLcParenR"/>
              <a:tabLst/>
              <a:defRPr/>
            </a:pPr>
            <a:r>
              <a:rPr lang="cs-CZ" sz="2400" dirty="0" smtClean="0">
                <a:solidFill>
                  <a:schemeClr val="accent3">
                    <a:lumMod val="75000"/>
                  </a:schemeClr>
                </a:solidFill>
                <a:latin typeface="Times New Roman" pitchFamily="18" charset="0"/>
                <a:cs typeface="Times New Roman" pitchFamily="18" charset="0"/>
              </a:rPr>
              <a:t>Jestliže tito potomci uzavřou sňatky se zdravými partnery, mají se obávat přenosu této choroby?</a:t>
            </a:r>
            <a:endParaRPr kumimoji="0" lang="cs-CZ" sz="2400" b="0" i="0" u="none" strike="noStrike" kern="1200" cap="none" spc="0" normalizeH="0" noProof="0" dirty="0" smtClean="0">
              <a:ln>
                <a:noFill/>
              </a:ln>
              <a:solidFill>
                <a:schemeClr val="accent3">
                  <a:lumMod val="75000"/>
                </a:schemeClr>
              </a:solidFill>
              <a:effectLst/>
              <a:uLnTx/>
              <a:uFillTx/>
              <a:latin typeface="Times New Roman" pitchFamily="18" charset="0"/>
              <a:ea typeface="+mn-ea"/>
              <a:cs typeface="Times New Roman" pitchFamily="18"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395536" y="332656"/>
            <a:ext cx="3168352" cy="1015663"/>
          </a:xfrm>
          <a:prstGeom prst="rect">
            <a:avLst/>
          </a:prstGeom>
          <a:noFill/>
        </p:spPr>
        <p:txBody>
          <a:bodyPr wrap="square" rtlCol="0">
            <a:spAutoFit/>
          </a:bodyPr>
          <a:lstStyle/>
          <a:p>
            <a:r>
              <a:rPr lang="cs-CZ" sz="2000" dirty="0" smtClean="0">
                <a:latin typeface="Times New Roman" pitchFamily="18" charset="0"/>
                <a:cs typeface="Times New Roman" pitchFamily="18" charset="0"/>
              </a:rPr>
              <a:t>X</a:t>
            </a:r>
            <a:r>
              <a:rPr lang="cs-CZ" sz="2000" baseline="-25000" dirty="0" smtClean="0">
                <a:latin typeface="Times New Roman" pitchFamily="18" charset="0"/>
                <a:cs typeface="Times New Roman" pitchFamily="18" charset="0"/>
              </a:rPr>
              <a:t>A </a:t>
            </a:r>
            <a:r>
              <a:rPr lang="cs-CZ" sz="2000" dirty="0" smtClean="0">
                <a:latin typeface="Times New Roman" pitchFamily="18" charset="0"/>
                <a:cs typeface="Times New Roman" pitchFamily="18" charset="0"/>
              </a:rPr>
              <a:t> ... zdraví</a:t>
            </a:r>
          </a:p>
          <a:p>
            <a:r>
              <a:rPr lang="cs-CZ" sz="2000" dirty="0" err="1" smtClean="0">
                <a:latin typeface="Times New Roman" pitchFamily="18" charset="0"/>
                <a:cs typeface="Times New Roman" pitchFamily="18" charset="0"/>
              </a:rPr>
              <a:t>X</a:t>
            </a:r>
            <a:r>
              <a:rPr lang="cs-CZ" sz="2000" baseline="-25000" dirty="0" err="1" smtClean="0">
                <a:latin typeface="Times New Roman" pitchFamily="18" charset="0"/>
                <a:cs typeface="Times New Roman" pitchFamily="18" charset="0"/>
              </a:rPr>
              <a:t>a</a:t>
            </a:r>
            <a:r>
              <a:rPr lang="cs-CZ" sz="2000" baseline="-25000" dirty="0" smtClean="0">
                <a:latin typeface="Times New Roman" pitchFamily="18" charset="0"/>
                <a:cs typeface="Times New Roman" pitchFamily="18" charset="0"/>
              </a:rPr>
              <a:t>   </a:t>
            </a:r>
            <a:r>
              <a:rPr lang="cs-CZ" sz="2000" dirty="0" smtClean="0">
                <a:latin typeface="Times New Roman" pitchFamily="18" charset="0"/>
                <a:cs typeface="Times New Roman" pitchFamily="18" charset="0"/>
              </a:rPr>
              <a:t>… chybí potní žlázky</a:t>
            </a:r>
          </a:p>
          <a:p>
            <a:r>
              <a:rPr lang="cs-CZ" sz="2000" dirty="0" smtClean="0">
                <a:latin typeface="Times New Roman" pitchFamily="18" charset="0"/>
                <a:cs typeface="Times New Roman" pitchFamily="18" charset="0"/>
              </a:rPr>
              <a:t>Y</a:t>
            </a:r>
            <a:endParaRPr lang="cs-CZ" sz="2000" dirty="0">
              <a:latin typeface="Times New Roman" pitchFamily="18" charset="0"/>
              <a:cs typeface="Times New Roman" pitchFamily="18" charset="0"/>
            </a:endParaRPr>
          </a:p>
        </p:txBody>
      </p:sp>
      <p:sp>
        <p:nvSpPr>
          <p:cNvPr id="3" name="TextovéPole 2"/>
          <p:cNvSpPr txBox="1"/>
          <p:nvPr/>
        </p:nvSpPr>
        <p:spPr>
          <a:xfrm>
            <a:off x="1115616" y="1196752"/>
            <a:ext cx="7128792" cy="400110"/>
          </a:xfrm>
          <a:prstGeom prst="rect">
            <a:avLst/>
          </a:prstGeom>
          <a:noFill/>
        </p:spPr>
        <p:txBody>
          <a:bodyPr wrap="square" rtlCol="0">
            <a:spAutoFit/>
          </a:bodyPr>
          <a:lstStyle/>
          <a:p>
            <a:pPr algn="ctr"/>
            <a:r>
              <a:rPr lang="cs-CZ" sz="2000" dirty="0" smtClean="0">
                <a:latin typeface="Times New Roman" pitchFamily="18" charset="0"/>
                <a:cs typeface="Times New Roman" pitchFamily="18" charset="0"/>
              </a:rPr>
              <a:t>     zdravý muž     x    zdravá žena, jejíž otec byl nemocný </a:t>
            </a:r>
            <a:endParaRPr lang="cs-CZ" sz="2000" dirty="0">
              <a:latin typeface="Times New Roman" pitchFamily="18" charset="0"/>
              <a:cs typeface="Times New Roman" pitchFamily="18" charset="0"/>
            </a:endParaRPr>
          </a:p>
        </p:txBody>
      </p:sp>
      <p:sp>
        <p:nvSpPr>
          <p:cNvPr id="4" name="TextovéPole 3"/>
          <p:cNvSpPr txBox="1"/>
          <p:nvPr/>
        </p:nvSpPr>
        <p:spPr>
          <a:xfrm>
            <a:off x="2195736" y="1556792"/>
            <a:ext cx="1296144" cy="461665"/>
          </a:xfrm>
          <a:prstGeom prst="rect">
            <a:avLst/>
          </a:prstGeom>
          <a:noFill/>
        </p:spPr>
        <p:txBody>
          <a:bodyPr wrap="square" rtlCol="0">
            <a:spAutoFit/>
          </a:bodyPr>
          <a:lstStyle/>
          <a:p>
            <a:pPr algn="ctr"/>
            <a:r>
              <a:rPr lang="cs-CZ" sz="2400" dirty="0" smtClean="0">
                <a:latin typeface="Times New Roman" pitchFamily="18" charset="0"/>
                <a:cs typeface="Times New Roman" pitchFamily="18" charset="0"/>
              </a:rPr>
              <a:t>X</a:t>
            </a:r>
            <a:r>
              <a:rPr lang="cs-CZ" sz="2400" baseline="-25000" dirty="0" smtClean="0">
                <a:latin typeface="Times New Roman" pitchFamily="18" charset="0"/>
                <a:cs typeface="Times New Roman" pitchFamily="18" charset="0"/>
              </a:rPr>
              <a:t>A</a:t>
            </a:r>
            <a:r>
              <a:rPr lang="cs-CZ" sz="2400" dirty="0" smtClean="0">
                <a:latin typeface="Times New Roman" pitchFamily="18" charset="0"/>
                <a:cs typeface="Times New Roman" pitchFamily="18" charset="0"/>
              </a:rPr>
              <a:t>Y</a:t>
            </a:r>
            <a:endParaRPr lang="cs-CZ" sz="2400" dirty="0">
              <a:latin typeface="Times New Roman" pitchFamily="18" charset="0"/>
              <a:cs typeface="Times New Roman" pitchFamily="18" charset="0"/>
            </a:endParaRPr>
          </a:p>
        </p:txBody>
      </p:sp>
      <p:sp>
        <p:nvSpPr>
          <p:cNvPr id="5" name="TextovéPole 4"/>
          <p:cNvSpPr txBox="1"/>
          <p:nvPr/>
        </p:nvSpPr>
        <p:spPr>
          <a:xfrm>
            <a:off x="5076056" y="1556792"/>
            <a:ext cx="1296144" cy="461665"/>
          </a:xfrm>
          <a:prstGeom prst="rect">
            <a:avLst/>
          </a:prstGeom>
          <a:noFill/>
        </p:spPr>
        <p:txBody>
          <a:bodyPr wrap="square" rtlCol="0">
            <a:spAutoFit/>
          </a:bodyPr>
          <a:lstStyle/>
          <a:p>
            <a:pPr algn="ctr"/>
            <a:r>
              <a:rPr lang="cs-CZ" sz="2400" dirty="0" err="1" smtClean="0">
                <a:latin typeface="Times New Roman" pitchFamily="18" charset="0"/>
                <a:cs typeface="Times New Roman" pitchFamily="18" charset="0"/>
              </a:rPr>
              <a:t>X</a:t>
            </a:r>
            <a:r>
              <a:rPr lang="cs-CZ" sz="2400" baseline="-25000" dirty="0" err="1" smtClean="0">
                <a:latin typeface="Times New Roman" pitchFamily="18" charset="0"/>
                <a:cs typeface="Times New Roman" pitchFamily="18" charset="0"/>
              </a:rPr>
              <a:t>A</a:t>
            </a:r>
            <a:r>
              <a:rPr lang="cs-CZ" sz="2400" dirty="0" err="1" smtClean="0">
                <a:latin typeface="Times New Roman" pitchFamily="18" charset="0"/>
                <a:cs typeface="Times New Roman" pitchFamily="18" charset="0"/>
              </a:rPr>
              <a:t>X</a:t>
            </a:r>
            <a:r>
              <a:rPr lang="cs-CZ" sz="2400" baseline="-25000" dirty="0" err="1" smtClean="0">
                <a:latin typeface="Times New Roman" pitchFamily="18" charset="0"/>
                <a:cs typeface="Times New Roman" pitchFamily="18" charset="0"/>
              </a:rPr>
              <a:t>a</a:t>
            </a:r>
            <a:endParaRPr lang="cs-CZ" sz="2400" baseline="-25000" dirty="0">
              <a:latin typeface="Times New Roman" pitchFamily="18" charset="0"/>
              <a:cs typeface="Times New Roman" pitchFamily="18" charset="0"/>
            </a:endParaRPr>
          </a:p>
        </p:txBody>
      </p:sp>
      <p:sp>
        <p:nvSpPr>
          <p:cNvPr id="6" name="TextovéPole 5"/>
          <p:cNvSpPr txBox="1"/>
          <p:nvPr/>
        </p:nvSpPr>
        <p:spPr>
          <a:xfrm>
            <a:off x="971600" y="2060848"/>
            <a:ext cx="6480720" cy="461665"/>
          </a:xfrm>
          <a:prstGeom prst="rect">
            <a:avLst/>
          </a:prstGeom>
          <a:noFill/>
        </p:spPr>
        <p:txBody>
          <a:bodyPr wrap="square" rtlCol="0">
            <a:spAutoFit/>
          </a:bodyPr>
          <a:lstStyle/>
          <a:p>
            <a:r>
              <a:rPr lang="cs-CZ" sz="2000" dirty="0" smtClean="0">
                <a:latin typeface="Times New Roman" pitchFamily="18" charset="0"/>
                <a:cs typeface="Times New Roman" pitchFamily="18" charset="0"/>
              </a:rPr>
              <a:t>synové:   </a:t>
            </a:r>
            <a:r>
              <a:rPr lang="cs-CZ" sz="2400" dirty="0" smtClean="0">
                <a:latin typeface="Times New Roman" pitchFamily="18" charset="0"/>
                <a:cs typeface="Times New Roman" pitchFamily="18" charset="0"/>
              </a:rPr>
              <a:t>X</a:t>
            </a:r>
            <a:r>
              <a:rPr lang="cs-CZ" sz="2400" baseline="-25000" dirty="0" smtClean="0">
                <a:latin typeface="Times New Roman" pitchFamily="18" charset="0"/>
                <a:cs typeface="Times New Roman" pitchFamily="18" charset="0"/>
              </a:rPr>
              <a:t>A</a:t>
            </a:r>
            <a:r>
              <a:rPr lang="cs-CZ" sz="2400" dirty="0" smtClean="0">
                <a:latin typeface="Times New Roman" pitchFamily="18" charset="0"/>
                <a:cs typeface="Times New Roman" pitchFamily="18" charset="0"/>
              </a:rPr>
              <a:t>Y      </a:t>
            </a:r>
            <a:r>
              <a:rPr lang="cs-CZ" sz="2400" dirty="0" err="1" smtClean="0">
                <a:latin typeface="Times New Roman" pitchFamily="18" charset="0"/>
                <a:cs typeface="Times New Roman" pitchFamily="18" charset="0"/>
              </a:rPr>
              <a:t>X</a:t>
            </a:r>
            <a:r>
              <a:rPr lang="cs-CZ" sz="2400" baseline="-25000" dirty="0" err="1" smtClean="0">
                <a:latin typeface="Times New Roman" pitchFamily="18" charset="0"/>
                <a:cs typeface="Times New Roman" pitchFamily="18" charset="0"/>
              </a:rPr>
              <a:t>a</a:t>
            </a:r>
            <a:r>
              <a:rPr lang="cs-CZ" sz="2400" dirty="0" err="1" smtClean="0">
                <a:latin typeface="Times New Roman" pitchFamily="18" charset="0"/>
                <a:cs typeface="Times New Roman" pitchFamily="18" charset="0"/>
              </a:rPr>
              <a:t>Y</a:t>
            </a:r>
            <a:r>
              <a:rPr lang="cs-CZ" sz="2400" dirty="0" smtClean="0">
                <a:latin typeface="Times New Roman" pitchFamily="18" charset="0"/>
                <a:cs typeface="Times New Roman" pitchFamily="18" charset="0"/>
              </a:rPr>
              <a:t>          </a:t>
            </a:r>
            <a:r>
              <a:rPr lang="cs-CZ" sz="2000" dirty="0" smtClean="0">
                <a:latin typeface="Times New Roman" pitchFamily="18" charset="0"/>
                <a:cs typeface="Times New Roman" pitchFamily="18" charset="0"/>
              </a:rPr>
              <a:t>dcery:  </a:t>
            </a:r>
            <a:r>
              <a:rPr lang="cs-CZ" sz="2400" dirty="0" smtClean="0">
                <a:latin typeface="Times New Roman" pitchFamily="18" charset="0"/>
                <a:cs typeface="Times New Roman" pitchFamily="18" charset="0"/>
              </a:rPr>
              <a:t>X</a:t>
            </a:r>
            <a:r>
              <a:rPr lang="cs-CZ" sz="2400" baseline="-25000" dirty="0" smtClean="0">
                <a:latin typeface="Times New Roman" pitchFamily="18" charset="0"/>
                <a:cs typeface="Times New Roman" pitchFamily="18" charset="0"/>
              </a:rPr>
              <a:t>A</a:t>
            </a:r>
            <a:r>
              <a:rPr lang="cs-CZ" sz="2400" dirty="0" smtClean="0">
                <a:latin typeface="Times New Roman" pitchFamily="18" charset="0"/>
                <a:cs typeface="Times New Roman" pitchFamily="18" charset="0"/>
              </a:rPr>
              <a:t>X</a:t>
            </a:r>
            <a:r>
              <a:rPr lang="cs-CZ" sz="2400" baseline="-25000" dirty="0" smtClean="0">
                <a:latin typeface="Times New Roman" pitchFamily="18" charset="0"/>
                <a:cs typeface="Times New Roman" pitchFamily="18" charset="0"/>
              </a:rPr>
              <a:t>A</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X</a:t>
            </a:r>
            <a:r>
              <a:rPr lang="cs-CZ" sz="2400" baseline="-25000" dirty="0" err="1" smtClean="0">
                <a:latin typeface="Times New Roman" pitchFamily="18" charset="0"/>
                <a:cs typeface="Times New Roman" pitchFamily="18" charset="0"/>
              </a:rPr>
              <a:t>A</a:t>
            </a:r>
            <a:r>
              <a:rPr lang="cs-CZ" sz="2400" dirty="0" err="1" smtClean="0">
                <a:latin typeface="Times New Roman" pitchFamily="18" charset="0"/>
                <a:cs typeface="Times New Roman" pitchFamily="18" charset="0"/>
              </a:rPr>
              <a:t>X</a:t>
            </a:r>
            <a:r>
              <a:rPr lang="cs-CZ" sz="2400" baseline="-25000" dirty="0" err="1" smtClean="0">
                <a:latin typeface="Times New Roman" pitchFamily="18" charset="0"/>
                <a:cs typeface="Times New Roman" pitchFamily="18" charset="0"/>
              </a:rPr>
              <a:t>a</a:t>
            </a:r>
            <a:endParaRPr lang="cs-CZ" sz="2400" baseline="-25000" dirty="0">
              <a:latin typeface="Times New Roman" pitchFamily="18" charset="0"/>
              <a:cs typeface="Times New Roman" pitchFamily="18" charset="0"/>
            </a:endParaRPr>
          </a:p>
        </p:txBody>
      </p:sp>
      <p:sp>
        <p:nvSpPr>
          <p:cNvPr id="7" name="TextovéPole 6"/>
          <p:cNvSpPr txBox="1"/>
          <p:nvPr/>
        </p:nvSpPr>
        <p:spPr>
          <a:xfrm>
            <a:off x="251520" y="2636912"/>
            <a:ext cx="8352928" cy="1421928"/>
          </a:xfrm>
          <a:prstGeom prst="rect">
            <a:avLst/>
          </a:prstGeom>
          <a:noFill/>
        </p:spPr>
        <p:txBody>
          <a:bodyPr wrap="square" rtlCol="0">
            <a:spAutoFit/>
          </a:bodyPr>
          <a:lstStyle/>
          <a:p>
            <a:pPr algn="just">
              <a:lnSpc>
                <a:spcPct val="120000"/>
              </a:lnSpc>
            </a:pPr>
            <a:r>
              <a:rPr lang="cs-CZ" sz="2400" dirty="0" smtClean="0">
                <a:solidFill>
                  <a:srgbClr val="92D050"/>
                </a:solidFill>
                <a:latin typeface="Times New Roman" pitchFamily="18" charset="0"/>
                <a:cs typeface="Times New Roman" pitchFamily="18" charset="0"/>
              </a:rPr>
              <a:t>a) U synů je 50 % pravděpodobnost nemoci. Pro dcery je tato pravděpodobnost 0 %, budou všechny zdravé. Polovina z nich však bude přenašečkami.</a:t>
            </a:r>
            <a:endParaRPr lang="cs-CZ" sz="2400" dirty="0">
              <a:solidFill>
                <a:srgbClr val="92D050"/>
              </a:solidFill>
              <a:latin typeface="Times New Roman" pitchFamily="18" charset="0"/>
              <a:cs typeface="Times New Roman" pitchFamily="18" charset="0"/>
            </a:endParaRPr>
          </a:p>
        </p:txBody>
      </p:sp>
      <p:sp>
        <p:nvSpPr>
          <p:cNvPr id="8" name="TextovéPole 7"/>
          <p:cNvSpPr txBox="1"/>
          <p:nvPr/>
        </p:nvSpPr>
        <p:spPr>
          <a:xfrm>
            <a:off x="251520" y="4149080"/>
            <a:ext cx="8389440" cy="1865126"/>
          </a:xfrm>
          <a:prstGeom prst="rect">
            <a:avLst/>
          </a:prstGeom>
          <a:noFill/>
        </p:spPr>
        <p:txBody>
          <a:bodyPr wrap="square" rtlCol="0">
            <a:spAutoFit/>
          </a:bodyPr>
          <a:lstStyle/>
          <a:p>
            <a:pPr algn="just">
              <a:lnSpc>
                <a:spcPct val="120000"/>
              </a:lnSpc>
            </a:pPr>
            <a:r>
              <a:rPr lang="cs-CZ" sz="2400" dirty="0" smtClean="0">
                <a:solidFill>
                  <a:srgbClr val="008000"/>
                </a:solidFill>
                <a:latin typeface="Times New Roman" pitchFamily="18" charset="0"/>
                <a:cs typeface="Times New Roman" pitchFamily="18" charset="0"/>
              </a:rPr>
              <a:t>b) Děti zdravého syna budou všechny  zdravé. Synové nemocného syna budou zdraví, dcery budou zdravé přenašečky. Děti zcela zdravé dcery budou zdravé. Zdravá dcera přenašečka bude mít stejné pravděpodobnosti jako měla její matka. </a:t>
            </a:r>
            <a:endParaRPr lang="cs-CZ" sz="2400" dirty="0">
              <a:solidFill>
                <a:srgbClr val="008000"/>
              </a:solidFill>
              <a:latin typeface="Times New Roman" pitchFamily="18" charset="0"/>
              <a:cs typeface="Times New Roman"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2000"/>
                                        <p:tgtEl>
                                          <p:spTgt spid="2">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xEl>
                                              <p:pRg st="1" end="1"/>
                                            </p:txEl>
                                          </p:spTgt>
                                        </p:tgtEl>
                                        <p:attrNameLst>
                                          <p:attrName>style.visibility</p:attrName>
                                        </p:attrNameLst>
                                      </p:cBhvr>
                                      <p:to>
                                        <p:strVal val="visible"/>
                                      </p:to>
                                    </p:set>
                                    <p:animEffect transition="in" filter="fade">
                                      <p:cBhvr>
                                        <p:cTn id="10" dur="2000"/>
                                        <p:tgtEl>
                                          <p:spTgt spid="2">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Effect transition="in" filter="fade">
                                      <p:cBhvr>
                                        <p:cTn id="13" dur="2000"/>
                                        <p:tgtEl>
                                          <p:spTgt spid="2">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fade">
                                      <p:cBhvr>
                                        <p:cTn id="18" dur="2000"/>
                                        <p:tgtEl>
                                          <p:spTgt spid="3">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animEffect transition="in" filter="fade">
                                      <p:cBhvr>
                                        <p:cTn id="23" dur="2000"/>
                                        <p:tgtEl>
                                          <p:spTgt spid="4">
                                            <p:txEl>
                                              <p:pRg st="0" end="0"/>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txEl>
                                              <p:pRg st="0" end="0"/>
                                            </p:txEl>
                                          </p:spTgt>
                                        </p:tgtEl>
                                        <p:attrNameLst>
                                          <p:attrName>style.visibility</p:attrName>
                                        </p:attrNameLst>
                                      </p:cBhvr>
                                      <p:to>
                                        <p:strVal val="visible"/>
                                      </p:to>
                                    </p:set>
                                    <p:animEffect transition="in" filter="fade">
                                      <p:cBhvr>
                                        <p:cTn id="28" dur="2000"/>
                                        <p:tgtEl>
                                          <p:spTgt spid="5">
                                            <p:txEl>
                                              <p:pRg st="0" end="0"/>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6">
                                            <p:txEl>
                                              <p:pRg st="0" end="0"/>
                                            </p:txEl>
                                          </p:spTgt>
                                        </p:tgtEl>
                                        <p:attrNameLst>
                                          <p:attrName>style.visibility</p:attrName>
                                        </p:attrNameLst>
                                      </p:cBhvr>
                                      <p:to>
                                        <p:strVal val="visible"/>
                                      </p:to>
                                    </p:set>
                                    <p:animEffect transition="in" filter="fade">
                                      <p:cBhvr>
                                        <p:cTn id="33" dur="2000"/>
                                        <p:tgtEl>
                                          <p:spTgt spid="6">
                                            <p:txEl>
                                              <p:pRg st="0" end="0"/>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7">
                                            <p:txEl>
                                              <p:pRg st="0" end="0"/>
                                            </p:txEl>
                                          </p:spTgt>
                                        </p:tgtEl>
                                        <p:attrNameLst>
                                          <p:attrName>style.visibility</p:attrName>
                                        </p:attrNameLst>
                                      </p:cBhvr>
                                      <p:to>
                                        <p:strVal val="visible"/>
                                      </p:to>
                                    </p:set>
                                    <p:animEffect transition="in" filter="fade">
                                      <p:cBhvr>
                                        <p:cTn id="38" dur="2000"/>
                                        <p:tgtEl>
                                          <p:spTgt spid="7">
                                            <p:txEl>
                                              <p:pRg st="0" end="0"/>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8">
                                            <p:txEl>
                                              <p:pRg st="0" end="0"/>
                                            </p:txEl>
                                          </p:spTgt>
                                        </p:tgtEl>
                                        <p:attrNameLst>
                                          <p:attrName>style.visibility</p:attrName>
                                        </p:attrNameLst>
                                      </p:cBhvr>
                                      <p:to>
                                        <p:strVal val="visible"/>
                                      </p:to>
                                    </p:set>
                                    <p:animEffect transition="in" filter="fade">
                                      <p:cBhvr>
                                        <p:cTn id="43" dur="20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allAtOnce"/>
      <p:bldP spid="3" grpId="0" build="allAtOnce"/>
      <p:bldP spid="4" grpId="0" build="allAtOnce"/>
      <p:bldP spid="5" grpId="0" build="allAtOnce"/>
      <p:bldP spid="6" grpId="0" build="allAtOnce"/>
      <p:bldP spid="7" grpId="0" build="allAtOnce"/>
      <p:bldP spid="8" grpId="0" build="allAtOnce"/>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2"/>
          <p:cNvSpPr txBox="1">
            <a:spLocks/>
          </p:cNvSpPr>
          <p:nvPr/>
        </p:nvSpPr>
        <p:spPr>
          <a:xfrm>
            <a:off x="323528" y="260648"/>
            <a:ext cx="8435280" cy="4824536"/>
          </a:xfrm>
          <a:prstGeom prst="rect">
            <a:avLst/>
          </a:prstGeom>
        </p:spPr>
        <p:txBody>
          <a:bodyPr>
            <a:noAutofit/>
          </a:bodyPr>
          <a:lstStyle/>
          <a:p>
            <a:pPr marL="342900" marR="0" lvl="0" indent="-342900" algn="just" defTabSz="914400" rtl="0" eaLnBrk="1" fontAlgn="auto" latinLnBrk="0" hangingPunct="1">
              <a:lnSpc>
                <a:spcPct val="110000"/>
              </a:lnSpc>
              <a:spcBef>
                <a:spcPts val="600"/>
              </a:spcBef>
              <a:spcAft>
                <a:spcPts val="0"/>
              </a:spcAft>
              <a:buClrTx/>
              <a:buSzTx/>
              <a:buFont typeface="Arial" pitchFamily="34" charset="0"/>
              <a:buNone/>
              <a:tabLst/>
              <a:defRPr/>
            </a:pPr>
            <a:r>
              <a:rPr kumimoji="0" lang="cs-CZ" sz="2400" b="0" i="0" u="none" strike="noStrike" kern="1200" cap="none" spc="0" normalizeH="0" baseline="0" noProof="0" dirty="0" smtClean="0">
                <a:ln>
                  <a:noFill/>
                </a:ln>
                <a:solidFill>
                  <a:srgbClr val="C00000"/>
                </a:solidFill>
                <a:effectLst/>
                <a:uLnTx/>
                <a:uFillTx/>
                <a:latin typeface="Times New Roman" pitchFamily="18" charset="0"/>
                <a:ea typeface="+mn-ea"/>
                <a:cs typeface="Times New Roman" pitchFamily="18" charset="0"/>
              </a:rPr>
              <a:t>4. Černá a rezavá barva srsti u</a:t>
            </a:r>
            <a:r>
              <a:rPr kumimoji="0" lang="cs-CZ" sz="2400" b="0" i="0" u="none" strike="noStrike" kern="1200" cap="none" spc="0" normalizeH="0" noProof="0" dirty="0" smtClean="0">
                <a:ln>
                  <a:noFill/>
                </a:ln>
                <a:solidFill>
                  <a:srgbClr val="C00000"/>
                </a:solidFill>
                <a:effectLst/>
                <a:uLnTx/>
                <a:uFillTx/>
                <a:latin typeface="Times New Roman" pitchFamily="18" charset="0"/>
                <a:ea typeface="+mn-ea"/>
                <a:cs typeface="Times New Roman" pitchFamily="18" charset="0"/>
              </a:rPr>
              <a:t> koček je řízena dvěma různými alelami téhož genu, který je pohlavně vázán na chromozomu X. Tříbarevnost, označovaná též jako mramorové zbarvení, je výsledkem heterozygotní sestavy těchto alel. </a:t>
            </a:r>
          </a:p>
          <a:p>
            <a:pPr marL="457200" marR="0" lvl="0" indent="-457200" algn="just" defTabSz="914400" rtl="0" eaLnBrk="1" fontAlgn="auto" latinLnBrk="0" hangingPunct="1">
              <a:lnSpc>
                <a:spcPct val="110000"/>
              </a:lnSpc>
              <a:spcBef>
                <a:spcPts val="600"/>
              </a:spcBef>
              <a:spcAft>
                <a:spcPts val="0"/>
              </a:spcAft>
              <a:buClrTx/>
              <a:buSzTx/>
              <a:buFont typeface="Arial" pitchFamily="34" charset="0"/>
              <a:buAutoNum type="alphaLcParenR"/>
              <a:tabLst/>
              <a:defRPr/>
            </a:pPr>
            <a:r>
              <a:rPr kumimoji="0" lang="cs-CZ" sz="2400" b="0" i="0" u="none" strike="noStrike" kern="1200" cap="none" spc="0" normalizeH="0" noProof="0" dirty="0" smtClean="0">
                <a:ln>
                  <a:noFill/>
                </a:ln>
                <a:solidFill>
                  <a:srgbClr val="C00000"/>
                </a:solidFill>
                <a:effectLst/>
                <a:uLnTx/>
                <a:uFillTx/>
                <a:latin typeface="Times New Roman" pitchFamily="18" charset="0"/>
                <a:ea typeface="+mn-ea"/>
                <a:cs typeface="Times New Roman" pitchFamily="18" charset="0"/>
              </a:rPr>
              <a:t>Proč se tříbarevní kocouři téměř nevyskytují?</a:t>
            </a:r>
          </a:p>
          <a:p>
            <a:pPr marL="457200" marR="0" lvl="0" indent="-457200" algn="just" defTabSz="914400" rtl="0" eaLnBrk="1" fontAlgn="auto" latinLnBrk="0" hangingPunct="1">
              <a:lnSpc>
                <a:spcPct val="110000"/>
              </a:lnSpc>
              <a:spcBef>
                <a:spcPts val="600"/>
              </a:spcBef>
              <a:spcAft>
                <a:spcPts val="0"/>
              </a:spcAft>
              <a:buClrTx/>
              <a:buSzTx/>
              <a:buFont typeface="Arial" pitchFamily="34" charset="0"/>
              <a:buAutoNum type="alphaLcParenR"/>
              <a:tabLst/>
              <a:defRPr/>
            </a:pPr>
            <a:r>
              <a:rPr lang="cs-CZ" sz="2400" dirty="0" smtClean="0">
                <a:solidFill>
                  <a:srgbClr val="C00000"/>
                </a:solidFill>
                <a:latin typeface="Times New Roman" pitchFamily="18" charset="0"/>
                <a:cs typeface="Times New Roman" pitchFamily="18" charset="0"/>
              </a:rPr>
              <a:t>Jaká budou koťata po křížení tříbarevné kočky s černým kocourem?</a:t>
            </a:r>
            <a:endParaRPr kumimoji="0" lang="cs-CZ" sz="2400" b="0" i="0" u="none" strike="noStrike" kern="1200" cap="none" spc="0" normalizeH="0" noProof="0" dirty="0" smtClean="0">
              <a:ln>
                <a:noFill/>
              </a:ln>
              <a:solidFill>
                <a:srgbClr val="C00000"/>
              </a:solidFill>
              <a:effectLst/>
              <a:uLnTx/>
              <a:uFillTx/>
              <a:latin typeface="Times New Roman" pitchFamily="18" charset="0"/>
              <a:ea typeface="+mn-ea"/>
              <a:cs typeface="Times New Roman" pitchFamily="18" charset="0"/>
            </a:endParaRPr>
          </a:p>
          <a:p>
            <a:pPr marL="457200" marR="0" lvl="0" indent="-457200" algn="just" defTabSz="914400" rtl="0" eaLnBrk="1" fontAlgn="auto" latinLnBrk="0" hangingPunct="1">
              <a:lnSpc>
                <a:spcPct val="110000"/>
              </a:lnSpc>
              <a:spcBef>
                <a:spcPts val="600"/>
              </a:spcBef>
              <a:spcAft>
                <a:spcPts val="0"/>
              </a:spcAft>
              <a:buClrTx/>
              <a:buSzTx/>
              <a:buFont typeface="Arial" pitchFamily="34" charset="0"/>
              <a:buAutoNum type="alphaLcParenR"/>
              <a:tabLst/>
              <a:defRPr/>
            </a:pPr>
            <a:r>
              <a:rPr lang="cs-CZ" sz="2400" dirty="0" smtClean="0">
                <a:solidFill>
                  <a:srgbClr val="C00000"/>
                </a:solidFill>
                <a:latin typeface="Times New Roman" pitchFamily="18" charset="0"/>
                <a:cs typeface="Times New Roman" pitchFamily="18" charset="0"/>
              </a:rPr>
              <a:t>Jaká budou koťata po křížení černé kočky s rezavým kocourem?</a:t>
            </a:r>
          </a:p>
          <a:p>
            <a:pPr marL="457200" marR="0" lvl="0" indent="-457200" algn="just" defTabSz="914400" rtl="0" eaLnBrk="1" fontAlgn="auto" latinLnBrk="0" hangingPunct="1">
              <a:lnSpc>
                <a:spcPct val="110000"/>
              </a:lnSpc>
              <a:spcBef>
                <a:spcPts val="600"/>
              </a:spcBef>
              <a:spcAft>
                <a:spcPts val="0"/>
              </a:spcAft>
              <a:buClrTx/>
              <a:buSzTx/>
              <a:buFont typeface="Arial" pitchFamily="34" charset="0"/>
              <a:buAutoNum type="alphaLcParenR"/>
              <a:tabLst/>
              <a:defRPr/>
            </a:pPr>
            <a:r>
              <a:rPr lang="cs-CZ" sz="2400" dirty="0" smtClean="0">
                <a:solidFill>
                  <a:srgbClr val="C00000"/>
                </a:solidFill>
                <a:latin typeface="Times New Roman" pitchFamily="18" charset="0"/>
                <a:cs typeface="Times New Roman" pitchFamily="18" charset="0"/>
              </a:rPr>
              <a:t>Jací rodiče by mohli mít rezavé kočičky?</a:t>
            </a:r>
          </a:p>
          <a:p>
            <a:pPr marL="457200" marR="0" lvl="0" indent="-457200" algn="just" defTabSz="914400" rtl="0" eaLnBrk="1" fontAlgn="auto" latinLnBrk="0" hangingPunct="1">
              <a:lnSpc>
                <a:spcPct val="110000"/>
              </a:lnSpc>
              <a:spcBef>
                <a:spcPts val="600"/>
              </a:spcBef>
              <a:spcAft>
                <a:spcPts val="0"/>
              </a:spcAft>
              <a:buClrTx/>
              <a:buSzTx/>
              <a:buFont typeface="Arial" pitchFamily="34" charset="0"/>
              <a:buAutoNum type="alphaLcParenR"/>
              <a:tabLst/>
              <a:defRPr/>
            </a:pPr>
            <a:endParaRPr kumimoji="0" lang="cs-CZ" sz="2400" b="0" i="0" u="none" strike="noStrike" kern="1200" cap="none" spc="0" normalizeH="0" noProof="0" dirty="0" smtClean="0">
              <a:ln>
                <a:noFill/>
              </a:ln>
              <a:solidFill>
                <a:srgbClr val="C00000"/>
              </a:solidFill>
              <a:effectLst/>
              <a:uLnTx/>
              <a:uFillTx/>
              <a:latin typeface="Times New Roman" pitchFamily="18" charset="0"/>
              <a:ea typeface="+mn-ea"/>
              <a:cs typeface="Times New Roman" pitchFamily="18" charset="0"/>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395536" y="332656"/>
            <a:ext cx="3168352" cy="1015663"/>
          </a:xfrm>
          <a:prstGeom prst="rect">
            <a:avLst/>
          </a:prstGeom>
          <a:noFill/>
        </p:spPr>
        <p:txBody>
          <a:bodyPr wrap="square" rtlCol="0">
            <a:spAutoFit/>
          </a:bodyPr>
          <a:lstStyle/>
          <a:p>
            <a:r>
              <a:rPr lang="cs-CZ" sz="2000" dirty="0" smtClean="0">
                <a:latin typeface="Times New Roman" pitchFamily="18" charset="0"/>
                <a:cs typeface="Times New Roman" pitchFamily="18" charset="0"/>
              </a:rPr>
              <a:t>X</a:t>
            </a:r>
            <a:r>
              <a:rPr lang="cs-CZ" sz="2000" baseline="-25000" dirty="0" smtClean="0">
                <a:latin typeface="Times New Roman" pitchFamily="18" charset="0"/>
                <a:cs typeface="Times New Roman" pitchFamily="18" charset="0"/>
              </a:rPr>
              <a:t>A </a:t>
            </a:r>
            <a:r>
              <a:rPr lang="cs-CZ" sz="2000" dirty="0" smtClean="0">
                <a:latin typeface="Times New Roman" pitchFamily="18" charset="0"/>
                <a:cs typeface="Times New Roman" pitchFamily="18" charset="0"/>
              </a:rPr>
              <a:t> ... černá barva</a:t>
            </a:r>
          </a:p>
          <a:p>
            <a:r>
              <a:rPr lang="cs-CZ" sz="2000" dirty="0" smtClean="0">
                <a:latin typeface="Times New Roman" pitchFamily="18" charset="0"/>
                <a:cs typeface="Times New Roman" pitchFamily="18" charset="0"/>
              </a:rPr>
              <a:t>X</a:t>
            </a:r>
            <a:r>
              <a:rPr lang="cs-CZ" sz="2000" baseline="-25000" dirty="0" smtClean="0">
                <a:latin typeface="Times New Roman" pitchFamily="18" charset="0"/>
                <a:cs typeface="Times New Roman" pitchFamily="18" charset="0"/>
              </a:rPr>
              <a:t>B  </a:t>
            </a:r>
            <a:r>
              <a:rPr lang="cs-CZ" sz="2000" dirty="0" smtClean="0">
                <a:latin typeface="Times New Roman" pitchFamily="18" charset="0"/>
                <a:cs typeface="Times New Roman" pitchFamily="18" charset="0"/>
              </a:rPr>
              <a:t>… zrzavá barva</a:t>
            </a:r>
          </a:p>
          <a:p>
            <a:r>
              <a:rPr lang="cs-CZ" sz="2000" dirty="0" smtClean="0">
                <a:latin typeface="Times New Roman" pitchFamily="18" charset="0"/>
                <a:cs typeface="Times New Roman" pitchFamily="18" charset="0"/>
              </a:rPr>
              <a:t>Y</a:t>
            </a:r>
            <a:endParaRPr lang="cs-CZ" sz="2000" dirty="0">
              <a:latin typeface="Times New Roman" pitchFamily="18" charset="0"/>
              <a:cs typeface="Times New Roman" pitchFamily="18" charset="0"/>
            </a:endParaRPr>
          </a:p>
        </p:txBody>
      </p:sp>
      <p:sp>
        <p:nvSpPr>
          <p:cNvPr id="3" name="TextovéPole 2"/>
          <p:cNvSpPr txBox="1"/>
          <p:nvPr/>
        </p:nvSpPr>
        <p:spPr>
          <a:xfrm>
            <a:off x="251520" y="1340768"/>
            <a:ext cx="8496944" cy="830997"/>
          </a:xfrm>
          <a:prstGeom prst="rect">
            <a:avLst/>
          </a:prstGeom>
          <a:noFill/>
        </p:spPr>
        <p:txBody>
          <a:bodyPr wrap="square" rtlCol="0">
            <a:spAutoFit/>
          </a:bodyPr>
          <a:lstStyle/>
          <a:p>
            <a:r>
              <a:rPr lang="cs-CZ" sz="2400" dirty="0" smtClean="0">
                <a:solidFill>
                  <a:schemeClr val="accent6">
                    <a:lumMod val="75000"/>
                  </a:schemeClr>
                </a:solidFill>
                <a:latin typeface="Times New Roman" pitchFamily="18" charset="0"/>
                <a:cs typeface="Times New Roman" pitchFamily="18" charset="0"/>
              </a:rPr>
              <a:t>a) Protože kocour má jen jeden chromozom X, nikdy se u něho nesejdou dvě alely.</a:t>
            </a:r>
            <a:endParaRPr lang="cs-CZ" sz="2400" dirty="0">
              <a:solidFill>
                <a:schemeClr val="accent6">
                  <a:lumMod val="75000"/>
                </a:schemeClr>
              </a:solidFill>
              <a:latin typeface="Times New Roman" pitchFamily="18" charset="0"/>
              <a:cs typeface="Times New Roman" pitchFamily="18" charset="0"/>
            </a:endParaRPr>
          </a:p>
        </p:txBody>
      </p:sp>
      <p:sp>
        <p:nvSpPr>
          <p:cNvPr id="6" name="TextovéPole 5"/>
          <p:cNvSpPr txBox="1"/>
          <p:nvPr/>
        </p:nvSpPr>
        <p:spPr>
          <a:xfrm>
            <a:off x="251520" y="2204864"/>
            <a:ext cx="6480720" cy="830997"/>
          </a:xfrm>
          <a:prstGeom prst="rect">
            <a:avLst/>
          </a:prstGeom>
          <a:noFill/>
        </p:spPr>
        <p:txBody>
          <a:bodyPr wrap="square" rtlCol="0">
            <a:spAutoFit/>
          </a:bodyPr>
          <a:lstStyle/>
          <a:p>
            <a:pPr marL="457200" indent="-457200"/>
            <a:r>
              <a:rPr lang="cs-CZ" sz="2400" dirty="0" smtClean="0">
                <a:latin typeface="Times New Roman" pitchFamily="18" charset="0"/>
                <a:cs typeface="Times New Roman" pitchFamily="18" charset="0"/>
              </a:rPr>
              <a:t>b)</a:t>
            </a:r>
            <a:r>
              <a:rPr lang="cs-CZ" sz="2000" dirty="0" smtClean="0">
                <a:latin typeface="Times New Roman" pitchFamily="18" charset="0"/>
                <a:cs typeface="Times New Roman" pitchFamily="18" charset="0"/>
              </a:rPr>
              <a:t> tříbarevná kočka:   </a:t>
            </a:r>
            <a:r>
              <a:rPr lang="cs-CZ" sz="2400" dirty="0" smtClean="0">
                <a:latin typeface="Times New Roman" pitchFamily="18" charset="0"/>
                <a:cs typeface="Times New Roman" pitchFamily="18" charset="0"/>
              </a:rPr>
              <a:t>X</a:t>
            </a:r>
            <a:r>
              <a:rPr lang="cs-CZ" sz="2400" baseline="-25000" dirty="0" smtClean="0">
                <a:latin typeface="Times New Roman" pitchFamily="18" charset="0"/>
                <a:cs typeface="Times New Roman" pitchFamily="18" charset="0"/>
              </a:rPr>
              <a:t>A</a:t>
            </a:r>
            <a:r>
              <a:rPr lang="cs-CZ" sz="2400" dirty="0" smtClean="0">
                <a:latin typeface="Times New Roman" pitchFamily="18" charset="0"/>
                <a:cs typeface="Times New Roman" pitchFamily="18" charset="0"/>
              </a:rPr>
              <a:t>X</a:t>
            </a:r>
            <a:r>
              <a:rPr lang="cs-CZ" sz="2400" baseline="-25000" dirty="0" smtClean="0">
                <a:latin typeface="Times New Roman" pitchFamily="18" charset="0"/>
                <a:cs typeface="Times New Roman" pitchFamily="18" charset="0"/>
              </a:rPr>
              <a:t>B</a:t>
            </a:r>
            <a:r>
              <a:rPr lang="cs-CZ" sz="2400" dirty="0" smtClean="0">
                <a:latin typeface="Times New Roman" pitchFamily="18" charset="0"/>
                <a:cs typeface="Times New Roman" pitchFamily="18" charset="0"/>
              </a:rPr>
              <a:t>   </a:t>
            </a:r>
            <a:r>
              <a:rPr lang="cs-CZ" sz="2000" dirty="0" smtClean="0">
                <a:latin typeface="Times New Roman" pitchFamily="18" charset="0"/>
                <a:cs typeface="Times New Roman" pitchFamily="18" charset="0"/>
              </a:rPr>
              <a:t>x    černý kocour   </a:t>
            </a:r>
            <a:r>
              <a:rPr lang="cs-CZ" sz="2400" dirty="0" smtClean="0">
                <a:latin typeface="Times New Roman" pitchFamily="18" charset="0"/>
                <a:cs typeface="Times New Roman" pitchFamily="18" charset="0"/>
              </a:rPr>
              <a:t>X</a:t>
            </a:r>
            <a:r>
              <a:rPr lang="cs-CZ" sz="2400" baseline="-25000" dirty="0" smtClean="0">
                <a:latin typeface="Times New Roman" pitchFamily="18" charset="0"/>
                <a:cs typeface="Times New Roman" pitchFamily="18" charset="0"/>
              </a:rPr>
              <a:t>A</a:t>
            </a:r>
            <a:r>
              <a:rPr lang="cs-CZ" sz="2400" dirty="0" smtClean="0">
                <a:latin typeface="Times New Roman" pitchFamily="18" charset="0"/>
                <a:cs typeface="Times New Roman" pitchFamily="18" charset="0"/>
              </a:rPr>
              <a:t>Y</a:t>
            </a:r>
          </a:p>
          <a:p>
            <a:pPr marL="457200" indent="-457200"/>
            <a:r>
              <a:rPr lang="cs-CZ" sz="2000" dirty="0" smtClean="0">
                <a:latin typeface="Times New Roman" pitchFamily="18" charset="0"/>
                <a:cs typeface="Times New Roman" pitchFamily="18" charset="0"/>
              </a:rPr>
              <a:t>                  koťata    :  </a:t>
            </a:r>
            <a:r>
              <a:rPr lang="cs-CZ" sz="2400" dirty="0" smtClean="0">
                <a:latin typeface="Times New Roman" pitchFamily="18" charset="0"/>
                <a:cs typeface="Times New Roman" pitchFamily="18" charset="0"/>
              </a:rPr>
              <a:t>X</a:t>
            </a:r>
            <a:r>
              <a:rPr lang="cs-CZ" sz="2400" baseline="-25000" dirty="0" smtClean="0">
                <a:latin typeface="Times New Roman" pitchFamily="18" charset="0"/>
                <a:cs typeface="Times New Roman" pitchFamily="18" charset="0"/>
              </a:rPr>
              <a:t>A</a:t>
            </a:r>
            <a:r>
              <a:rPr lang="cs-CZ" sz="2400" dirty="0" smtClean="0">
                <a:latin typeface="Times New Roman" pitchFamily="18" charset="0"/>
                <a:cs typeface="Times New Roman" pitchFamily="18" charset="0"/>
              </a:rPr>
              <a:t>X</a:t>
            </a:r>
            <a:r>
              <a:rPr lang="cs-CZ" sz="2400" baseline="-25000" dirty="0" smtClean="0">
                <a:latin typeface="Times New Roman" pitchFamily="18" charset="0"/>
                <a:cs typeface="Times New Roman" pitchFamily="18" charset="0"/>
              </a:rPr>
              <a:t>A</a:t>
            </a:r>
            <a:r>
              <a:rPr lang="cs-CZ" sz="2400" dirty="0" smtClean="0">
                <a:latin typeface="Times New Roman" pitchFamily="18" charset="0"/>
                <a:cs typeface="Times New Roman" pitchFamily="18" charset="0"/>
              </a:rPr>
              <a:t>  ,   X</a:t>
            </a:r>
            <a:r>
              <a:rPr lang="cs-CZ" sz="2400" baseline="-25000" dirty="0" smtClean="0">
                <a:latin typeface="Times New Roman" pitchFamily="18" charset="0"/>
                <a:cs typeface="Times New Roman" pitchFamily="18" charset="0"/>
              </a:rPr>
              <a:t>B</a:t>
            </a:r>
            <a:r>
              <a:rPr lang="cs-CZ" sz="2400" dirty="0" smtClean="0">
                <a:latin typeface="Times New Roman" pitchFamily="18" charset="0"/>
                <a:cs typeface="Times New Roman" pitchFamily="18" charset="0"/>
              </a:rPr>
              <a:t>X</a:t>
            </a:r>
            <a:r>
              <a:rPr lang="cs-CZ" sz="2400" baseline="-25000" dirty="0" smtClean="0">
                <a:latin typeface="Times New Roman" pitchFamily="18" charset="0"/>
                <a:cs typeface="Times New Roman" pitchFamily="18" charset="0"/>
              </a:rPr>
              <a:t>A  </a:t>
            </a:r>
            <a:r>
              <a:rPr lang="cs-CZ" sz="2400" dirty="0" smtClean="0">
                <a:latin typeface="Times New Roman" pitchFamily="18" charset="0"/>
                <a:cs typeface="Times New Roman" pitchFamily="18" charset="0"/>
              </a:rPr>
              <a:t>,  X</a:t>
            </a:r>
            <a:r>
              <a:rPr lang="cs-CZ" sz="2400" baseline="-25000" dirty="0" smtClean="0">
                <a:latin typeface="Times New Roman" pitchFamily="18" charset="0"/>
                <a:cs typeface="Times New Roman" pitchFamily="18" charset="0"/>
              </a:rPr>
              <a:t>A</a:t>
            </a:r>
            <a:r>
              <a:rPr lang="cs-CZ" sz="2400" dirty="0" smtClean="0">
                <a:latin typeface="Times New Roman" pitchFamily="18" charset="0"/>
                <a:cs typeface="Times New Roman" pitchFamily="18" charset="0"/>
              </a:rPr>
              <a:t>Y  ,    X</a:t>
            </a:r>
            <a:r>
              <a:rPr lang="cs-CZ" sz="2400" baseline="-25000" dirty="0" smtClean="0">
                <a:latin typeface="Times New Roman" pitchFamily="18" charset="0"/>
                <a:cs typeface="Times New Roman" pitchFamily="18" charset="0"/>
              </a:rPr>
              <a:t>B</a:t>
            </a:r>
            <a:r>
              <a:rPr lang="cs-CZ" sz="2400" dirty="0" smtClean="0">
                <a:latin typeface="Times New Roman" pitchFamily="18" charset="0"/>
                <a:cs typeface="Times New Roman" pitchFamily="18" charset="0"/>
              </a:rPr>
              <a:t>Y</a:t>
            </a:r>
            <a:endParaRPr lang="cs-CZ" sz="2400" dirty="0">
              <a:latin typeface="Times New Roman" pitchFamily="18" charset="0"/>
              <a:cs typeface="Times New Roman" pitchFamily="18" charset="0"/>
            </a:endParaRPr>
          </a:p>
        </p:txBody>
      </p:sp>
      <p:sp>
        <p:nvSpPr>
          <p:cNvPr id="7" name="TextovéPole 6"/>
          <p:cNvSpPr txBox="1"/>
          <p:nvPr/>
        </p:nvSpPr>
        <p:spPr>
          <a:xfrm>
            <a:off x="251520" y="3068960"/>
            <a:ext cx="8352928" cy="940066"/>
          </a:xfrm>
          <a:prstGeom prst="rect">
            <a:avLst/>
          </a:prstGeom>
          <a:noFill/>
        </p:spPr>
        <p:txBody>
          <a:bodyPr wrap="square" rtlCol="0">
            <a:spAutoFit/>
          </a:bodyPr>
          <a:lstStyle/>
          <a:p>
            <a:pPr algn="just">
              <a:lnSpc>
                <a:spcPct val="120000"/>
              </a:lnSpc>
            </a:pPr>
            <a:r>
              <a:rPr lang="cs-CZ" sz="2400" dirty="0" smtClean="0">
                <a:solidFill>
                  <a:srgbClr val="FF0000"/>
                </a:solidFill>
                <a:latin typeface="Times New Roman" pitchFamily="18" charset="0"/>
                <a:cs typeface="Times New Roman" pitchFamily="18" charset="0"/>
              </a:rPr>
              <a:t>Mohou spolu mít černé kočičky, tříbarevné kočičky, černé kocourky nebo rezavé kocourky. Vše s 25 % pravděpodobností.</a:t>
            </a:r>
            <a:endParaRPr lang="cs-CZ" sz="2400" dirty="0">
              <a:solidFill>
                <a:srgbClr val="FF0000"/>
              </a:solidFill>
              <a:latin typeface="Times New Roman" pitchFamily="18" charset="0"/>
              <a:cs typeface="Times New Roman" pitchFamily="18" charset="0"/>
            </a:endParaRPr>
          </a:p>
        </p:txBody>
      </p:sp>
      <p:sp>
        <p:nvSpPr>
          <p:cNvPr id="8" name="TextovéPole 7"/>
          <p:cNvSpPr txBox="1"/>
          <p:nvPr/>
        </p:nvSpPr>
        <p:spPr>
          <a:xfrm>
            <a:off x="251520" y="4869160"/>
            <a:ext cx="8389440" cy="535531"/>
          </a:xfrm>
          <a:prstGeom prst="rect">
            <a:avLst/>
          </a:prstGeom>
          <a:noFill/>
        </p:spPr>
        <p:txBody>
          <a:bodyPr wrap="square" rtlCol="0">
            <a:spAutoFit/>
          </a:bodyPr>
          <a:lstStyle/>
          <a:p>
            <a:pPr algn="just">
              <a:lnSpc>
                <a:spcPct val="120000"/>
              </a:lnSpc>
            </a:pPr>
            <a:r>
              <a:rPr lang="cs-CZ" sz="2400" dirty="0" smtClean="0">
                <a:solidFill>
                  <a:srgbClr val="FF6600"/>
                </a:solidFill>
                <a:latin typeface="Times New Roman" pitchFamily="18" charset="0"/>
                <a:cs typeface="Times New Roman" pitchFamily="18" charset="0"/>
              </a:rPr>
              <a:t>Všechny kočičky budou tříbarevné a všichni kocourci černí.</a:t>
            </a:r>
            <a:endParaRPr lang="cs-CZ" sz="2400" dirty="0">
              <a:solidFill>
                <a:srgbClr val="FF6600"/>
              </a:solidFill>
              <a:latin typeface="Times New Roman" pitchFamily="18" charset="0"/>
              <a:cs typeface="Times New Roman" pitchFamily="18" charset="0"/>
            </a:endParaRPr>
          </a:p>
        </p:txBody>
      </p:sp>
      <p:sp>
        <p:nvSpPr>
          <p:cNvPr id="9" name="TextovéPole 8"/>
          <p:cNvSpPr txBox="1"/>
          <p:nvPr/>
        </p:nvSpPr>
        <p:spPr>
          <a:xfrm>
            <a:off x="251520" y="4077072"/>
            <a:ext cx="6480720" cy="830997"/>
          </a:xfrm>
          <a:prstGeom prst="rect">
            <a:avLst/>
          </a:prstGeom>
          <a:noFill/>
        </p:spPr>
        <p:txBody>
          <a:bodyPr wrap="square" rtlCol="0">
            <a:spAutoFit/>
          </a:bodyPr>
          <a:lstStyle/>
          <a:p>
            <a:pPr marL="457200" indent="-457200"/>
            <a:r>
              <a:rPr lang="cs-CZ" sz="2400" dirty="0" smtClean="0">
                <a:latin typeface="Times New Roman" pitchFamily="18" charset="0"/>
                <a:cs typeface="Times New Roman" pitchFamily="18" charset="0"/>
              </a:rPr>
              <a:t>c)</a:t>
            </a:r>
            <a:r>
              <a:rPr lang="cs-CZ" sz="2000" dirty="0" smtClean="0">
                <a:latin typeface="Times New Roman" pitchFamily="18" charset="0"/>
                <a:cs typeface="Times New Roman" pitchFamily="18" charset="0"/>
              </a:rPr>
              <a:t> černá kočka:   </a:t>
            </a:r>
            <a:r>
              <a:rPr lang="cs-CZ" sz="2400" dirty="0" smtClean="0">
                <a:latin typeface="Times New Roman" pitchFamily="18" charset="0"/>
                <a:cs typeface="Times New Roman" pitchFamily="18" charset="0"/>
              </a:rPr>
              <a:t>X</a:t>
            </a:r>
            <a:r>
              <a:rPr lang="cs-CZ" sz="2400" baseline="-25000" dirty="0" smtClean="0">
                <a:latin typeface="Times New Roman" pitchFamily="18" charset="0"/>
                <a:cs typeface="Times New Roman" pitchFamily="18" charset="0"/>
              </a:rPr>
              <a:t>A</a:t>
            </a:r>
            <a:r>
              <a:rPr lang="cs-CZ" sz="2400" dirty="0" smtClean="0">
                <a:latin typeface="Times New Roman" pitchFamily="18" charset="0"/>
                <a:cs typeface="Times New Roman" pitchFamily="18" charset="0"/>
              </a:rPr>
              <a:t>X</a:t>
            </a:r>
            <a:r>
              <a:rPr lang="cs-CZ" sz="2400" baseline="-25000" dirty="0" smtClean="0">
                <a:latin typeface="Times New Roman" pitchFamily="18" charset="0"/>
                <a:cs typeface="Times New Roman" pitchFamily="18" charset="0"/>
              </a:rPr>
              <a:t>A</a:t>
            </a:r>
            <a:r>
              <a:rPr lang="cs-CZ" sz="2400" dirty="0" smtClean="0">
                <a:latin typeface="Times New Roman" pitchFamily="18" charset="0"/>
                <a:cs typeface="Times New Roman" pitchFamily="18" charset="0"/>
              </a:rPr>
              <a:t>   </a:t>
            </a:r>
            <a:r>
              <a:rPr lang="cs-CZ" sz="2000" dirty="0" smtClean="0">
                <a:latin typeface="Times New Roman" pitchFamily="18" charset="0"/>
                <a:cs typeface="Times New Roman" pitchFamily="18" charset="0"/>
              </a:rPr>
              <a:t>x    rezavý kocour   </a:t>
            </a:r>
            <a:r>
              <a:rPr lang="cs-CZ" sz="2400" dirty="0" smtClean="0">
                <a:latin typeface="Times New Roman" pitchFamily="18" charset="0"/>
                <a:cs typeface="Times New Roman" pitchFamily="18" charset="0"/>
              </a:rPr>
              <a:t>X</a:t>
            </a:r>
            <a:r>
              <a:rPr lang="cs-CZ" sz="2400" baseline="-25000" dirty="0" smtClean="0">
                <a:latin typeface="Times New Roman" pitchFamily="18" charset="0"/>
                <a:cs typeface="Times New Roman" pitchFamily="18" charset="0"/>
              </a:rPr>
              <a:t>B</a:t>
            </a:r>
            <a:r>
              <a:rPr lang="cs-CZ" sz="2400" dirty="0" smtClean="0">
                <a:latin typeface="Times New Roman" pitchFamily="18" charset="0"/>
                <a:cs typeface="Times New Roman" pitchFamily="18" charset="0"/>
              </a:rPr>
              <a:t>Y</a:t>
            </a:r>
          </a:p>
          <a:p>
            <a:pPr marL="457200" indent="-457200"/>
            <a:r>
              <a:rPr lang="cs-CZ" sz="2000" dirty="0" smtClean="0">
                <a:latin typeface="Times New Roman" pitchFamily="18" charset="0"/>
                <a:cs typeface="Times New Roman" pitchFamily="18" charset="0"/>
              </a:rPr>
              <a:t>          koťata    :           </a:t>
            </a:r>
            <a:r>
              <a:rPr lang="cs-CZ" sz="2400" dirty="0" smtClean="0">
                <a:latin typeface="Times New Roman" pitchFamily="18" charset="0"/>
                <a:cs typeface="Times New Roman" pitchFamily="18" charset="0"/>
              </a:rPr>
              <a:t>X</a:t>
            </a:r>
            <a:r>
              <a:rPr lang="cs-CZ" sz="2400" baseline="-25000" dirty="0" smtClean="0">
                <a:latin typeface="Times New Roman" pitchFamily="18" charset="0"/>
                <a:cs typeface="Times New Roman" pitchFamily="18" charset="0"/>
              </a:rPr>
              <a:t>A</a:t>
            </a:r>
            <a:r>
              <a:rPr lang="cs-CZ" sz="2400" dirty="0" smtClean="0">
                <a:latin typeface="Times New Roman" pitchFamily="18" charset="0"/>
                <a:cs typeface="Times New Roman" pitchFamily="18" charset="0"/>
              </a:rPr>
              <a:t>X</a:t>
            </a:r>
            <a:r>
              <a:rPr lang="cs-CZ" sz="2400" baseline="-25000" dirty="0" smtClean="0">
                <a:latin typeface="Times New Roman" pitchFamily="18" charset="0"/>
                <a:cs typeface="Times New Roman" pitchFamily="18" charset="0"/>
              </a:rPr>
              <a:t>B</a:t>
            </a:r>
            <a:r>
              <a:rPr lang="cs-CZ" sz="2400" dirty="0" smtClean="0">
                <a:latin typeface="Times New Roman" pitchFamily="18" charset="0"/>
                <a:cs typeface="Times New Roman" pitchFamily="18" charset="0"/>
              </a:rPr>
              <a:t>  ,  X</a:t>
            </a:r>
            <a:r>
              <a:rPr lang="cs-CZ" sz="2400" baseline="-25000" dirty="0" smtClean="0">
                <a:latin typeface="Times New Roman" pitchFamily="18" charset="0"/>
                <a:cs typeface="Times New Roman" pitchFamily="18" charset="0"/>
              </a:rPr>
              <a:t>A</a:t>
            </a:r>
            <a:r>
              <a:rPr lang="cs-CZ" sz="2400" dirty="0" smtClean="0">
                <a:latin typeface="Times New Roman" pitchFamily="18" charset="0"/>
                <a:cs typeface="Times New Roman" pitchFamily="18" charset="0"/>
              </a:rPr>
              <a:t>Y</a:t>
            </a:r>
            <a:endParaRPr lang="cs-CZ" sz="2400" dirty="0">
              <a:latin typeface="Times New Roman" pitchFamily="18" charset="0"/>
              <a:cs typeface="Times New Roman" pitchFamily="18" charset="0"/>
            </a:endParaRPr>
          </a:p>
        </p:txBody>
      </p:sp>
      <p:sp>
        <p:nvSpPr>
          <p:cNvPr id="10" name="TextovéPole 9"/>
          <p:cNvSpPr txBox="1"/>
          <p:nvPr/>
        </p:nvSpPr>
        <p:spPr>
          <a:xfrm>
            <a:off x="251520" y="5517232"/>
            <a:ext cx="8496944" cy="830997"/>
          </a:xfrm>
          <a:prstGeom prst="rect">
            <a:avLst/>
          </a:prstGeom>
          <a:noFill/>
        </p:spPr>
        <p:txBody>
          <a:bodyPr wrap="square" rtlCol="0">
            <a:spAutoFit/>
          </a:bodyPr>
          <a:lstStyle/>
          <a:p>
            <a:r>
              <a:rPr lang="cs-CZ" sz="2400" dirty="0" smtClean="0">
                <a:latin typeface="Times New Roman" pitchFamily="18" charset="0"/>
                <a:cs typeface="Times New Roman" pitchFamily="18" charset="0"/>
              </a:rPr>
              <a:t>d) Tříbarevná kočka s rezavým kocourem budou mít s 25% pravděpodobností rezavou kočičku.</a:t>
            </a:r>
            <a:endParaRPr lang="cs-CZ" sz="2400" dirty="0">
              <a:latin typeface="Times New Roman" pitchFamily="18" charset="0"/>
              <a:cs typeface="Times New Roman"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2000"/>
                                        <p:tgtEl>
                                          <p:spTgt spid="2">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xEl>
                                              <p:pRg st="1" end="1"/>
                                            </p:txEl>
                                          </p:spTgt>
                                        </p:tgtEl>
                                        <p:attrNameLst>
                                          <p:attrName>style.visibility</p:attrName>
                                        </p:attrNameLst>
                                      </p:cBhvr>
                                      <p:to>
                                        <p:strVal val="visible"/>
                                      </p:to>
                                    </p:set>
                                    <p:animEffect transition="in" filter="fade">
                                      <p:cBhvr>
                                        <p:cTn id="10" dur="2000"/>
                                        <p:tgtEl>
                                          <p:spTgt spid="2">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Effect transition="in" filter="fade">
                                      <p:cBhvr>
                                        <p:cTn id="13" dur="2000"/>
                                        <p:tgtEl>
                                          <p:spTgt spid="2">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fade">
                                      <p:cBhvr>
                                        <p:cTn id="18" dur="2000"/>
                                        <p:tgtEl>
                                          <p:spTgt spid="3">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6">
                                            <p:txEl>
                                              <p:pRg st="0" end="0"/>
                                            </p:txEl>
                                          </p:spTgt>
                                        </p:tgtEl>
                                        <p:attrNameLst>
                                          <p:attrName>style.visibility</p:attrName>
                                        </p:attrNameLst>
                                      </p:cBhvr>
                                      <p:to>
                                        <p:strVal val="visible"/>
                                      </p:to>
                                    </p:set>
                                    <p:animEffect transition="in" filter="fade">
                                      <p:cBhvr>
                                        <p:cTn id="23" dur="2000"/>
                                        <p:tgtEl>
                                          <p:spTgt spid="6">
                                            <p:txEl>
                                              <p:pRg st="0" end="0"/>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txEl>
                                              <p:pRg st="1" end="1"/>
                                            </p:txEl>
                                          </p:spTgt>
                                        </p:tgtEl>
                                        <p:attrNameLst>
                                          <p:attrName>style.visibility</p:attrName>
                                        </p:attrNameLst>
                                      </p:cBhvr>
                                      <p:to>
                                        <p:strVal val="visible"/>
                                      </p:to>
                                    </p:set>
                                    <p:animEffect transition="in" filter="fade">
                                      <p:cBhvr>
                                        <p:cTn id="28" dur="2000"/>
                                        <p:tgtEl>
                                          <p:spTgt spid="6">
                                            <p:txEl>
                                              <p:pRg st="1" end="1"/>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7">
                                            <p:txEl>
                                              <p:pRg st="0" end="0"/>
                                            </p:txEl>
                                          </p:spTgt>
                                        </p:tgtEl>
                                        <p:attrNameLst>
                                          <p:attrName>style.visibility</p:attrName>
                                        </p:attrNameLst>
                                      </p:cBhvr>
                                      <p:to>
                                        <p:strVal val="visible"/>
                                      </p:to>
                                    </p:set>
                                    <p:animEffect transition="in" filter="fade">
                                      <p:cBhvr>
                                        <p:cTn id="33" dur="2000"/>
                                        <p:tgtEl>
                                          <p:spTgt spid="7">
                                            <p:txEl>
                                              <p:pRg st="0" end="0"/>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9">
                                            <p:txEl>
                                              <p:pRg st="0" end="0"/>
                                            </p:txEl>
                                          </p:spTgt>
                                        </p:tgtEl>
                                        <p:attrNameLst>
                                          <p:attrName>style.visibility</p:attrName>
                                        </p:attrNameLst>
                                      </p:cBhvr>
                                      <p:to>
                                        <p:strVal val="visible"/>
                                      </p:to>
                                    </p:set>
                                    <p:animEffect transition="in" filter="fade">
                                      <p:cBhvr>
                                        <p:cTn id="38" dur="2000"/>
                                        <p:tgtEl>
                                          <p:spTgt spid="9">
                                            <p:txEl>
                                              <p:pRg st="0" end="0"/>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9">
                                            <p:txEl>
                                              <p:pRg st="1" end="1"/>
                                            </p:txEl>
                                          </p:spTgt>
                                        </p:tgtEl>
                                        <p:attrNameLst>
                                          <p:attrName>style.visibility</p:attrName>
                                        </p:attrNameLst>
                                      </p:cBhvr>
                                      <p:to>
                                        <p:strVal val="visible"/>
                                      </p:to>
                                    </p:set>
                                    <p:animEffect transition="in" filter="fade">
                                      <p:cBhvr>
                                        <p:cTn id="43" dur="2000"/>
                                        <p:tgtEl>
                                          <p:spTgt spid="9">
                                            <p:txEl>
                                              <p:pRg st="1" end="1"/>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8">
                                            <p:txEl>
                                              <p:pRg st="0" end="0"/>
                                            </p:txEl>
                                          </p:spTgt>
                                        </p:tgtEl>
                                        <p:attrNameLst>
                                          <p:attrName>style.visibility</p:attrName>
                                        </p:attrNameLst>
                                      </p:cBhvr>
                                      <p:to>
                                        <p:strVal val="visible"/>
                                      </p:to>
                                    </p:set>
                                    <p:animEffect transition="in" filter="fade">
                                      <p:cBhvr>
                                        <p:cTn id="48" dur="2000"/>
                                        <p:tgtEl>
                                          <p:spTgt spid="8">
                                            <p:txEl>
                                              <p:pRg st="0" end="0"/>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grpId="0" nodeType="clickEffect">
                                  <p:stCondLst>
                                    <p:cond delay="0"/>
                                  </p:stCondLst>
                                  <p:childTnLst>
                                    <p:set>
                                      <p:cBhvr>
                                        <p:cTn id="52" dur="1" fill="hold">
                                          <p:stCondLst>
                                            <p:cond delay="0"/>
                                          </p:stCondLst>
                                        </p:cTn>
                                        <p:tgtEl>
                                          <p:spTgt spid="10">
                                            <p:txEl>
                                              <p:pRg st="0" end="0"/>
                                            </p:txEl>
                                          </p:spTgt>
                                        </p:tgtEl>
                                        <p:attrNameLst>
                                          <p:attrName>style.visibility</p:attrName>
                                        </p:attrNameLst>
                                      </p:cBhvr>
                                      <p:to>
                                        <p:strVal val="visible"/>
                                      </p:to>
                                    </p:set>
                                    <p:animEffect transition="in" filter="fade">
                                      <p:cBhvr>
                                        <p:cTn id="53" dur="2000"/>
                                        <p:tgtEl>
                                          <p:spTgt spid="1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allAtOnce"/>
      <p:bldP spid="3" grpId="0" build="allAtOnce"/>
      <p:bldP spid="6" grpId="0" build="p"/>
      <p:bldP spid="7" grpId="0" build="allAtOnce"/>
      <p:bldP spid="8" grpId="0" build="allAtOnce"/>
      <p:bldP spid="9" grpId="0" build="p"/>
      <p:bldP spid="10" grpId="0" build="allAtOnce"/>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Zástupný symbol pro obsah 2"/>
          <p:cNvSpPr txBox="1">
            <a:spLocks/>
          </p:cNvSpPr>
          <p:nvPr/>
        </p:nvSpPr>
        <p:spPr>
          <a:xfrm>
            <a:off x="251520" y="260649"/>
            <a:ext cx="8435280" cy="1008111"/>
          </a:xfrm>
          <a:prstGeom prst="rect">
            <a:avLst/>
          </a:prstGeom>
        </p:spPr>
        <p:txBody>
          <a:bodyPr>
            <a:noAutofit/>
          </a:bodyPr>
          <a:lstStyle/>
          <a:p>
            <a:pPr marL="342900" marR="0" lvl="0" indent="-342900" algn="just" defTabSz="914400" rtl="0" eaLnBrk="1" fontAlgn="auto" latinLnBrk="0" hangingPunct="1">
              <a:lnSpc>
                <a:spcPct val="110000"/>
              </a:lnSpc>
              <a:spcBef>
                <a:spcPts val="600"/>
              </a:spcBef>
              <a:spcAft>
                <a:spcPts val="0"/>
              </a:spcAft>
              <a:buClrTx/>
              <a:buSzTx/>
              <a:buFont typeface="Arial" pitchFamily="34" charset="0"/>
              <a:buNone/>
              <a:tabLst/>
              <a:defRPr/>
            </a:pPr>
            <a:r>
              <a:rPr kumimoji="0" lang="cs-CZ" b="0" i="0" u="none" strike="noStrike" kern="1200" cap="none" spc="0" normalizeH="0" baseline="0" noProof="0" dirty="0" smtClean="0">
                <a:ln>
                  <a:noFill/>
                </a:ln>
                <a:solidFill>
                  <a:srgbClr val="990033"/>
                </a:solidFill>
                <a:effectLst/>
                <a:uLnTx/>
                <a:uFillTx/>
                <a:latin typeface="Times New Roman" pitchFamily="18" charset="0"/>
                <a:ea typeface="+mn-ea"/>
                <a:cs typeface="Times New Roman" pitchFamily="18" charset="0"/>
              </a:rPr>
              <a:t>1. Neschopnost rozlišit červenou a zelenou barvu (daltonismus) je podmíněna recesivní alelou genu, který leží na nehomologické části chromozomu X. Může žena postižená daltonismem mít se zdravým mužem zdravé děti?</a:t>
            </a:r>
          </a:p>
        </p:txBody>
      </p:sp>
      <p:sp>
        <p:nvSpPr>
          <p:cNvPr id="9" name="TextovéPole 8"/>
          <p:cNvSpPr txBox="1"/>
          <p:nvPr/>
        </p:nvSpPr>
        <p:spPr>
          <a:xfrm>
            <a:off x="179512" y="1196752"/>
            <a:ext cx="8640960" cy="1200329"/>
          </a:xfrm>
          <a:prstGeom prst="rect">
            <a:avLst/>
          </a:prstGeom>
          <a:noFill/>
        </p:spPr>
        <p:txBody>
          <a:bodyPr wrap="square" rtlCol="0">
            <a:spAutoFit/>
          </a:bodyPr>
          <a:lstStyle/>
          <a:p>
            <a:pPr marL="360000" indent="-360000" algn="just"/>
            <a:r>
              <a:rPr lang="cs-CZ" dirty="0" smtClean="0">
                <a:solidFill>
                  <a:srgbClr val="FF9900"/>
                </a:solidFill>
                <a:latin typeface="Times New Roman" pitchFamily="18" charset="0"/>
                <a:cs typeface="Times New Roman" pitchFamily="18" charset="0"/>
              </a:rPr>
              <a:t>2. Gen, který v recesivní formě způsobuje </a:t>
            </a:r>
            <a:r>
              <a:rPr lang="cs-CZ" dirty="0" err="1" smtClean="0">
                <a:solidFill>
                  <a:srgbClr val="FF9900"/>
                </a:solidFill>
                <a:latin typeface="Times New Roman" pitchFamily="18" charset="0"/>
                <a:cs typeface="Times New Roman" pitchFamily="18" charset="0"/>
              </a:rPr>
              <a:t>hemofylii</a:t>
            </a:r>
            <a:r>
              <a:rPr lang="cs-CZ" dirty="0" smtClean="0">
                <a:solidFill>
                  <a:srgbClr val="FF9900"/>
                </a:solidFill>
                <a:latin typeface="Times New Roman" pitchFamily="18" charset="0"/>
                <a:cs typeface="Times New Roman" pitchFamily="18" charset="0"/>
              </a:rPr>
              <a:t> se nachází na nehomologické části chromozomu X. Otec dívky je postižen hemofilií, zatímco matka je zdravá a pochází z rodiny, ve které se tato choroba nikdy nevyskytla.</a:t>
            </a:r>
          </a:p>
          <a:p>
            <a:pPr marL="360000" indent="-360000" algn="just"/>
            <a:r>
              <a:rPr lang="cs-CZ" dirty="0" smtClean="0">
                <a:solidFill>
                  <a:srgbClr val="FF9900"/>
                </a:solidFill>
                <a:latin typeface="Times New Roman" pitchFamily="18" charset="0"/>
                <a:cs typeface="Times New Roman" pitchFamily="18" charset="0"/>
              </a:rPr>
              <a:t>     Jaké můžeme očekávat děti této dívky, jestliže si vezme zdravého muže?</a:t>
            </a:r>
          </a:p>
        </p:txBody>
      </p:sp>
      <p:sp>
        <p:nvSpPr>
          <p:cNvPr id="10" name="Zástupný symbol pro obsah 2"/>
          <p:cNvSpPr txBox="1">
            <a:spLocks/>
          </p:cNvSpPr>
          <p:nvPr/>
        </p:nvSpPr>
        <p:spPr>
          <a:xfrm>
            <a:off x="179512" y="2348880"/>
            <a:ext cx="8435280" cy="2160240"/>
          </a:xfrm>
          <a:prstGeom prst="rect">
            <a:avLst/>
          </a:prstGeom>
        </p:spPr>
        <p:txBody>
          <a:bodyPr>
            <a:noAutofit/>
          </a:bodyPr>
          <a:lstStyle/>
          <a:p>
            <a:pPr marL="342900" marR="0" lvl="0" indent="-342900" algn="just" defTabSz="914400" rtl="0" eaLnBrk="1" fontAlgn="auto" latinLnBrk="0" hangingPunct="1">
              <a:lnSpc>
                <a:spcPct val="110000"/>
              </a:lnSpc>
              <a:spcAft>
                <a:spcPts val="0"/>
              </a:spcAft>
              <a:buClrTx/>
              <a:buSzTx/>
              <a:buFont typeface="Arial" pitchFamily="34" charset="0"/>
              <a:buNone/>
              <a:tabLst/>
              <a:defRPr/>
            </a:pPr>
            <a:r>
              <a:rPr kumimoji="0" lang="cs-CZ" b="0" i="0" u="none" strike="noStrike" kern="1200" cap="none" spc="0" normalizeH="0" baseline="0" noProof="0" dirty="0" smtClean="0">
                <a:ln>
                  <a:noFill/>
                </a:ln>
                <a:solidFill>
                  <a:schemeClr val="accent3">
                    <a:lumMod val="75000"/>
                  </a:schemeClr>
                </a:solidFill>
                <a:effectLst/>
                <a:uLnTx/>
                <a:uFillTx/>
                <a:latin typeface="Times New Roman" pitchFamily="18" charset="0"/>
                <a:ea typeface="+mn-ea"/>
                <a:cs typeface="Times New Roman" pitchFamily="18" charset="0"/>
              </a:rPr>
              <a:t>3. Chybění potních žlázek u člověka je recesivním znakem řízeným alelou genu vázaného na</a:t>
            </a:r>
            <a:r>
              <a:rPr kumimoji="0" lang="cs-CZ" b="0" i="0" u="none" strike="noStrike" kern="1200" cap="none" spc="0" normalizeH="0" noProof="0" dirty="0" smtClean="0">
                <a:ln>
                  <a:noFill/>
                </a:ln>
                <a:solidFill>
                  <a:schemeClr val="accent3">
                    <a:lumMod val="75000"/>
                  </a:schemeClr>
                </a:solidFill>
                <a:effectLst/>
                <a:uLnTx/>
                <a:uFillTx/>
                <a:latin typeface="Times New Roman" pitchFamily="18" charset="0"/>
                <a:ea typeface="+mn-ea"/>
                <a:cs typeface="Times New Roman" pitchFamily="18" charset="0"/>
              </a:rPr>
              <a:t> </a:t>
            </a:r>
            <a:r>
              <a:rPr kumimoji="0" lang="cs-CZ" b="0" i="0" u="none" strike="noStrike" kern="1200" cap="none" spc="0" normalizeH="0" noProof="0" dirty="0" err="1" smtClean="0">
                <a:ln>
                  <a:noFill/>
                </a:ln>
                <a:solidFill>
                  <a:schemeClr val="accent3">
                    <a:lumMod val="75000"/>
                  </a:schemeClr>
                </a:solidFill>
                <a:effectLst/>
                <a:uLnTx/>
                <a:uFillTx/>
                <a:latin typeface="Times New Roman" pitchFamily="18" charset="0"/>
                <a:ea typeface="+mn-ea"/>
                <a:cs typeface="Times New Roman" pitchFamily="18" charset="0"/>
              </a:rPr>
              <a:t>heterologické</a:t>
            </a:r>
            <a:r>
              <a:rPr kumimoji="0" lang="cs-CZ" b="0" i="0" u="none" strike="noStrike" kern="1200" cap="none" spc="0" normalizeH="0" noProof="0" dirty="0" smtClean="0">
                <a:ln>
                  <a:noFill/>
                </a:ln>
                <a:solidFill>
                  <a:schemeClr val="accent3">
                    <a:lumMod val="75000"/>
                  </a:schemeClr>
                </a:solidFill>
                <a:effectLst/>
                <a:uLnTx/>
                <a:uFillTx/>
                <a:latin typeface="Times New Roman" pitchFamily="18" charset="0"/>
                <a:ea typeface="+mn-ea"/>
                <a:cs typeface="Times New Roman" pitchFamily="18" charset="0"/>
              </a:rPr>
              <a:t> části</a:t>
            </a:r>
            <a:r>
              <a:rPr kumimoji="0" lang="cs-CZ" b="0" i="0" u="none" strike="noStrike" kern="1200" cap="none" spc="0" normalizeH="0" baseline="0" noProof="0" dirty="0" smtClean="0">
                <a:ln>
                  <a:noFill/>
                </a:ln>
                <a:solidFill>
                  <a:schemeClr val="accent3">
                    <a:lumMod val="75000"/>
                  </a:schemeClr>
                </a:solidFill>
                <a:effectLst/>
                <a:uLnTx/>
                <a:uFillTx/>
                <a:latin typeface="Times New Roman" pitchFamily="18" charset="0"/>
                <a:ea typeface="+mn-ea"/>
                <a:cs typeface="Times New Roman" pitchFamily="18" charset="0"/>
              </a:rPr>
              <a:t> chromozomu X. Zdravý muž se oženil</a:t>
            </a:r>
            <a:r>
              <a:rPr kumimoji="0" lang="cs-CZ" b="0" i="0" u="none" strike="noStrike" kern="1200" cap="none" spc="0" normalizeH="0" noProof="0" dirty="0" smtClean="0">
                <a:ln>
                  <a:noFill/>
                </a:ln>
                <a:solidFill>
                  <a:schemeClr val="accent3">
                    <a:lumMod val="75000"/>
                  </a:schemeClr>
                </a:solidFill>
                <a:effectLst/>
                <a:uLnTx/>
                <a:uFillTx/>
                <a:latin typeface="Times New Roman" pitchFamily="18" charset="0"/>
                <a:ea typeface="+mn-ea"/>
                <a:cs typeface="Times New Roman" pitchFamily="18" charset="0"/>
              </a:rPr>
              <a:t> s dívkou, jejíž otec má tuto nemoc, zatímco matka a nikdo z jejích předků touto chorobou netrpí.</a:t>
            </a:r>
          </a:p>
          <a:p>
            <a:pPr marL="457200" marR="0" lvl="0" indent="-457200" algn="just" defTabSz="914400" rtl="0" eaLnBrk="1" fontAlgn="auto" latinLnBrk="0" hangingPunct="1">
              <a:lnSpc>
                <a:spcPct val="110000"/>
              </a:lnSpc>
              <a:spcAft>
                <a:spcPts val="0"/>
              </a:spcAft>
              <a:buClrTx/>
              <a:buSzTx/>
              <a:buFont typeface="Arial" pitchFamily="34" charset="0"/>
              <a:buAutoNum type="alphaLcParenR"/>
              <a:tabLst/>
              <a:defRPr/>
            </a:pPr>
            <a:r>
              <a:rPr kumimoji="0" lang="cs-CZ" b="0" i="0" u="none" strike="noStrike" kern="1200" cap="none" spc="0" normalizeH="0" noProof="0" dirty="0" smtClean="0">
                <a:ln>
                  <a:noFill/>
                </a:ln>
                <a:solidFill>
                  <a:schemeClr val="accent3">
                    <a:lumMod val="75000"/>
                  </a:schemeClr>
                </a:solidFill>
                <a:effectLst/>
                <a:uLnTx/>
                <a:uFillTx/>
                <a:latin typeface="Times New Roman" pitchFamily="18" charset="0"/>
                <a:ea typeface="+mn-ea"/>
                <a:cs typeface="Times New Roman" pitchFamily="18" charset="0"/>
              </a:rPr>
              <a:t>Jaká je pravděpodobnost, že synové a dcery z tohoto manželství budou postiženi chyběním potních žlázek?</a:t>
            </a:r>
          </a:p>
          <a:p>
            <a:pPr marL="457200" marR="0" lvl="0" indent="-457200" algn="just" defTabSz="914400" rtl="0" eaLnBrk="1" fontAlgn="auto" latinLnBrk="0" hangingPunct="1">
              <a:lnSpc>
                <a:spcPct val="110000"/>
              </a:lnSpc>
              <a:spcAft>
                <a:spcPts val="0"/>
              </a:spcAft>
              <a:buClrTx/>
              <a:buSzTx/>
              <a:buFont typeface="Arial" pitchFamily="34" charset="0"/>
              <a:buAutoNum type="alphaLcParenR"/>
              <a:tabLst/>
              <a:defRPr/>
            </a:pPr>
            <a:r>
              <a:rPr lang="cs-CZ" dirty="0" smtClean="0">
                <a:solidFill>
                  <a:schemeClr val="accent3">
                    <a:lumMod val="75000"/>
                  </a:schemeClr>
                </a:solidFill>
                <a:latin typeface="Times New Roman" pitchFamily="18" charset="0"/>
                <a:cs typeface="Times New Roman" pitchFamily="18" charset="0"/>
              </a:rPr>
              <a:t>Jestliže tito potomci uzavřou sňatky se zdravými partnery, mají se obávat přenosu této choroby?</a:t>
            </a:r>
            <a:endParaRPr kumimoji="0" lang="cs-CZ" b="0" i="0" u="none" strike="noStrike" kern="1200" cap="none" spc="0" normalizeH="0" noProof="0" dirty="0" smtClean="0">
              <a:ln>
                <a:noFill/>
              </a:ln>
              <a:solidFill>
                <a:schemeClr val="accent3">
                  <a:lumMod val="75000"/>
                </a:schemeClr>
              </a:solidFill>
              <a:effectLst/>
              <a:uLnTx/>
              <a:uFillTx/>
              <a:latin typeface="Times New Roman" pitchFamily="18" charset="0"/>
              <a:ea typeface="+mn-ea"/>
              <a:cs typeface="Times New Roman" pitchFamily="18" charset="0"/>
            </a:endParaRPr>
          </a:p>
        </p:txBody>
      </p:sp>
      <p:sp>
        <p:nvSpPr>
          <p:cNvPr id="11" name="Zástupný symbol pro obsah 2"/>
          <p:cNvSpPr txBox="1">
            <a:spLocks/>
          </p:cNvSpPr>
          <p:nvPr/>
        </p:nvSpPr>
        <p:spPr>
          <a:xfrm>
            <a:off x="179512" y="4437112"/>
            <a:ext cx="8435280" cy="2232248"/>
          </a:xfrm>
          <a:prstGeom prst="rect">
            <a:avLst/>
          </a:prstGeom>
        </p:spPr>
        <p:txBody>
          <a:bodyPr>
            <a:noAutofit/>
          </a:bodyPr>
          <a:lstStyle/>
          <a:p>
            <a:pPr marL="342900" marR="0" lvl="0" indent="-342900" algn="just" defTabSz="914400" rtl="0" eaLnBrk="1" fontAlgn="auto" latinLnBrk="0" hangingPunct="1">
              <a:lnSpc>
                <a:spcPct val="110000"/>
              </a:lnSpc>
              <a:spcAft>
                <a:spcPts val="0"/>
              </a:spcAft>
              <a:buClrTx/>
              <a:buSzTx/>
              <a:buFont typeface="Arial" pitchFamily="34" charset="0"/>
              <a:buNone/>
              <a:tabLst/>
              <a:defRPr/>
            </a:pPr>
            <a:r>
              <a:rPr kumimoji="0" lang="cs-CZ" b="0" i="0" u="none" strike="noStrike" kern="1200" cap="none" spc="0" normalizeH="0" baseline="0" noProof="0" dirty="0" smtClean="0">
                <a:ln>
                  <a:noFill/>
                </a:ln>
                <a:solidFill>
                  <a:srgbClr val="C00000"/>
                </a:solidFill>
                <a:effectLst/>
                <a:uLnTx/>
                <a:uFillTx/>
                <a:latin typeface="Times New Roman" pitchFamily="18" charset="0"/>
                <a:ea typeface="+mn-ea"/>
                <a:cs typeface="Times New Roman" pitchFamily="18" charset="0"/>
              </a:rPr>
              <a:t>4. Černá a rezavá barva srsti u</a:t>
            </a:r>
            <a:r>
              <a:rPr kumimoji="0" lang="cs-CZ" b="0" i="0" u="none" strike="noStrike" kern="1200" cap="none" spc="0" normalizeH="0" noProof="0" dirty="0" smtClean="0">
                <a:ln>
                  <a:noFill/>
                </a:ln>
                <a:solidFill>
                  <a:srgbClr val="C00000"/>
                </a:solidFill>
                <a:effectLst/>
                <a:uLnTx/>
                <a:uFillTx/>
                <a:latin typeface="Times New Roman" pitchFamily="18" charset="0"/>
                <a:ea typeface="+mn-ea"/>
                <a:cs typeface="Times New Roman" pitchFamily="18" charset="0"/>
              </a:rPr>
              <a:t> koček je řízena dvěma různými alelami téhož genu, který je pohlavně vázán na chromozomu X. Tříbarevnost, označovaná též jako mramorové zbarvení, je výsledkem heterozygotní sestavy těchto alel. </a:t>
            </a:r>
          </a:p>
          <a:p>
            <a:pPr marL="457200" marR="0" lvl="0" indent="-457200" algn="just" defTabSz="914400" rtl="0" eaLnBrk="1" fontAlgn="auto" latinLnBrk="0" hangingPunct="1">
              <a:lnSpc>
                <a:spcPct val="110000"/>
              </a:lnSpc>
              <a:spcAft>
                <a:spcPts val="0"/>
              </a:spcAft>
              <a:buClrTx/>
              <a:buSzTx/>
              <a:buFont typeface="Arial" pitchFamily="34" charset="0"/>
              <a:buAutoNum type="alphaLcParenR"/>
              <a:tabLst/>
              <a:defRPr/>
            </a:pPr>
            <a:r>
              <a:rPr kumimoji="0" lang="cs-CZ" b="0" i="0" u="none" strike="noStrike" kern="1200" cap="none" spc="0" normalizeH="0" noProof="0" dirty="0" smtClean="0">
                <a:ln>
                  <a:noFill/>
                </a:ln>
                <a:solidFill>
                  <a:srgbClr val="C00000"/>
                </a:solidFill>
                <a:effectLst/>
                <a:uLnTx/>
                <a:uFillTx/>
                <a:latin typeface="Times New Roman" pitchFamily="18" charset="0"/>
                <a:ea typeface="+mn-ea"/>
                <a:cs typeface="Times New Roman" pitchFamily="18" charset="0"/>
              </a:rPr>
              <a:t>Proč se tříbarevní kocouři téměř nevyskytují?</a:t>
            </a:r>
          </a:p>
          <a:p>
            <a:pPr marL="457200" marR="0" lvl="0" indent="-457200" algn="just" defTabSz="914400" rtl="0" eaLnBrk="1" fontAlgn="auto" latinLnBrk="0" hangingPunct="1">
              <a:lnSpc>
                <a:spcPct val="110000"/>
              </a:lnSpc>
              <a:spcAft>
                <a:spcPts val="0"/>
              </a:spcAft>
              <a:buClrTx/>
              <a:buSzTx/>
              <a:buFont typeface="Arial" pitchFamily="34" charset="0"/>
              <a:buAutoNum type="alphaLcParenR"/>
              <a:tabLst/>
              <a:defRPr/>
            </a:pPr>
            <a:r>
              <a:rPr lang="cs-CZ" dirty="0" smtClean="0">
                <a:solidFill>
                  <a:srgbClr val="C00000"/>
                </a:solidFill>
                <a:latin typeface="Times New Roman" pitchFamily="18" charset="0"/>
                <a:cs typeface="Times New Roman" pitchFamily="18" charset="0"/>
              </a:rPr>
              <a:t>Jaká budou koťata po křížení tříbarevné kočky s černým kocourem?</a:t>
            </a:r>
            <a:endParaRPr kumimoji="0" lang="cs-CZ" b="0" i="0" u="none" strike="noStrike" kern="1200" cap="none" spc="0" normalizeH="0" noProof="0" dirty="0" smtClean="0">
              <a:ln>
                <a:noFill/>
              </a:ln>
              <a:solidFill>
                <a:srgbClr val="C00000"/>
              </a:solidFill>
              <a:effectLst/>
              <a:uLnTx/>
              <a:uFillTx/>
              <a:latin typeface="Times New Roman" pitchFamily="18" charset="0"/>
              <a:ea typeface="+mn-ea"/>
              <a:cs typeface="Times New Roman" pitchFamily="18" charset="0"/>
            </a:endParaRPr>
          </a:p>
          <a:p>
            <a:pPr marL="457200" marR="0" lvl="0" indent="-457200" algn="just" defTabSz="914400" rtl="0" eaLnBrk="1" fontAlgn="auto" latinLnBrk="0" hangingPunct="1">
              <a:lnSpc>
                <a:spcPct val="110000"/>
              </a:lnSpc>
              <a:spcAft>
                <a:spcPts val="0"/>
              </a:spcAft>
              <a:buClrTx/>
              <a:buSzTx/>
              <a:buFont typeface="Arial" pitchFamily="34" charset="0"/>
              <a:buAutoNum type="alphaLcParenR"/>
              <a:tabLst/>
              <a:defRPr/>
            </a:pPr>
            <a:r>
              <a:rPr lang="cs-CZ" dirty="0" smtClean="0">
                <a:solidFill>
                  <a:srgbClr val="C00000"/>
                </a:solidFill>
                <a:latin typeface="Times New Roman" pitchFamily="18" charset="0"/>
                <a:cs typeface="Times New Roman" pitchFamily="18" charset="0"/>
              </a:rPr>
              <a:t>Jaká budou koťata po křížení černé kočky s rezavým kocourem?</a:t>
            </a:r>
          </a:p>
          <a:p>
            <a:pPr marL="457200" marR="0" lvl="0" indent="-457200" algn="just" defTabSz="914400" rtl="0" eaLnBrk="1" fontAlgn="auto" latinLnBrk="0" hangingPunct="1">
              <a:lnSpc>
                <a:spcPct val="110000"/>
              </a:lnSpc>
              <a:spcAft>
                <a:spcPts val="0"/>
              </a:spcAft>
              <a:buClrTx/>
              <a:buSzTx/>
              <a:buFont typeface="Arial" pitchFamily="34" charset="0"/>
              <a:buAutoNum type="alphaLcParenR"/>
              <a:tabLst/>
              <a:defRPr/>
            </a:pPr>
            <a:r>
              <a:rPr lang="cs-CZ" dirty="0" smtClean="0">
                <a:solidFill>
                  <a:srgbClr val="C00000"/>
                </a:solidFill>
                <a:latin typeface="Times New Roman" pitchFamily="18" charset="0"/>
                <a:cs typeface="Times New Roman" pitchFamily="18" charset="0"/>
              </a:rPr>
              <a:t>Jací rodiče by mohli mít rezavé kočičky?</a:t>
            </a:r>
          </a:p>
          <a:p>
            <a:pPr marL="457200" marR="0" lvl="0" indent="-457200" algn="just" defTabSz="914400" rtl="0" eaLnBrk="1" fontAlgn="auto" latinLnBrk="0" hangingPunct="1">
              <a:lnSpc>
                <a:spcPct val="110000"/>
              </a:lnSpc>
              <a:spcAft>
                <a:spcPts val="0"/>
              </a:spcAft>
              <a:buClrTx/>
              <a:buSzTx/>
              <a:buFont typeface="Arial" pitchFamily="34" charset="0"/>
              <a:buAutoNum type="alphaLcParenR"/>
              <a:tabLst/>
              <a:defRPr/>
            </a:pPr>
            <a:endParaRPr kumimoji="0" lang="cs-CZ" b="0" i="0" u="none" strike="noStrike" kern="1200" cap="none" spc="0" normalizeH="0" noProof="0" dirty="0" smtClean="0">
              <a:ln>
                <a:noFill/>
              </a:ln>
              <a:solidFill>
                <a:srgbClr val="C00000"/>
              </a:solidFill>
              <a:effectLst/>
              <a:uLnTx/>
              <a:uFillTx/>
              <a:latin typeface="Times New Roman" pitchFamily="18" charset="0"/>
              <a:ea typeface="+mn-ea"/>
              <a:cs typeface="Times New Roman" pitchFamily="18" charset="0"/>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467544" y="980728"/>
            <a:ext cx="8136904" cy="1631216"/>
          </a:xfrm>
          <a:prstGeom prst="rect">
            <a:avLst/>
          </a:prstGeom>
          <a:noFill/>
        </p:spPr>
        <p:txBody>
          <a:bodyPr wrap="square" rtlCol="0">
            <a:spAutoFit/>
          </a:bodyPr>
          <a:lstStyle/>
          <a:p>
            <a:r>
              <a:rPr lang="cs-CZ" sz="2000" dirty="0" smtClean="0">
                <a:latin typeface="Times New Roman" pitchFamily="18" charset="0"/>
                <a:cs typeface="Times New Roman" pitchFamily="18" charset="0"/>
              </a:rPr>
              <a:t>SOKOLOVSKAJA, B. Ch. a Petr PIKÁLEK. </a:t>
            </a:r>
            <a:r>
              <a:rPr lang="cs-CZ" sz="2000" i="1" dirty="0" smtClean="0">
                <a:latin typeface="Times New Roman" pitchFamily="18" charset="0"/>
                <a:cs typeface="Times New Roman" pitchFamily="18" charset="0"/>
              </a:rPr>
              <a:t>Genetika v příkladech</a:t>
            </a:r>
            <a:r>
              <a:rPr lang="cs-CZ" sz="2000" dirty="0" smtClean="0">
                <a:latin typeface="Times New Roman" pitchFamily="18" charset="0"/>
                <a:cs typeface="Times New Roman" pitchFamily="18" charset="0"/>
              </a:rPr>
              <a:t>. 3. </a:t>
            </a:r>
            <a:r>
              <a:rPr lang="cs-CZ" sz="2000" dirty="0" err="1" smtClean="0">
                <a:latin typeface="Times New Roman" pitchFamily="18" charset="0"/>
                <a:cs typeface="Times New Roman" pitchFamily="18" charset="0"/>
              </a:rPr>
              <a:t>vyd</a:t>
            </a:r>
            <a:r>
              <a:rPr lang="cs-CZ" sz="2000" dirty="0" smtClean="0">
                <a:latin typeface="Times New Roman" pitchFamily="18" charset="0"/>
                <a:cs typeface="Times New Roman" pitchFamily="18" charset="0"/>
              </a:rPr>
              <a:t>. Praha: Státní pedagogické nakladatelství, 1979. ISBN 14-147-79.</a:t>
            </a:r>
          </a:p>
          <a:p>
            <a:endParaRPr lang="cs-CZ" sz="2000" dirty="0" smtClean="0">
              <a:latin typeface="Times New Roman" pitchFamily="18" charset="0"/>
              <a:cs typeface="Times New Roman" pitchFamily="18" charset="0"/>
            </a:endParaRPr>
          </a:p>
          <a:p>
            <a:r>
              <a:rPr lang="cs-CZ" sz="2000" dirty="0" smtClean="0">
                <a:latin typeface="Times New Roman" pitchFamily="18" charset="0"/>
                <a:cs typeface="Times New Roman" pitchFamily="18" charset="0"/>
              </a:rPr>
              <a:t>ŠMARDA, Jan. </a:t>
            </a:r>
            <a:r>
              <a:rPr lang="cs-CZ" sz="2000" i="1" dirty="0" smtClean="0">
                <a:latin typeface="Times New Roman" pitchFamily="18" charset="0"/>
                <a:cs typeface="Times New Roman" pitchFamily="18" charset="0"/>
              </a:rPr>
              <a:t>Genetika: pro gymnázia</a:t>
            </a:r>
            <a:r>
              <a:rPr lang="cs-CZ" sz="2000" dirty="0" smtClean="0">
                <a:latin typeface="Times New Roman" pitchFamily="18" charset="0"/>
                <a:cs typeface="Times New Roman" pitchFamily="18" charset="0"/>
              </a:rPr>
              <a:t>. 1. </a:t>
            </a:r>
            <a:r>
              <a:rPr lang="cs-CZ" sz="2000" dirty="0" err="1" smtClean="0">
                <a:latin typeface="Times New Roman" pitchFamily="18" charset="0"/>
                <a:cs typeface="Times New Roman" pitchFamily="18" charset="0"/>
              </a:rPr>
              <a:t>vyd</a:t>
            </a:r>
            <a:r>
              <a:rPr lang="cs-CZ" sz="2000" dirty="0" smtClean="0">
                <a:latin typeface="Times New Roman" pitchFamily="18" charset="0"/>
                <a:cs typeface="Times New Roman" pitchFamily="18" charset="0"/>
              </a:rPr>
              <a:t>. Praha: Fortuna, 2003, 143 s. ISBN 80-716-8851-7.</a:t>
            </a:r>
            <a:endParaRPr lang="cs-CZ" sz="2000"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796</TotalTime>
  <Words>955</Words>
  <Application>Microsoft Office PowerPoint</Application>
  <PresentationFormat>Předvádění na obrazovce (4:3)</PresentationFormat>
  <Paragraphs>92</Paragraphs>
  <Slides>10</Slides>
  <Notes>0</Notes>
  <HiddenSlides>0</HiddenSlides>
  <MMClips>0</MMClips>
  <ScaleCrop>false</ScaleCrop>
  <HeadingPairs>
    <vt:vector size="4" baseType="variant">
      <vt:variant>
        <vt:lpstr>Motiv</vt:lpstr>
      </vt:variant>
      <vt:variant>
        <vt:i4>1</vt:i4>
      </vt:variant>
      <vt:variant>
        <vt:lpstr>Nadpisy snímků</vt:lpstr>
      </vt:variant>
      <vt:variant>
        <vt:i4>10</vt:i4>
      </vt:variant>
    </vt:vector>
  </HeadingPairs>
  <TitlesOfParts>
    <vt:vector size="11" baseType="lpstr">
      <vt:lpstr>Motiv systému Office</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Genetika v příkladech</dc:title>
  <dc:creator>jitka maskova</dc:creator>
  <cp:lastModifiedBy>User</cp:lastModifiedBy>
  <cp:revision>81</cp:revision>
  <dcterms:created xsi:type="dcterms:W3CDTF">2012-03-15T20:09:09Z</dcterms:created>
  <dcterms:modified xsi:type="dcterms:W3CDTF">2013-12-10T08:39:11Z</dcterms:modified>
</cp:coreProperties>
</file>