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93" r:id="rId3"/>
    <p:sldMasterId id="2147483708" r:id="rId4"/>
  </p:sldMasterIdLst>
  <p:notesMasterIdLst>
    <p:notesMasterId r:id="rId57"/>
  </p:notesMasterIdLst>
  <p:sldIdLst>
    <p:sldId id="483" r:id="rId5"/>
    <p:sldId id="484" r:id="rId6"/>
    <p:sldId id="439" r:id="rId7"/>
    <p:sldId id="425" r:id="rId8"/>
    <p:sldId id="437" r:id="rId9"/>
    <p:sldId id="427" r:id="rId10"/>
    <p:sldId id="428" r:id="rId11"/>
    <p:sldId id="429" r:id="rId12"/>
    <p:sldId id="430" r:id="rId13"/>
    <p:sldId id="431" r:id="rId14"/>
    <p:sldId id="432" r:id="rId15"/>
    <p:sldId id="433" r:id="rId16"/>
    <p:sldId id="434" r:id="rId17"/>
    <p:sldId id="435" r:id="rId18"/>
    <p:sldId id="436" r:id="rId19"/>
    <p:sldId id="486" r:id="rId20"/>
    <p:sldId id="441" r:id="rId21"/>
    <p:sldId id="448" r:id="rId22"/>
    <p:sldId id="449" r:id="rId23"/>
    <p:sldId id="450" r:id="rId24"/>
    <p:sldId id="451" r:id="rId25"/>
    <p:sldId id="500" r:id="rId26"/>
    <p:sldId id="498" r:id="rId27"/>
    <p:sldId id="499" r:id="rId28"/>
    <p:sldId id="452" r:id="rId29"/>
    <p:sldId id="453" r:id="rId30"/>
    <p:sldId id="454" r:id="rId31"/>
    <p:sldId id="457" r:id="rId32"/>
    <p:sldId id="458" r:id="rId33"/>
    <p:sldId id="459" r:id="rId34"/>
    <p:sldId id="460" r:id="rId35"/>
    <p:sldId id="461" r:id="rId36"/>
    <p:sldId id="462" r:id="rId37"/>
    <p:sldId id="463" r:id="rId38"/>
    <p:sldId id="470" r:id="rId39"/>
    <p:sldId id="476" r:id="rId40"/>
    <p:sldId id="471" r:id="rId41"/>
    <p:sldId id="473" r:id="rId42"/>
    <p:sldId id="503" r:id="rId43"/>
    <p:sldId id="474" r:id="rId44"/>
    <p:sldId id="475" r:id="rId45"/>
    <p:sldId id="487" r:id="rId46"/>
    <p:sldId id="488" r:id="rId47"/>
    <p:sldId id="504" r:id="rId48"/>
    <p:sldId id="505" r:id="rId49"/>
    <p:sldId id="480" r:id="rId50"/>
    <p:sldId id="493" r:id="rId51"/>
    <p:sldId id="494" r:id="rId52"/>
    <p:sldId id="495" r:id="rId53"/>
    <p:sldId id="497" r:id="rId54"/>
    <p:sldId id="477" r:id="rId55"/>
    <p:sldId id="485" r:id="rId5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31184"/>
    <a:srgbClr val="FF3BFF"/>
    <a:srgbClr val="FF66FF"/>
    <a:srgbClr val="8439BD"/>
    <a:srgbClr val="FFFF99"/>
    <a:srgbClr val="663300"/>
    <a:srgbClr val="F8B2D5"/>
    <a:srgbClr val="9E5ECE"/>
    <a:srgbClr val="8CF204"/>
    <a:srgbClr val="AC75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35" autoAdjust="0"/>
    <p:restoredTop sz="91437" autoAdjust="0"/>
  </p:normalViewPr>
  <p:slideViewPr>
    <p:cSldViewPr>
      <p:cViewPr>
        <p:scale>
          <a:sx n="75" d="100"/>
          <a:sy n="75" d="100"/>
        </p:scale>
        <p:origin x="1050" y="-4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AFE094AC-C553-4E22-BF2F-27EE2C107E6A}" type="datetimeFigureOut">
              <a:rPr lang="cs-CZ"/>
              <a:pPr>
                <a:defRPr/>
              </a:pPr>
              <a:t>10. 12. 2013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FE37CB23-F0C9-4FF4-B93B-70C1869D8AEC}" type="slidenum">
              <a:rPr lang="cs-CZ"/>
              <a:pPr>
                <a:defRPr/>
              </a:pPr>
              <a:t>‹#›</a:t>
            </a:fld>
            <a:endParaRPr lang="cs-CZ"/>
          </a:p>
        </p:txBody>
      </p:sp>
    </p:spTree>
    <p:extLst>
      <p:ext uri="{BB962C8B-B14F-4D97-AF65-F5344CB8AC3E}">
        <p14:creationId xmlns:p14="http://schemas.microsoft.com/office/powerpoint/2010/main" val="363675937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Arial" charset="0"/>
      </a:defRPr>
    </a:lvl1pPr>
    <a:lvl2pPr marL="457200" algn="l" rtl="0" fontAlgn="base">
      <a:spcBef>
        <a:spcPct val="30000"/>
      </a:spcBef>
      <a:spcAft>
        <a:spcPct val="0"/>
      </a:spcAft>
      <a:defRPr sz="1200" kern="1200">
        <a:solidFill>
          <a:schemeClr val="tx1"/>
        </a:solidFill>
        <a:latin typeface="+mn-lt"/>
        <a:ea typeface="+mn-ea"/>
        <a:cs typeface="Arial" charset="0"/>
      </a:defRPr>
    </a:lvl2pPr>
    <a:lvl3pPr marL="914400" algn="l" rtl="0" fontAlgn="base">
      <a:spcBef>
        <a:spcPct val="30000"/>
      </a:spcBef>
      <a:spcAft>
        <a:spcPct val="0"/>
      </a:spcAft>
      <a:defRPr sz="1200" kern="1200">
        <a:solidFill>
          <a:schemeClr val="tx1"/>
        </a:solidFill>
        <a:latin typeface="+mn-lt"/>
        <a:ea typeface="+mn-ea"/>
        <a:cs typeface="Arial" charset="0"/>
      </a:defRPr>
    </a:lvl3pPr>
    <a:lvl4pPr marL="1371600" algn="l" rtl="0" fontAlgn="base">
      <a:spcBef>
        <a:spcPct val="30000"/>
      </a:spcBef>
      <a:spcAft>
        <a:spcPct val="0"/>
      </a:spcAft>
      <a:defRPr sz="1200" kern="1200">
        <a:solidFill>
          <a:schemeClr val="tx1"/>
        </a:solidFill>
        <a:latin typeface="+mn-lt"/>
        <a:ea typeface="+mn-ea"/>
        <a:cs typeface="Arial" charset="0"/>
      </a:defRPr>
    </a:lvl4pPr>
    <a:lvl5pPr marL="1828800" algn="l" rtl="0" fontAlgn="base">
      <a:spcBef>
        <a:spcPct val="30000"/>
      </a:spcBef>
      <a:spcAft>
        <a:spcPct val="0"/>
      </a:spcAft>
      <a:defRPr sz="1200" kern="1200">
        <a:solidFill>
          <a:schemeClr val="tx1"/>
        </a:solidFill>
        <a:latin typeface="+mn-lt"/>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rázek snímku 1"/>
          <p:cNvSpPr>
            <a:spLocks noGrp="1" noRot="1" noChangeAspect="1" noTextEdit="1"/>
          </p:cNvSpPr>
          <p:nvPr>
            <p:ph type="sldImg"/>
          </p:nvPr>
        </p:nvSpPr>
        <p:spPr>
          <a:ln/>
        </p:spPr>
      </p:sp>
      <p:sp>
        <p:nvSpPr>
          <p:cNvPr id="8195" name="Zástupný symbol pro poznámky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cs-CZ" dirty="0" smtClean="0">
              <a:latin typeface="Arial" panose="020B0604020202020204" pitchFamily="34" charset="0"/>
            </a:endParaRPr>
          </a:p>
        </p:txBody>
      </p:sp>
      <p:sp>
        <p:nvSpPr>
          <p:cNvPr id="8196" name="Zástupný symbol pro číslo snímku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fld id="{13E08E33-199D-4A42-B2F1-0DE3768364C2}" type="slidenum">
              <a:rPr lang="cs-CZ" smtClean="0">
                <a:latin typeface="Arial" panose="020B0604020202020204" pitchFamily="34" charset="0"/>
              </a:rPr>
              <a:pPr/>
              <a:t>1</a:t>
            </a:fld>
            <a:endParaRPr lang="cs-CZ" dirty="0" smtClean="0">
              <a:latin typeface="Arial" panose="020B0604020202020204" pitchFamily="34" charset="0"/>
            </a:endParaRPr>
          </a:p>
        </p:txBody>
      </p:sp>
    </p:spTree>
    <p:extLst>
      <p:ext uri="{BB962C8B-B14F-4D97-AF65-F5344CB8AC3E}">
        <p14:creationId xmlns:p14="http://schemas.microsoft.com/office/powerpoint/2010/main" val="158556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a:ln/>
        </p:spPr>
      </p:sp>
      <p:sp>
        <p:nvSpPr>
          <p:cNvPr id="10243" name="Zástupný symbol pro poznámky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cs-CZ" dirty="0" smtClean="0">
              <a:latin typeface="Arial" panose="020B0604020202020204" pitchFamily="34" charset="0"/>
            </a:endParaRPr>
          </a:p>
        </p:txBody>
      </p:sp>
      <p:sp>
        <p:nvSpPr>
          <p:cNvPr id="10244" name="Zástupný symbol pro číslo snímku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fld id="{566EF25E-E9D4-4977-8E80-6EB453F4F900}" type="slidenum">
              <a:rPr lang="cs-CZ" smtClean="0">
                <a:latin typeface="Arial" panose="020B0604020202020204" pitchFamily="34" charset="0"/>
              </a:rPr>
              <a:pPr/>
              <a:t>2</a:t>
            </a:fld>
            <a:endParaRPr lang="cs-CZ" dirty="0" smtClean="0">
              <a:latin typeface="Arial" panose="020B0604020202020204" pitchFamily="34" charset="0"/>
            </a:endParaRPr>
          </a:p>
        </p:txBody>
      </p:sp>
    </p:spTree>
    <p:extLst>
      <p:ext uri="{BB962C8B-B14F-4D97-AF65-F5344CB8AC3E}">
        <p14:creationId xmlns:p14="http://schemas.microsoft.com/office/powerpoint/2010/main" val="2867077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a:defRPr/>
            </a:pPr>
            <a:fld id="{FE37CB23-F0C9-4FF4-B93B-70C1869D8AEC}" type="slidenum">
              <a:rPr lang="cs-CZ" smtClean="0"/>
              <a:pPr>
                <a:defRPr/>
              </a:pPr>
              <a:t>3</a:t>
            </a:fld>
            <a:endParaRPr lang="cs-CZ" dirty="0"/>
          </a:p>
        </p:txBody>
      </p:sp>
    </p:spTree>
    <p:extLst>
      <p:ext uri="{BB962C8B-B14F-4D97-AF65-F5344CB8AC3E}">
        <p14:creationId xmlns:p14="http://schemas.microsoft.com/office/powerpoint/2010/main" val="3781994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 Barvami secese byla žlutá, modrá, zelená, černá a bílá. Žlutá je barva hmoty, slunce a světla, života a radosti, modrá a zelená jsou barvy neskutečné, faustovské, černá je poslem ducha, bílá vyjadřuje ztroskotanou naději, smrt</a:t>
            </a:r>
            <a:r>
              <a:rPr lang="cs-CZ" smtClean="0"/>
              <a:t>. </a:t>
            </a:r>
            <a:endParaRPr lang="cs-CZ" dirty="0"/>
          </a:p>
        </p:txBody>
      </p:sp>
      <p:sp>
        <p:nvSpPr>
          <p:cNvPr id="4" name="Slide Number Placeholder 3"/>
          <p:cNvSpPr>
            <a:spLocks noGrp="1"/>
          </p:cNvSpPr>
          <p:nvPr>
            <p:ph type="sldNum" sz="quarter" idx="10"/>
          </p:nvPr>
        </p:nvSpPr>
        <p:spPr/>
        <p:txBody>
          <a:bodyPr/>
          <a:lstStyle/>
          <a:p>
            <a:pPr>
              <a:defRPr/>
            </a:pPr>
            <a:fld id="{FE37CB23-F0C9-4FF4-B93B-70C1869D8AEC}" type="slidenum">
              <a:rPr lang="cs-CZ" smtClean="0"/>
              <a:pPr>
                <a:defRPr/>
              </a:pPr>
              <a:t>17</a:t>
            </a:fld>
            <a:endParaRPr lang="cs-CZ"/>
          </a:p>
        </p:txBody>
      </p:sp>
    </p:spTree>
    <p:extLst>
      <p:ext uri="{BB962C8B-B14F-4D97-AF65-F5344CB8AC3E}">
        <p14:creationId xmlns:p14="http://schemas.microsoft.com/office/powerpoint/2010/main" val="891867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Arial" panose="020B0604020202020204" pitchFamily="34" charset="0"/>
              </a:rPr>
              <a:t>Výjev je datován do doby mezi třetím a šestým stoletím našeho letopočtu. Jejich bílá roucha symbolizují čistotu a nevinnost. Což kontrastuje s plameny vesnice, kterou podpálili vojáci v pozadí. Nejzajímavější částí obrazu je však levitující trojice na pravé straně: nejvíce výrazný je uprostřed stojící pohanský kněz, který se modlí za slitování pro své ovečky. Pod jeho levou rukou je skloněna dívka se zeleným věncem jako symbolem míru. Zatímco pod pravou rukou je mladý bojovník, který má představovat spravedlivou válku. Poselství skryté v obrazu sděluje, že v budoucnu musí Slované bojovat za svou svobodu.</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fld id="{C89D55F8-EDFD-4F2E-B8B7-E8D437E480CF}" type="slidenum">
              <a:rPr lang="cs-CZ">
                <a:solidFill>
                  <a:srgbClr val="000000"/>
                </a:solidFill>
                <a:latin typeface="Arial" panose="020B0604020202020204" pitchFamily="34" charset="0"/>
              </a:rPr>
              <a:pPr/>
              <a:t>30</a:t>
            </a:fld>
            <a:endParaRPr lang="cs-CZ">
              <a:solidFill>
                <a:srgbClr val="000000"/>
              </a:solidFill>
              <a:latin typeface="Arial" panose="020B0604020202020204" pitchFamily="34" charset="0"/>
            </a:endParaRPr>
          </a:p>
        </p:txBody>
      </p:sp>
    </p:spTree>
    <p:extLst>
      <p:ext uri="{BB962C8B-B14F-4D97-AF65-F5344CB8AC3E}">
        <p14:creationId xmlns:p14="http://schemas.microsoft.com/office/powerpoint/2010/main" val="2205677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Zástupný symbol pro obrázek snímku 1"/>
          <p:cNvSpPr>
            <a:spLocks noGrp="1" noRot="1" noChangeAspect="1" noTextEdit="1"/>
          </p:cNvSpPr>
          <p:nvPr>
            <p:ph type="sldImg"/>
          </p:nvPr>
        </p:nvSpPr>
        <p:spPr>
          <a:ln/>
        </p:spPr>
      </p:sp>
      <p:sp>
        <p:nvSpPr>
          <p:cNvPr id="54275" name="Zástupný symbol pro poznámky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Arial" panose="020B0604020202020204" pitchFamily="34" charset="0"/>
              </a:rPr>
              <a:t>Obraz Portrét Adele Bloch-Bauer I (také zvaný Zlatá Adéla) zakoupil v roce 2006 Ronald Lauder za 135 milionů amerických dolarů (asi tři miliardy Kč), čímž se stal nejdražším zobchodovaným obrazem.</a:t>
            </a:r>
          </a:p>
          <a:p>
            <a:r>
              <a:rPr lang="cs-CZ" smtClean="0">
                <a:latin typeface="Arial" panose="020B0604020202020204" pitchFamily="34" charset="0"/>
              </a:rPr>
              <a:t>Později v roce 2006 byl tento rekord překonán díly Willema de Kooninga a Jacksona Pollocka, i tak tento portrét zůstává na třetí příčce.</a:t>
            </a:r>
          </a:p>
        </p:txBody>
      </p:sp>
      <p:sp>
        <p:nvSpPr>
          <p:cNvPr id="54276" name="Zástupný symbol pro číslo snímku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fld id="{A933FAC2-5D8E-48E2-ADCC-6F056BC12071}" type="slidenum">
              <a:rPr lang="cs-CZ">
                <a:solidFill>
                  <a:srgbClr val="000000"/>
                </a:solidFill>
                <a:latin typeface="Arial" panose="020B0604020202020204" pitchFamily="34" charset="0"/>
              </a:rPr>
              <a:pPr/>
              <a:t>37</a:t>
            </a:fld>
            <a:endParaRPr lang="cs-CZ">
              <a:solidFill>
                <a:srgbClr val="000000"/>
              </a:solidFill>
              <a:latin typeface="Arial" panose="020B0604020202020204" pitchFamily="34" charset="0"/>
            </a:endParaRPr>
          </a:p>
        </p:txBody>
      </p:sp>
    </p:spTree>
    <p:extLst>
      <p:ext uri="{BB962C8B-B14F-4D97-AF65-F5344CB8AC3E}">
        <p14:creationId xmlns:p14="http://schemas.microsoft.com/office/powerpoint/2010/main" val="306063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Judit z roku 1901 sváděla svou smyslovostí, erotickým nábojem a hrozila svou mocí svádět</a:t>
            </a:r>
            <a:r>
              <a:rPr lang="cs-CZ" baseline="0" dirty="0" smtClean="0"/>
              <a:t> - </a:t>
            </a:r>
            <a:r>
              <a:rPr lang="cs-CZ" dirty="0" smtClean="0"/>
              <a:t>Judit II je zosobněním zla- uťatou hlavu krutě drásá,</a:t>
            </a:r>
            <a:r>
              <a:rPr lang="cs-CZ" baseline="0" dirty="0" smtClean="0"/>
              <a:t> </a:t>
            </a:r>
            <a:r>
              <a:rPr lang="cs-CZ" dirty="0" smtClean="0"/>
              <a:t>stala se agresivnější a připomíná</a:t>
            </a:r>
            <a:r>
              <a:rPr lang="cs-CZ" baseline="0" dirty="0" smtClean="0"/>
              <a:t> </a:t>
            </a:r>
            <a:r>
              <a:rPr lang="cs-CZ" dirty="0" smtClean="0"/>
              <a:t>spíše vampýra než ženu.</a:t>
            </a:r>
            <a:endParaRPr lang="cs-CZ" dirty="0"/>
          </a:p>
        </p:txBody>
      </p:sp>
      <p:sp>
        <p:nvSpPr>
          <p:cNvPr id="4" name="Slide Number Placeholder 3"/>
          <p:cNvSpPr>
            <a:spLocks noGrp="1"/>
          </p:cNvSpPr>
          <p:nvPr>
            <p:ph type="sldNum" sz="quarter" idx="10"/>
          </p:nvPr>
        </p:nvSpPr>
        <p:spPr/>
        <p:txBody>
          <a:bodyPr/>
          <a:lstStyle/>
          <a:p>
            <a:pPr>
              <a:defRPr/>
            </a:pPr>
            <a:fld id="{FE37CB23-F0C9-4FF4-B93B-70C1869D8AEC}" type="slidenum">
              <a:rPr lang="cs-CZ" smtClean="0"/>
              <a:pPr>
                <a:defRPr/>
              </a:pPr>
              <a:t>38</a:t>
            </a:fld>
            <a:endParaRPr lang="cs-CZ"/>
          </a:p>
        </p:txBody>
      </p:sp>
    </p:spTree>
    <p:extLst>
      <p:ext uri="{BB962C8B-B14F-4D97-AF65-F5344CB8AC3E}">
        <p14:creationId xmlns:p14="http://schemas.microsoft.com/office/powerpoint/2010/main" val="677168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lvl1pPr>
              <a:defRPr>
                <a:solidFill>
                  <a:srgbClr val="7030A0"/>
                </a:solidFill>
                <a:effectLst>
                  <a:outerShdw blurRad="38100" dist="38100" dir="2700000" algn="tl">
                    <a:srgbClr val="000000">
                      <a:alpha val="43137"/>
                    </a:srgbClr>
                  </a:outerShdw>
                </a:effectLst>
              </a:defRPr>
            </a:lvl1pPr>
          </a:lstStyle>
          <a:p>
            <a:r>
              <a:rPr lang="en-US"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Klepnutím lze upravit styl předlohy podnadpisů.</a:t>
            </a:r>
            <a:endParaRPr lang="cs-CZ" dirty="0"/>
          </a:p>
        </p:txBody>
      </p:sp>
      <p:sp>
        <p:nvSpPr>
          <p:cNvPr id="5" name="Zástupný symbol pro datum 3"/>
          <p:cNvSpPr>
            <a:spLocks noGrp="1"/>
          </p:cNvSpPr>
          <p:nvPr>
            <p:ph type="dt" sz="half" idx="10"/>
          </p:nvPr>
        </p:nvSpPr>
        <p:spPr/>
        <p:txBody>
          <a:bodyPr/>
          <a:lstStyle>
            <a:lvl1pPr>
              <a:defRPr/>
            </a:lvl1pPr>
          </a:lstStyle>
          <a:p>
            <a:pPr>
              <a:defRPr/>
            </a:pPr>
            <a:fld id="{B035197C-8EAF-4E81-8683-8E16D3830B04}"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D1123CF-FACF-4D41-B247-A926F26C69D1}" type="slidenum">
              <a:rPr lang="cs-CZ"/>
              <a:pPr>
                <a:defRPr/>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Ukázka">
    <p:spTree>
      <p:nvGrpSpPr>
        <p:cNvPr id="1" name=""/>
        <p:cNvGrpSpPr/>
        <p:nvPr/>
      </p:nvGrpSpPr>
      <p:grpSpPr>
        <a:xfrm>
          <a:off x="0" y="0"/>
          <a:ext cx="0" cy="0"/>
          <a:chOff x="0" y="0"/>
          <a:chExt cx="0" cy="0"/>
        </a:xfrm>
      </p:grpSpPr>
      <p:sp>
        <p:nvSpPr>
          <p:cNvPr id="2" name="Nadpis 1"/>
          <p:cNvSpPr>
            <a:spLocks noGrp="1"/>
          </p:cNvSpPr>
          <p:nvPr>
            <p:ph type="title" hasCustomPrompt="1"/>
          </p:nvPr>
        </p:nvSpPr>
        <p:spPr>
          <a:effectLst>
            <a:outerShdw blurRad="50800" dist="38100" dir="2700000" algn="tl" rotWithShape="0">
              <a:prstClr val="black">
                <a:alpha val="40000"/>
              </a:prstClr>
            </a:outerShdw>
          </a:effectLst>
        </p:spPr>
        <p:txBody>
          <a:bodyPr>
            <a:noAutofit/>
          </a:bodyPr>
          <a:lstStyle>
            <a:lvl1pPr>
              <a:defRPr sz="4800">
                <a:solidFill>
                  <a:srgbClr val="7030A0"/>
                </a:solidFill>
                <a:effectLst>
                  <a:outerShdw blurRad="38100" dist="38100" dir="2700000" algn="tl">
                    <a:srgbClr val="000000">
                      <a:alpha val="43137"/>
                    </a:srgbClr>
                  </a:outerShdw>
                </a:effectLst>
              </a:defRPr>
            </a:lvl1pPr>
          </a:lstStyle>
          <a:p>
            <a:r>
              <a:rPr lang="cs-CZ" dirty="0" smtClean="0"/>
              <a:t>KLEPNUTÍM LZE UPRAVIT</a:t>
            </a:r>
            <a:endParaRPr lang="cs-CZ" dirty="0"/>
          </a:p>
        </p:txBody>
      </p:sp>
      <p:sp>
        <p:nvSpPr>
          <p:cNvPr id="4" name="Zástupný symbol pro datum 3"/>
          <p:cNvSpPr>
            <a:spLocks noGrp="1"/>
          </p:cNvSpPr>
          <p:nvPr>
            <p:ph type="dt" sz="half" idx="10"/>
          </p:nvPr>
        </p:nvSpPr>
        <p:spPr/>
        <p:txBody>
          <a:bodyPr/>
          <a:lstStyle>
            <a:lvl1pPr>
              <a:defRPr/>
            </a:lvl1pPr>
          </a:lstStyle>
          <a:p>
            <a:pPr>
              <a:defRPr/>
            </a:pPr>
            <a:fld id="{72DC5744-8805-4579-9114-49AD82B38479}" type="datetimeFigureOut">
              <a:rPr lang="cs-CZ"/>
              <a:pPr>
                <a:defRPr/>
              </a:pPr>
              <a:t>10. 12. 2013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1CE1F84-7918-4DD9-ACBD-38034C8BB8AC}"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obj" preserve="1">
  <p:cSld name="Citace:">
    <p:spTree>
      <p:nvGrpSpPr>
        <p:cNvPr id="1" name=""/>
        <p:cNvGrpSpPr/>
        <p:nvPr/>
      </p:nvGrpSpPr>
      <p:grpSpPr>
        <a:xfrm>
          <a:off x="0" y="0"/>
          <a:ext cx="0" cy="0"/>
          <a:chOff x="0" y="0"/>
          <a:chExt cx="0" cy="0"/>
        </a:xfrm>
      </p:grpSpPr>
      <p:sp>
        <p:nvSpPr>
          <p:cNvPr id="2" name="Nadpis 1"/>
          <p:cNvSpPr>
            <a:spLocks noGrp="1"/>
          </p:cNvSpPr>
          <p:nvPr>
            <p:ph type="title" hasCustomPrompt="1"/>
          </p:nvPr>
        </p:nvSpPr>
        <p:spPr>
          <a:xfrm>
            <a:off x="251520" y="260648"/>
            <a:ext cx="8640960" cy="562074"/>
          </a:xfrm>
          <a:effectLst>
            <a:outerShdw blurRad="50800" dist="38100" dir="2700000" algn="tl" rotWithShape="0">
              <a:prstClr val="black">
                <a:alpha val="40000"/>
              </a:prstClr>
            </a:outerShdw>
          </a:effectLst>
        </p:spPr>
        <p:txBody>
          <a:bodyPr>
            <a:noAutofit/>
          </a:bodyPr>
          <a:lstStyle>
            <a:lvl1pPr>
              <a:defRPr sz="2400">
                <a:solidFill>
                  <a:srgbClr val="002060"/>
                </a:solidFill>
              </a:defRPr>
            </a:lvl1pPr>
          </a:lstStyle>
          <a:p>
            <a:r>
              <a:rPr lang="cs-CZ" dirty="0" smtClean="0"/>
              <a:t>Citace:</a:t>
            </a:r>
            <a:endParaRPr lang="cs-CZ" dirty="0"/>
          </a:p>
        </p:txBody>
      </p:sp>
      <p:sp>
        <p:nvSpPr>
          <p:cNvPr id="3" name="Zástupný symbol pro obsah 2"/>
          <p:cNvSpPr>
            <a:spLocks noGrp="1"/>
          </p:cNvSpPr>
          <p:nvPr>
            <p:ph idx="1" hasCustomPrompt="1"/>
          </p:nvPr>
        </p:nvSpPr>
        <p:spPr>
          <a:xfrm>
            <a:off x="251520" y="980728"/>
            <a:ext cx="8640960" cy="5760640"/>
          </a:xfrm>
          <a:solidFill>
            <a:schemeClr val="bg1"/>
          </a:solidFill>
          <a:effectLst>
            <a:outerShdw blurRad="50800" dist="38100" dir="2700000" algn="tl" rotWithShape="0">
              <a:prstClr val="black">
                <a:alpha val="40000"/>
              </a:prstClr>
            </a:outerShdw>
          </a:effectLst>
        </p:spPr>
        <p:txBody>
          <a:bodyPr/>
          <a:lstStyle>
            <a:lvl1pPr marL="514350" indent="-514350">
              <a:buFont typeface="+mj-lt"/>
              <a:buAutoNum type="arabicPeriod"/>
              <a:defRPr sz="1100"/>
            </a:lvl1pPr>
          </a:lstStyle>
          <a:p>
            <a:pPr lvl="0"/>
            <a:r>
              <a:rPr lang="cs-CZ" dirty="0"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2DC5744-8805-4579-9114-49AD82B38479}" type="datetimeFigureOut">
              <a:rPr lang="cs-CZ"/>
              <a:pPr>
                <a:defRPr/>
              </a:pPr>
              <a:t>10. 12. 2013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1CE1F84-7918-4DD9-ACBD-38034C8BB8AC}" type="slidenum">
              <a:rPr lang="cs-CZ"/>
              <a:pPr>
                <a:defRPr/>
              </a:pPr>
              <a:t>‹#›</a:t>
            </a:fld>
            <a:endParaRPr lang="cs-CZ"/>
          </a:p>
        </p:txBody>
      </p:sp>
    </p:spTree>
    <p:extLst>
      <p:ext uri="{BB962C8B-B14F-4D97-AF65-F5344CB8AC3E}">
        <p14:creationId xmlns:p14="http://schemas.microsoft.com/office/powerpoint/2010/main" val="4178475306"/>
      </p:ext>
    </p:extLst>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hasCustomPrompt="1"/>
          </p:nvPr>
        </p:nvSpPr>
        <p:spPr>
          <a:xfrm>
            <a:off x="685800" y="2060848"/>
            <a:ext cx="7772400" cy="1362075"/>
          </a:xfrm>
          <a:solidFill>
            <a:srgbClr val="7A48D4"/>
          </a:solidFill>
        </p:spPr>
        <p:txBody>
          <a:bodyPr anchor="t"/>
          <a:lstStyle>
            <a:lvl1pPr algn="ctr">
              <a:defRPr sz="4400" b="1" cap="none">
                <a:solidFill>
                  <a:srgbClr val="FFFF00"/>
                </a:solidFill>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656848" y="4005064"/>
            <a:ext cx="7772400" cy="2592288"/>
          </a:xfrm>
          <a:solidFill>
            <a:srgbClr val="FFFF00"/>
          </a:solidFill>
        </p:spPr>
        <p:txBody>
          <a:bodyPr anchor="ctr"/>
          <a:lstStyle>
            <a:lvl1pPr marL="0" indent="0">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dirty="0"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CDBAB659-9DD5-4585-A4F1-626998EFEE63}" type="datetimeFigureOut">
              <a:rPr lang="cs-CZ"/>
              <a:pPr>
                <a:defRPr/>
              </a:pPr>
              <a:t>10. 12. 2013</a:t>
            </a:fld>
            <a:endParaRPr lang="cs-CZ"/>
          </a:p>
        </p:txBody>
      </p:sp>
      <p:sp>
        <p:nvSpPr>
          <p:cNvPr id="5" name="Zástupný symbol pro zápatí 4"/>
          <p:cNvSpPr>
            <a:spLocks noGrp="1"/>
          </p:cNvSpPr>
          <p:nvPr>
            <p:ph type="ftr" sz="quarter" idx="11"/>
          </p:nvPr>
        </p:nvSpPr>
        <p:spPr/>
        <p:txBody>
          <a:bodyPr anchor="t"/>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F63417CC-46AA-432A-A6A0-5ABD15A7DA5B}"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utor">
    <p:spTree>
      <p:nvGrpSpPr>
        <p:cNvPr id="1" name=""/>
        <p:cNvGrpSpPr/>
        <p:nvPr/>
      </p:nvGrpSpPr>
      <p:grpSpPr>
        <a:xfrm>
          <a:off x="0" y="0"/>
          <a:ext cx="0" cy="0"/>
          <a:chOff x="0" y="0"/>
          <a:chExt cx="0" cy="0"/>
        </a:xfrm>
      </p:grpSpPr>
      <p:sp>
        <p:nvSpPr>
          <p:cNvPr id="2" name="Nadpis 1"/>
          <p:cNvSpPr>
            <a:spLocks noGrp="1"/>
          </p:cNvSpPr>
          <p:nvPr>
            <p:ph type="title"/>
          </p:nvPr>
        </p:nvSpPr>
        <p:spPr>
          <a:xfrm>
            <a:off x="381000" y="260648"/>
            <a:ext cx="8229600" cy="1512168"/>
          </a:xfrm>
          <a:solidFill>
            <a:schemeClr val="bg1"/>
          </a:solidFill>
          <a:effectLst>
            <a:outerShdw blurRad="50800" dist="38100" dir="2700000" algn="tl" rotWithShape="0">
              <a:prstClr val="black">
                <a:alpha val="40000"/>
              </a:prstClr>
            </a:outerShdw>
          </a:effectLst>
        </p:spPr>
        <p:txBody>
          <a:bodyPr>
            <a:noAutofit/>
          </a:bodyPr>
          <a:lstStyle>
            <a:lvl1pPr>
              <a:defRPr sz="5400" b="1">
                <a:solidFill>
                  <a:srgbClr val="FF0000"/>
                </a:solidFill>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obsah 2"/>
          <p:cNvSpPr>
            <a:spLocks noGrp="1"/>
          </p:cNvSpPr>
          <p:nvPr>
            <p:ph sz="half" idx="1"/>
          </p:nvPr>
        </p:nvSpPr>
        <p:spPr>
          <a:xfrm>
            <a:off x="381000" y="1940957"/>
            <a:ext cx="4038600" cy="4756150"/>
          </a:xfrm>
          <a:solidFill>
            <a:schemeClr val="bg1"/>
          </a:solidFill>
          <a:effectLst>
            <a:outerShdw blurRad="50800" dist="38100" dir="2700000" algn="tl" rotWithShape="0">
              <a:prstClr val="black">
                <a:alpha val="40000"/>
              </a:prstClr>
            </a:outerShdw>
          </a:effectLst>
        </p:spPr>
        <p:txBody>
          <a:bodyPr anchor="ctr"/>
          <a:lstStyle>
            <a:lvl1pPr marL="342900" indent="-342900">
              <a:buFont typeface="Arial" panose="020B0604020202020204" pitchFamily="34" charset="0"/>
              <a:buChar cha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fld id="{1FA23A23-D023-412B-9AE0-E6AB735C588C}"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13CC391-D119-448F-B312-4D5620939CA6}"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ílo s komentářem">
    <p:spTree>
      <p:nvGrpSpPr>
        <p:cNvPr id="1" name=""/>
        <p:cNvGrpSpPr/>
        <p:nvPr/>
      </p:nvGrpSpPr>
      <p:grpSpPr>
        <a:xfrm>
          <a:off x="0" y="0"/>
          <a:ext cx="0" cy="0"/>
          <a:chOff x="0" y="0"/>
          <a:chExt cx="0" cy="0"/>
        </a:xfrm>
      </p:grpSpPr>
      <p:sp>
        <p:nvSpPr>
          <p:cNvPr id="2" name="Nadpis 1"/>
          <p:cNvSpPr>
            <a:spLocks noGrp="1"/>
          </p:cNvSpPr>
          <p:nvPr>
            <p:ph type="title"/>
          </p:nvPr>
        </p:nvSpPr>
        <p:spPr>
          <a:xfrm>
            <a:off x="381000" y="260648"/>
            <a:ext cx="8229600" cy="1512168"/>
          </a:xfrm>
          <a:solidFill>
            <a:schemeClr val="bg1"/>
          </a:solidFill>
          <a:effectLst>
            <a:outerShdw blurRad="50800" dist="38100" dir="2700000" algn="tl" rotWithShape="0">
              <a:prstClr val="black">
                <a:alpha val="40000"/>
              </a:prstClr>
            </a:outerShdw>
          </a:effectLst>
        </p:spPr>
        <p:txBody>
          <a:bodyPr>
            <a:noAutofit/>
          </a:bodyPr>
          <a:lstStyle>
            <a:lvl1pPr>
              <a:defRPr sz="5400" b="1">
                <a:solidFill>
                  <a:srgbClr val="7030A0"/>
                </a:solidFill>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obsah 2"/>
          <p:cNvSpPr>
            <a:spLocks noGrp="1"/>
          </p:cNvSpPr>
          <p:nvPr>
            <p:ph sz="half" idx="1"/>
          </p:nvPr>
        </p:nvSpPr>
        <p:spPr>
          <a:xfrm>
            <a:off x="381000" y="1940957"/>
            <a:ext cx="4038600" cy="4756150"/>
          </a:xfrm>
          <a:solidFill>
            <a:schemeClr val="bg1"/>
          </a:solidFill>
          <a:effectLst>
            <a:outerShdw blurRad="50800" dist="38100" dir="2700000" algn="tl" rotWithShape="0">
              <a:prstClr val="black">
                <a:alpha val="40000"/>
              </a:prstClr>
            </a:outerShdw>
          </a:effectLst>
        </p:spPr>
        <p:txBody>
          <a:bodyPr anchor="ctr"/>
          <a:lstStyle>
            <a:lvl1pPr marL="342900" indent="-342900">
              <a:buFont typeface="Arial" panose="020B0604020202020204" pitchFamily="34" charset="0"/>
              <a:buChar cha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fld id="{1FA23A23-D023-412B-9AE0-E6AB735C588C}"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13CC391-D119-448F-B312-4D5620939CA6}" type="slidenum">
              <a:rPr lang="cs-CZ"/>
              <a:pPr>
                <a:defRPr/>
              </a:pPr>
              <a:t>‹#›</a:t>
            </a:fld>
            <a:endParaRPr lang="cs-CZ"/>
          </a:p>
        </p:txBody>
      </p:sp>
    </p:spTree>
    <p:extLst>
      <p:ext uri="{BB962C8B-B14F-4D97-AF65-F5344CB8AC3E}">
        <p14:creationId xmlns:p14="http://schemas.microsoft.com/office/powerpoint/2010/main" val="2069529226"/>
      </p:ext>
    </p:extLst>
  </p:cSld>
  <p:clrMapOvr>
    <a:masterClrMapping/>
  </p:clrMapOv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ist s otázkami">
    <p:bg>
      <p:bgPr>
        <a:gradFill>
          <a:gsLst>
            <a:gs pos="19000">
              <a:schemeClr val="accent2">
                <a:lumMod val="45000"/>
                <a:lumOff val="55000"/>
                <a:alpha val="24000"/>
              </a:schemeClr>
            </a:gs>
            <a:gs pos="97000">
              <a:srgbClr val="7A48D4"/>
            </a:gs>
            <a:gs pos="68841">
              <a:srgbClr val="FFE494">
                <a:alpha val="12000"/>
              </a:srgbClr>
            </a:gs>
            <a:gs pos="33000">
              <a:srgbClr val="F9EDED">
                <a:alpha val="32000"/>
              </a:srgbClr>
            </a:gs>
            <a:gs pos="0">
              <a:schemeClr val="bg1"/>
            </a:gs>
            <a:gs pos="81000">
              <a:srgbClr val="FFC000">
                <a:alpha val="42000"/>
              </a:srgbClr>
            </a:gs>
            <a:gs pos="0">
              <a:srgbClr val="7A48D4"/>
            </a:gs>
          </a:gsLst>
          <a:path path="circle">
            <a:fillToRect r="100000" b="100000"/>
          </a:path>
        </a:gradFill>
        <a:effectLst/>
      </p:bgPr>
    </p:bg>
    <p:spTree>
      <p:nvGrpSpPr>
        <p:cNvPr id="1" name=""/>
        <p:cNvGrpSpPr/>
        <p:nvPr/>
      </p:nvGrpSpPr>
      <p:grpSpPr>
        <a:xfrm>
          <a:off x="0" y="0"/>
          <a:ext cx="0" cy="0"/>
          <a:chOff x="0" y="0"/>
          <a:chExt cx="0" cy="0"/>
        </a:xfrm>
      </p:grpSpPr>
      <p:sp>
        <p:nvSpPr>
          <p:cNvPr id="2" name="Nadpis 1"/>
          <p:cNvSpPr>
            <a:spLocks noGrp="1"/>
          </p:cNvSpPr>
          <p:nvPr>
            <p:ph type="title" hasCustomPrompt="1"/>
          </p:nvPr>
        </p:nvSpPr>
        <p:spPr>
          <a:xfrm>
            <a:off x="381000" y="260648"/>
            <a:ext cx="8511480" cy="864096"/>
          </a:xfrm>
          <a:solidFill>
            <a:schemeClr val="bg1"/>
          </a:solidFill>
          <a:effectLst>
            <a:outerShdw blurRad="50800" dist="38100" dir="2700000" algn="tl" rotWithShape="0">
              <a:prstClr val="black">
                <a:alpha val="40000"/>
              </a:prstClr>
            </a:outerShdw>
          </a:effectLst>
        </p:spPr>
        <p:txBody>
          <a:bodyPr>
            <a:noAutofit/>
          </a:bodyPr>
          <a:lstStyle>
            <a:lvl1pPr>
              <a:defRPr sz="4400" b="1">
                <a:solidFill>
                  <a:srgbClr val="7030A0"/>
                </a:solidFill>
                <a:effectLst>
                  <a:outerShdw blurRad="38100" dist="38100" dir="2700000" algn="tl">
                    <a:srgbClr val="000000">
                      <a:alpha val="43137"/>
                    </a:srgbClr>
                  </a:outerShdw>
                </a:effectLst>
              </a:defRPr>
            </a:lvl1pPr>
          </a:lstStyle>
          <a:p>
            <a:r>
              <a:rPr lang="cs-CZ" dirty="0" smtClean="0"/>
              <a:t>Klepnutím lze upravit styl </a:t>
            </a:r>
            <a:endParaRPr lang="cs-CZ" dirty="0"/>
          </a:p>
        </p:txBody>
      </p:sp>
      <p:sp>
        <p:nvSpPr>
          <p:cNvPr id="3" name="Zástupný symbol pro obsah 2"/>
          <p:cNvSpPr>
            <a:spLocks noGrp="1"/>
          </p:cNvSpPr>
          <p:nvPr>
            <p:ph sz="half" idx="1"/>
          </p:nvPr>
        </p:nvSpPr>
        <p:spPr>
          <a:xfrm>
            <a:off x="381000" y="1340768"/>
            <a:ext cx="8511480" cy="5184575"/>
          </a:xfrm>
          <a:solidFill>
            <a:schemeClr val="bg1"/>
          </a:solidFill>
          <a:effectLst>
            <a:outerShdw blurRad="50800" dist="38100" dir="2700000" algn="tl" rotWithShape="0">
              <a:prstClr val="black">
                <a:alpha val="40000"/>
              </a:prstClr>
            </a:outerShdw>
          </a:effectLst>
        </p:spPr>
        <p:txBody>
          <a:bodyPr anchor="ctr"/>
          <a:lstStyle>
            <a:lvl1pPr marL="514350" indent="-514350">
              <a:buFont typeface="+mj-lt"/>
              <a:buAutoNum type="arabicPeriod"/>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fld id="{1FA23A23-D023-412B-9AE0-E6AB735C588C}"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13CC391-D119-448F-B312-4D5620939CA6}" type="slidenum">
              <a:rPr lang="cs-CZ"/>
              <a:pPr>
                <a:defRPr/>
              </a:pPr>
              <a:t>‹#›</a:t>
            </a:fld>
            <a:endParaRPr lang="cs-CZ"/>
          </a:p>
        </p:txBody>
      </p:sp>
    </p:spTree>
    <p:extLst>
      <p:ext uri="{BB962C8B-B14F-4D97-AF65-F5344CB8AC3E}">
        <p14:creationId xmlns:p14="http://schemas.microsoft.com/office/powerpoint/2010/main" val="1002900436"/>
      </p:ext>
    </p:extLst>
  </p:cSld>
  <p:clrMapOvr>
    <a:masterClrMapping/>
  </p:clrMapOv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Odpověď">
    <p:bg>
      <p:bgPr>
        <a:gradFill flip="none" rotWithShape="1">
          <a:gsLst>
            <a:gs pos="27000">
              <a:schemeClr val="accent2">
                <a:lumMod val="45000"/>
                <a:lumOff val="55000"/>
                <a:alpha val="24000"/>
              </a:schemeClr>
            </a:gs>
            <a:gs pos="97000">
              <a:srgbClr val="7A48D4"/>
            </a:gs>
            <a:gs pos="61000">
              <a:srgbClr val="FFE494">
                <a:alpha val="12000"/>
              </a:srgbClr>
            </a:gs>
            <a:gs pos="39000">
              <a:srgbClr val="F9EDED">
                <a:alpha val="32000"/>
              </a:srgbClr>
            </a:gs>
            <a:gs pos="0">
              <a:schemeClr val="bg1"/>
            </a:gs>
            <a:gs pos="78000">
              <a:srgbClr val="FFC000">
                <a:alpha val="42000"/>
              </a:srgbClr>
            </a:gs>
            <a:gs pos="0">
              <a:srgbClr val="7A48D4"/>
            </a:gs>
          </a:gsLst>
          <a:lin ang="2700000" scaled="1"/>
          <a:tileRect/>
        </a:gradFill>
        <a:effectLst/>
      </p:bgPr>
    </p:bg>
    <p:spTree>
      <p:nvGrpSpPr>
        <p:cNvPr id="1" name=""/>
        <p:cNvGrpSpPr/>
        <p:nvPr/>
      </p:nvGrpSpPr>
      <p:grpSpPr>
        <a:xfrm>
          <a:off x="0" y="0"/>
          <a:ext cx="0" cy="0"/>
          <a:chOff x="0" y="0"/>
          <a:chExt cx="0" cy="0"/>
        </a:xfrm>
      </p:grpSpPr>
      <p:sp>
        <p:nvSpPr>
          <p:cNvPr id="5" name="Zástupný symbol pro datum 3"/>
          <p:cNvSpPr>
            <a:spLocks noGrp="1"/>
          </p:cNvSpPr>
          <p:nvPr>
            <p:ph type="dt" sz="half" idx="10"/>
          </p:nvPr>
        </p:nvSpPr>
        <p:spPr/>
        <p:txBody>
          <a:bodyPr/>
          <a:lstStyle>
            <a:lvl1pPr>
              <a:defRPr/>
            </a:lvl1pPr>
          </a:lstStyle>
          <a:p>
            <a:pPr>
              <a:defRPr/>
            </a:pPr>
            <a:fld id="{1FA23A23-D023-412B-9AE0-E6AB735C588C}"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13CC391-D119-448F-B312-4D5620939CA6}" type="slidenum">
              <a:rPr lang="cs-CZ"/>
              <a:pPr>
                <a:defRPr/>
              </a:pPr>
              <a:t>‹#›</a:t>
            </a:fld>
            <a:endParaRPr lang="cs-CZ"/>
          </a:p>
        </p:txBody>
      </p:sp>
      <p:sp>
        <p:nvSpPr>
          <p:cNvPr id="10" name="Zástupný symbol pro obsah 2"/>
          <p:cNvSpPr>
            <a:spLocks noGrp="1"/>
          </p:cNvSpPr>
          <p:nvPr>
            <p:ph idx="1" hasCustomPrompt="1"/>
          </p:nvPr>
        </p:nvSpPr>
        <p:spPr>
          <a:xfrm>
            <a:off x="457200" y="1052737"/>
            <a:ext cx="8229600" cy="3600400"/>
          </a:xfrm>
        </p:spPr>
        <p:txBody>
          <a:bodyPr/>
          <a:lstStyle>
            <a:lvl1pPr marL="0" indent="0" algn="ctr">
              <a:buFontTx/>
              <a:buNone/>
              <a:defRPr sz="5400" b="1">
                <a:solidFill>
                  <a:srgbClr val="7030A0"/>
                </a:solidFill>
                <a:effectLst>
                  <a:outerShdw blurRad="38100" dist="38100" dir="2700000" algn="tl">
                    <a:srgbClr val="000000">
                      <a:alpha val="43137"/>
                    </a:srgbClr>
                  </a:outerShdw>
                </a:effectLst>
              </a:defRPr>
            </a:lvl1pPr>
          </a:lstStyle>
          <a:p>
            <a:pPr lvl="0"/>
            <a:r>
              <a:rPr lang="en-US" dirty="0" err="1"/>
              <a:t>Klepnutím</a:t>
            </a:r>
            <a:r>
              <a:rPr lang="en-US" dirty="0"/>
              <a:t> </a:t>
            </a:r>
            <a:r>
              <a:rPr lang="en-US" dirty="0" err="1"/>
              <a:t>lze</a:t>
            </a:r>
            <a:r>
              <a:rPr lang="en-US" dirty="0"/>
              <a:t> </a:t>
            </a:r>
            <a:r>
              <a:rPr lang="en-US" dirty="0" err="1"/>
              <a:t>upravit</a:t>
            </a:r>
            <a:r>
              <a:rPr lang="en-US" dirty="0"/>
              <a:t> </a:t>
            </a:r>
            <a:r>
              <a:rPr lang="en-US" dirty="0" err="1"/>
              <a:t>styly</a:t>
            </a:r>
            <a:r>
              <a:rPr lang="en-US" dirty="0"/>
              <a:t> </a:t>
            </a:r>
            <a:r>
              <a:rPr lang="en-US" dirty="0" err="1"/>
              <a:t>předlohy</a:t>
            </a:r>
            <a:r>
              <a:rPr lang="en-US" dirty="0"/>
              <a:t> </a:t>
            </a:r>
            <a:r>
              <a:rPr lang="en-US" dirty="0" err="1"/>
              <a:t>textu</a:t>
            </a:r>
            <a:r>
              <a:rPr lang="en-US" dirty="0" smtClean="0"/>
              <a:t>.</a:t>
            </a:r>
            <a:endParaRPr lang="en-US" dirty="0"/>
          </a:p>
        </p:txBody>
      </p:sp>
    </p:spTree>
    <p:extLst>
      <p:ext uri="{BB962C8B-B14F-4D97-AF65-F5344CB8AC3E}">
        <p14:creationId xmlns:p14="http://schemas.microsoft.com/office/powerpoint/2010/main" val="3654508067"/>
      </p:ext>
    </p:extLst>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est">
    <p:bg>
      <p:bgPr>
        <a:gradFill flip="none" rotWithShape="1">
          <a:gsLst>
            <a:gs pos="27000">
              <a:schemeClr val="accent2">
                <a:lumMod val="45000"/>
                <a:lumOff val="55000"/>
                <a:alpha val="24000"/>
              </a:schemeClr>
            </a:gs>
            <a:gs pos="97000">
              <a:srgbClr val="7A48D4"/>
            </a:gs>
            <a:gs pos="61000">
              <a:srgbClr val="FFE494">
                <a:alpha val="12000"/>
              </a:srgbClr>
            </a:gs>
            <a:gs pos="39000">
              <a:srgbClr val="F9EDED">
                <a:alpha val="32000"/>
              </a:srgbClr>
            </a:gs>
            <a:gs pos="0">
              <a:schemeClr val="bg1"/>
            </a:gs>
            <a:gs pos="78000">
              <a:srgbClr val="FFC000">
                <a:alpha val="42000"/>
              </a:srgbClr>
            </a:gs>
            <a:gs pos="0">
              <a:srgbClr val="7A48D4"/>
            </a:gs>
          </a:gsLst>
          <a:lin ang="2700000" scaled="1"/>
          <a:tileRect/>
        </a:gradFill>
        <a:effectLst/>
      </p:bgPr>
    </p:bg>
    <p:spTree>
      <p:nvGrpSpPr>
        <p:cNvPr id="1" name=""/>
        <p:cNvGrpSpPr/>
        <p:nvPr/>
      </p:nvGrpSpPr>
      <p:grpSpPr>
        <a:xfrm>
          <a:off x="0" y="0"/>
          <a:ext cx="0" cy="0"/>
          <a:chOff x="0" y="0"/>
          <a:chExt cx="0" cy="0"/>
        </a:xfrm>
      </p:grpSpPr>
      <p:sp>
        <p:nvSpPr>
          <p:cNvPr id="5" name="Zástupný symbol pro datum 3"/>
          <p:cNvSpPr>
            <a:spLocks noGrp="1"/>
          </p:cNvSpPr>
          <p:nvPr>
            <p:ph type="dt" sz="half" idx="10"/>
          </p:nvPr>
        </p:nvSpPr>
        <p:spPr/>
        <p:txBody>
          <a:bodyPr/>
          <a:lstStyle>
            <a:lvl1pPr>
              <a:defRPr/>
            </a:lvl1pPr>
          </a:lstStyle>
          <a:p>
            <a:pPr>
              <a:defRPr/>
            </a:pPr>
            <a:fld id="{1FA23A23-D023-412B-9AE0-E6AB735C588C}"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13CC391-D119-448F-B312-4D5620939CA6}" type="slidenum">
              <a:rPr lang="cs-CZ"/>
              <a:pPr>
                <a:defRPr/>
              </a:pPr>
              <a:t>‹#›</a:t>
            </a:fld>
            <a:endParaRPr lang="cs-CZ"/>
          </a:p>
        </p:txBody>
      </p:sp>
      <p:sp>
        <p:nvSpPr>
          <p:cNvPr id="8" name="Rectangle 3"/>
          <p:cNvSpPr>
            <a:spLocks noGrp="1" noChangeArrowheads="1"/>
          </p:cNvSpPr>
          <p:nvPr>
            <p:ph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0" indent="0" algn="ctr">
              <a:buNone/>
              <a:defRPr sz="4800" b="1">
                <a:solidFill>
                  <a:srgbClr val="7030A0"/>
                </a:solidFill>
                <a:effectLst>
                  <a:outerShdw blurRad="38100" dist="38100" dir="2700000" algn="tl">
                    <a:srgbClr val="000000">
                      <a:alpha val="43137"/>
                    </a:srgbClr>
                  </a:outerShdw>
                </a:effectLst>
              </a:defRPr>
            </a:lvl1pPr>
          </a:lstStyle>
          <a:p>
            <a:pPr lvl="0"/>
            <a:endParaRPr lang="cs-CZ" dirty="0" smtClean="0"/>
          </a:p>
        </p:txBody>
      </p:sp>
    </p:spTree>
    <p:extLst>
      <p:ext uri="{BB962C8B-B14F-4D97-AF65-F5344CB8AC3E}">
        <p14:creationId xmlns:p14="http://schemas.microsoft.com/office/powerpoint/2010/main" val="1982243064"/>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36645" y="260648"/>
            <a:ext cx="8229600" cy="1008112"/>
          </a:xfrm>
          <a:effectLst>
            <a:outerShdw blurRad="50800" dist="38100" dir="2700000" algn="tl" rotWithShape="0">
              <a:prstClr val="black">
                <a:alpha val="40000"/>
              </a:prstClr>
            </a:outerShdw>
          </a:effectLst>
        </p:spPr>
        <p:txBody>
          <a:bodyPr>
            <a:noAutofit/>
          </a:bodyPr>
          <a:lstStyle>
            <a:lvl1pPr>
              <a:defRPr sz="4400" b="1">
                <a:solidFill>
                  <a:srgbClr val="002060"/>
                </a:solidFill>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datum 3"/>
          <p:cNvSpPr>
            <a:spLocks noGrp="1"/>
          </p:cNvSpPr>
          <p:nvPr>
            <p:ph type="dt" sz="half" idx="10"/>
          </p:nvPr>
        </p:nvSpPr>
        <p:spPr/>
        <p:txBody>
          <a:bodyPr/>
          <a:lstStyle>
            <a:lvl1pPr>
              <a:defRPr/>
            </a:lvl1pPr>
          </a:lstStyle>
          <a:p>
            <a:pPr>
              <a:defRPr/>
            </a:pPr>
            <a:fld id="{80E420AE-A006-46EE-A40F-4F2368FB0E78}" type="datetimeFigureOut">
              <a:rPr lang="cs-CZ"/>
              <a:pPr>
                <a:defRPr/>
              </a:pPr>
              <a:t>10. 12. 2013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F7A4DE63-17E7-4A74-9E03-499EF54AC195}"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054282FD-57AA-414F-A4E0-6D37310259D8}" type="datetimeFigureOut">
              <a:rPr lang="cs-CZ"/>
              <a:pPr>
                <a:defRPr/>
              </a:pPr>
              <a:t>10. 12. 2013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08E42FE3-59E9-4F6C-83F9-C3C53886F811}"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23528" y="273050"/>
            <a:ext cx="3141985" cy="1571774"/>
          </a:xfrm>
        </p:spPr>
        <p:txBody>
          <a:bodyPr anchor="b"/>
          <a:lstStyle>
            <a:lvl1pPr algn="l">
              <a:defRPr sz="2400" b="1"/>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3575050" y="273050"/>
            <a:ext cx="5111750" cy="5853113"/>
          </a:xfrm>
          <a:solidFill>
            <a:schemeClr val="bg1"/>
          </a:solidFill>
          <a:effectLst>
            <a:outerShdw blurRad="50800" dist="38100" dir="2700000" algn="tl" rotWithShape="0">
              <a:prstClr val="black">
                <a:alpha val="40000"/>
              </a:prstClr>
            </a:outerShdw>
          </a:effectLst>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E835145-F130-4761-BA31-145FAFD86989}"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0D56BB4-F311-41B3-A551-425BDAC81094}"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A4A9585F-1F2C-45F2-923B-B9556549A1AE}" type="datetimeFigureOut">
              <a:rPr lang="cs-CZ"/>
              <a:pPr>
                <a:defRPr/>
              </a:pPr>
              <a:t>10. 12. 2013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FE30523-8BC6-44A3-86FA-A5228670C10A}"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BC669477-CABB-4128-993D-23ADB0D86875}" type="datetimeFigureOut">
              <a:rPr lang="cs-CZ"/>
              <a:pPr>
                <a:defRPr/>
              </a:pPr>
              <a:t>10. 12. 2013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C199693-A634-453E-953D-FD8C97D93579}" type="slidenum">
              <a:rPr lang="cs-CZ"/>
              <a:pPr>
                <a:defRPr/>
              </a:pPr>
              <a:t>‹#›</a:t>
            </a:fld>
            <a:endParaRPr lang="cs-CZ"/>
          </a:p>
        </p:txBody>
      </p:sp>
    </p:spTree>
  </p:cSld>
  <p:clrMapOvr>
    <a:masterClrMapping/>
  </p:clrMapOvr>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E1EC071-FEBB-40BD-B2D6-9D93B17C814C}" type="datetimeFigureOut">
              <a:rPr lang="cs-CZ"/>
              <a:pPr>
                <a:defRPr/>
              </a:pPr>
              <a:t>10. 12. 2013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3A5C2DB-E28C-4F7F-8D72-CD0EFAD9D4A4}" type="slidenum">
              <a:rPr lang="cs-CZ"/>
              <a:pPr>
                <a:defRPr/>
              </a:pPr>
              <a:t>‹#›</a:t>
            </a:fld>
            <a:endParaRPr lang="cs-CZ"/>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en-US"/>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CC7B9153-639B-4397-A78C-E9BC40CB998E}" type="datetimeFigureOut">
              <a:rPr lang="cs-CZ"/>
              <a:pPr/>
              <a:t>10. 12. 2013</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12842B3E-17EC-4FAC-8820-F065F005DC71}" type="slidenum">
              <a:rPr lang="cs-CZ"/>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a:t>Klepnutím lze upravit styl předlohy nadpisů.</a:t>
            </a:r>
            <a:endParaRPr lang="cs-CZ"/>
          </a:p>
        </p:txBody>
      </p:sp>
      <p:sp>
        <p:nvSpPr>
          <p:cNvPr id="3" name="Zástupný symbol pro obsah 2"/>
          <p:cNvSpPr>
            <a:spLocks noGrp="1"/>
          </p:cNvSpPr>
          <p:nvPr>
            <p:ph idx="1"/>
          </p:nvPr>
        </p:nvSpPr>
        <p:spPr>
          <a:xfrm>
            <a:off x="4716016" y="1600200"/>
            <a:ext cx="3970784" cy="4645025"/>
          </a:xfrm>
        </p:spPr>
        <p:txBody>
          <a:bodyPr anchor="ctr"/>
          <a:lstStyle>
            <a:lvl1pPr marL="342900" indent="-342900">
              <a:buFont typeface="Arial" panose="020B0604020202020204" pitchFamily="34" charset="0"/>
              <a:buChar char="♠"/>
              <a:defRPr sz="3000"/>
            </a:lvl1pPr>
          </a:lstStyle>
          <a:p>
            <a:pPr lvl="0"/>
            <a:r>
              <a:rPr lang="en-US" dirty="0" err="1"/>
              <a:t>Klepnutím</a:t>
            </a:r>
            <a:r>
              <a:rPr lang="en-US" dirty="0"/>
              <a:t> </a:t>
            </a:r>
            <a:r>
              <a:rPr lang="en-US" dirty="0" err="1"/>
              <a:t>lze</a:t>
            </a:r>
            <a:r>
              <a:rPr lang="en-US" dirty="0"/>
              <a:t> </a:t>
            </a:r>
            <a:r>
              <a:rPr lang="en-US" dirty="0" err="1"/>
              <a:t>upravit</a:t>
            </a:r>
            <a:r>
              <a:rPr lang="en-US" dirty="0"/>
              <a:t> </a:t>
            </a:r>
            <a:r>
              <a:rPr lang="en-US" dirty="0" err="1"/>
              <a:t>styly</a:t>
            </a:r>
            <a:r>
              <a:rPr lang="en-US" dirty="0"/>
              <a:t> </a:t>
            </a:r>
            <a:r>
              <a:rPr lang="en-US" dirty="0" err="1"/>
              <a:t>předlohy</a:t>
            </a:r>
            <a:r>
              <a:rPr lang="en-US" dirty="0"/>
              <a:t> </a:t>
            </a:r>
            <a:r>
              <a:rPr lang="en-US" dirty="0" err="1"/>
              <a:t>textu</a:t>
            </a:r>
            <a:r>
              <a:rPr lang="en-US" dirty="0"/>
              <a:t>.</a:t>
            </a:r>
          </a:p>
          <a:p>
            <a:pPr lvl="1"/>
            <a:r>
              <a:rPr lang="en-US" dirty="0" err="1"/>
              <a:t>Druhá</a:t>
            </a:r>
            <a:r>
              <a:rPr lang="en-US" dirty="0"/>
              <a:t> </a:t>
            </a:r>
            <a:r>
              <a:rPr lang="en-US" dirty="0" err="1"/>
              <a:t>úroveň</a:t>
            </a:r>
            <a:endParaRPr lang="en-US" dirty="0"/>
          </a:p>
          <a:p>
            <a:pPr lvl="2"/>
            <a:r>
              <a:rPr lang="en-US" dirty="0" err="1"/>
              <a:t>Třetí</a:t>
            </a:r>
            <a:r>
              <a:rPr lang="en-US" dirty="0"/>
              <a:t> </a:t>
            </a:r>
            <a:r>
              <a:rPr lang="en-US" dirty="0" err="1"/>
              <a:t>úroveň</a:t>
            </a:r>
            <a:endParaRPr lang="en-US" dirty="0"/>
          </a:p>
          <a:p>
            <a:pPr lvl="3"/>
            <a:r>
              <a:rPr lang="en-US" dirty="0" err="1"/>
              <a:t>Čtvrtá</a:t>
            </a:r>
            <a:r>
              <a:rPr lang="en-US" dirty="0"/>
              <a:t> </a:t>
            </a:r>
            <a:r>
              <a:rPr lang="en-US" dirty="0" err="1"/>
              <a:t>úroveň</a:t>
            </a:r>
            <a:endParaRPr lang="en-US" dirty="0"/>
          </a:p>
          <a:p>
            <a:pPr lvl="4"/>
            <a:r>
              <a:rPr lang="en-US" dirty="0" err="1"/>
              <a:t>Pátá</a:t>
            </a:r>
            <a:r>
              <a:rPr lang="en-US" dirty="0"/>
              <a:t> </a:t>
            </a:r>
            <a:r>
              <a:rPr lang="en-US" dirty="0" err="1"/>
              <a:t>úroveň</a:t>
            </a:r>
            <a:endParaRPr lang="cs-CZ" dirty="0"/>
          </a:p>
        </p:txBody>
      </p:sp>
      <p:sp>
        <p:nvSpPr>
          <p:cNvPr id="4" name="Zástupný symbol pro datum 3"/>
          <p:cNvSpPr>
            <a:spLocks noGrp="1"/>
          </p:cNvSpPr>
          <p:nvPr>
            <p:ph type="dt" sz="half" idx="10"/>
          </p:nvPr>
        </p:nvSpPr>
        <p:spPr/>
        <p:txBody>
          <a:bodyPr/>
          <a:lstStyle>
            <a:lvl1pPr>
              <a:defRPr/>
            </a:lvl1pPr>
          </a:lstStyle>
          <a:p>
            <a:fld id="{6FDCC533-8196-41BB-8E4E-4299E08495BE}" type="datetimeFigureOut">
              <a:rPr lang="cs-CZ"/>
              <a:pPr/>
              <a:t>10. 12. 2013</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A8536117-033B-4CFA-AB29-1F93DAE6EC12}" type="slidenum">
              <a:rPr lang="cs-CZ"/>
              <a:pPr/>
              <a:t>‹#›</a:t>
            </a:fld>
            <a:endParaRPr lang="cs-CZ"/>
          </a:p>
        </p:txBody>
      </p:sp>
    </p:spTree>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en-US"/>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35E5C037-9E66-4261-B994-305C8FF67CAF}" type="datetimeFigureOut">
              <a:rPr lang="cs-CZ"/>
              <a:pPr/>
              <a:t>10. 12. 2013</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17E49C18-D01F-44E4-9ADF-FCF3087B07DC}" type="slidenum">
              <a:rPr lang="cs-CZ"/>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5" name="Zástupný symbol pro datum 4"/>
          <p:cNvSpPr>
            <a:spLocks noGrp="1"/>
          </p:cNvSpPr>
          <p:nvPr>
            <p:ph type="dt" sz="half" idx="10"/>
          </p:nvPr>
        </p:nvSpPr>
        <p:spPr/>
        <p:txBody>
          <a:bodyPr/>
          <a:lstStyle>
            <a:lvl1pPr>
              <a:defRPr/>
            </a:lvl1pPr>
          </a:lstStyle>
          <a:p>
            <a:fld id="{34EE2CC3-FEDD-402D-9770-45E38714FF55}" type="datetimeFigureOut">
              <a:rPr lang="cs-CZ"/>
              <a:pPr/>
              <a:t>10. 12. 2013</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5E922F44-AE95-4643-AB8D-D7A1C45DB519}" type="slidenum">
              <a:rPr lang="cs-CZ"/>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en-US"/>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7" name="Zástupný symbol pro datum 6"/>
          <p:cNvSpPr>
            <a:spLocks noGrp="1"/>
          </p:cNvSpPr>
          <p:nvPr>
            <p:ph type="dt" sz="half" idx="10"/>
          </p:nvPr>
        </p:nvSpPr>
        <p:spPr/>
        <p:txBody>
          <a:bodyPr/>
          <a:lstStyle>
            <a:lvl1pPr>
              <a:defRPr/>
            </a:lvl1pPr>
          </a:lstStyle>
          <a:p>
            <a:fld id="{08BD011A-5E79-49BA-8D3D-12B6696FD71E}" type="datetimeFigureOut">
              <a:rPr lang="cs-CZ"/>
              <a:pPr/>
              <a:t>10. 12. 2013</a:t>
            </a:fld>
            <a:endParaRPr lang="cs-CZ"/>
          </a:p>
        </p:txBody>
      </p:sp>
      <p:sp>
        <p:nvSpPr>
          <p:cNvPr id="8" name="Zástupný symbol pro zápatí 7"/>
          <p:cNvSpPr>
            <a:spLocks noGrp="1"/>
          </p:cNvSpPr>
          <p:nvPr>
            <p:ph type="ftr" sz="quarter" idx="11"/>
          </p:nvPr>
        </p:nvSpPr>
        <p:spPr/>
        <p:txBody>
          <a:bodyPr/>
          <a:lstStyle>
            <a:lvl1pPr>
              <a:defRPr/>
            </a:lvl1pPr>
          </a:lstStyle>
          <a:p>
            <a:endParaRPr lang="cs-CZ"/>
          </a:p>
        </p:txBody>
      </p:sp>
      <p:sp>
        <p:nvSpPr>
          <p:cNvPr id="9" name="Zástupný symbol pro číslo snímku 8"/>
          <p:cNvSpPr>
            <a:spLocks noGrp="1"/>
          </p:cNvSpPr>
          <p:nvPr>
            <p:ph type="sldNum" sz="quarter" idx="12"/>
          </p:nvPr>
        </p:nvSpPr>
        <p:spPr/>
        <p:txBody>
          <a:bodyPr/>
          <a:lstStyle>
            <a:lvl1pPr>
              <a:defRPr/>
            </a:lvl1pPr>
          </a:lstStyle>
          <a:p>
            <a:fld id="{04B02A65-C0AF-474F-B22D-1C8D8B382CE3}" type="slidenum">
              <a:rPr lang="cs-CZ"/>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a:t>Klepnutím lze upravit styl předlohy nadpisů.</a:t>
            </a:r>
            <a:endParaRPr lang="cs-CZ"/>
          </a:p>
        </p:txBody>
      </p:sp>
      <p:sp>
        <p:nvSpPr>
          <p:cNvPr id="3" name="Zástupný symbol pro datum 2"/>
          <p:cNvSpPr>
            <a:spLocks noGrp="1"/>
          </p:cNvSpPr>
          <p:nvPr>
            <p:ph type="dt" sz="half" idx="10"/>
          </p:nvPr>
        </p:nvSpPr>
        <p:spPr/>
        <p:txBody>
          <a:bodyPr/>
          <a:lstStyle>
            <a:lvl1pPr>
              <a:defRPr/>
            </a:lvl1pPr>
          </a:lstStyle>
          <a:p>
            <a:fld id="{D49CC033-D45C-4404-B7F1-39FDB0F09492}" type="datetimeFigureOut">
              <a:rPr lang="cs-CZ"/>
              <a:pPr/>
              <a:t>10. 12. 2013</a:t>
            </a:fld>
            <a:endParaRPr lang="cs-CZ"/>
          </a:p>
        </p:txBody>
      </p:sp>
      <p:sp>
        <p:nvSpPr>
          <p:cNvPr id="4" name="Zástupný symbol pro zápatí 3"/>
          <p:cNvSpPr>
            <a:spLocks noGrp="1"/>
          </p:cNvSpPr>
          <p:nvPr>
            <p:ph type="ftr" sz="quarter" idx="11"/>
          </p:nvPr>
        </p:nvSpPr>
        <p:spPr/>
        <p:txBody>
          <a:bodyPr/>
          <a:lstStyle>
            <a:lvl1pPr>
              <a:defRPr/>
            </a:lvl1pPr>
          </a:lstStyle>
          <a:p>
            <a:endParaRPr lang="cs-CZ"/>
          </a:p>
        </p:txBody>
      </p:sp>
      <p:sp>
        <p:nvSpPr>
          <p:cNvPr id="5" name="Zástupný symbol pro číslo snímku 4"/>
          <p:cNvSpPr>
            <a:spLocks noGrp="1"/>
          </p:cNvSpPr>
          <p:nvPr>
            <p:ph type="sldNum" sz="quarter" idx="12"/>
          </p:nvPr>
        </p:nvSpPr>
        <p:spPr/>
        <p:txBody>
          <a:bodyPr/>
          <a:lstStyle>
            <a:lvl1pPr>
              <a:defRPr/>
            </a:lvl1pPr>
          </a:lstStyle>
          <a:p>
            <a:fld id="{AF3FE07A-603C-4A9F-B0A4-E12ABDDB1C14}" type="slidenum">
              <a:rPr lang="cs-CZ"/>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fld id="{7AA3CF79-EDA6-483C-AC18-CEE55C638AE3}" type="datetimeFigureOut">
              <a:rPr lang="cs-CZ"/>
              <a:pPr/>
              <a:t>10. 12. 2013</a:t>
            </a:fld>
            <a:endParaRPr lang="cs-CZ"/>
          </a:p>
        </p:txBody>
      </p:sp>
      <p:sp>
        <p:nvSpPr>
          <p:cNvPr id="3" name="Zástupný symbol pro zápatí 2"/>
          <p:cNvSpPr>
            <a:spLocks noGrp="1"/>
          </p:cNvSpPr>
          <p:nvPr>
            <p:ph type="ftr" sz="quarter" idx="11"/>
          </p:nvPr>
        </p:nvSpPr>
        <p:spPr/>
        <p:txBody>
          <a:bodyPr/>
          <a:lstStyle>
            <a:lvl1pPr>
              <a:defRPr/>
            </a:lvl1pPr>
          </a:lstStyle>
          <a:p>
            <a:endParaRPr lang="cs-CZ"/>
          </a:p>
        </p:txBody>
      </p:sp>
      <p:sp>
        <p:nvSpPr>
          <p:cNvPr id="4" name="Zástupný symbol pro číslo snímku 3"/>
          <p:cNvSpPr>
            <a:spLocks noGrp="1"/>
          </p:cNvSpPr>
          <p:nvPr>
            <p:ph type="sldNum" sz="quarter" idx="12"/>
          </p:nvPr>
        </p:nvSpPr>
        <p:spPr/>
        <p:txBody>
          <a:bodyPr/>
          <a:lstStyle>
            <a:lvl1pPr>
              <a:defRPr/>
            </a:lvl1pPr>
          </a:lstStyle>
          <a:p>
            <a:fld id="{7D60BAF4-2DB5-4AA7-83AF-64DB460501BA}" type="slidenum">
              <a:rPr lang="cs-CZ"/>
              <a:pPr/>
              <a:t>‹#›</a:t>
            </a:fld>
            <a:endParaRPr lang="cs-CZ"/>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en-US"/>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Klepnutím lze upravit styly předlohy textu.</a:t>
            </a:r>
          </a:p>
        </p:txBody>
      </p:sp>
      <p:sp>
        <p:nvSpPr>
          <p:cNvPr id="5" name="Zástupný symbol pro datum 4"/>
          <p:cNvSpPr>
            <a:spLocks noGrp="1"/>
          </p:cNvSpPr>
          <p:nvPr>
            <p:ph type="dt" sz="half" idx="10"/>
          </p:nvPr>
        </p:nvSpPr>
        <p:spPr/>
        <p:txBody>
          <a:bodyPr/>
          <a:lstStyle>
            <a:lvl1pPr>
              <a:defRPr/>
            </a:lvl1pPr>
          </a:lstStyle>
          <a:p>
            <a:fld id="{382D745F-C3E9-42CC-9D72-0A9E7F02284C}" type="datetimeFigureOut">
              <a:rPr lang="cs-CZ"/>
              <a:pPr/>
              <a:t>10. 12. 2013</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6F2FEBE8-8215-4680-8DF6-C3A2032D5B5A}" type="slidenum">
              <a:rPr lang="cs-CZ"/>
              <a:pPr/>
              <a:t>‹#›</a:t>
            </a:fld>
            <a:endParaRPr lang="cs-CZ"/>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en-US"/>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Klepnutím lze upravit styly předlohy textu.</a:t>
            </a:r>
          </a:p>
        </p:txBody>
      </p:sp>
      <p:sp>
        <p:nvSpPr>
          <p:cNvPr id="5" name="Zástupný symbol pro datum 4"/>
          <p:cNvSpPr>
            <a:spLocks noGrp="1"/>
          </p:cNvSpPr>
          <p:nvPr>
            <p:ph type="dt" sz="half" idx="10"/>
          </p:nvPr>
        </p:nvSpPr>
        <p:spPr/>
        <p:txBody>
          <a:bodyPr/>
          <a:lstStyle>
            <a:lvl1pPr>
              <a:defRPr/>
            </a:lvl1pPr>
          </a:lstStyle>
          <a:p>
            <a:fld id="{921C082B-1FCE-453F-8A14-3C610814394D}" type="datetimeFigureOut">
              <a:rPr lang="cs-CZ"/>
              <a:pPr/>
              <a:t>10. 12. 2013</a:t>
            </a:fld>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EB5B6A07-DF9D-43CF-B3B2-EF9FBE02C3B4}" type="slidenum">
              <a:rPr lang="cs-CZ"/>
              <a:pPr/>
              <a:t>‹#›</a:t>
            </a:fld>
            <a:endParaRPr lang="cs-CZ"/>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US"/>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4" name="Zástupný symbol pro datum 3"/>
          <p:cNvSpPr>
            <a:spLocks noGrp="1"/>
          </p:cNvSpPr>
          <p:nvPr>
            <p:ph type="dt" sz="half" idx="10"/>
          </p:nvPr>
        </p:nvSpPr>
        <p:spPr/>
        <p:txBody>
          <a:bodyPr/>
          <a:lstStyle>
            <a:lvl1pPr>
              <a:defRPr/>
            </a:lvl1pPr>
          </a:lstStyle>
          <a:p>
            <a:fld id="{9F20BF9E-CC0E-438E-A255-F1A3C08820A4}" type="datetimeFigureOut">
              <a:rPr lang="cs-CZ"/>
              <a:pPr/>
              <a:t>10. 12. 2013</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622FD34-C138-428C-B75F-097B00ACAD57}" type="slidenum">
              <a:rPr lang="cs-CZ"/>
              <a:pPr/>
              <a:t>‹#›</a:t>
            </a:fld>
            <a:endParaRPr lang="cs-CZ"/>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38925" y="188913"/>
            <a:ext cx="2058988" cy="5937250"/>
          </a:xfrm>
        </p:spPr>
        <p:txBody>
          <a:bodyPr vert="eaVert"/>
          <a:lstStyle/>
          <a:p>
            <a:r>
              <a:rPr lang="en-US"/>
              <a:t>Klepnutím lze upravit styl předlohy nadpisů.</a:t>
            </a:r>
            <a:endParaRPr lang="cs-CZ"/>
          </a:p>
        </p:txBody>
      </p:sp>
      <p:sp>
        <p:nvSpPr>
          <p:cNvPr id="3" name="Zástupný symbol pro svislý text 2"/>
          <p:cNvSpPr>
            <a:spLocks noGrp="1"/>
          </p:cNvSpPr>
          <p:nvPr>
            <p:ph type="body" orient="vert" idx="1"/>
          </p:nvPr>
        </p:nvSpPr>
        <p:spPr>
          <a:xfrm>
            <a:off x="457200" y="188913"/>
            <a:ext cx="6029325" cy="5937250"/>
          </a:xfrm>
        </p:spPr>
        <p:txBody>
          <a:bodyPr vert="eaVert"/>
          <a:lstStyle/>
          <a:p>
            <a:pPr lvl="0"/>
            <a:r>
              <a:rPr lang="en-US"/>
              <a:t>Klepnutím lze upravit styly předlohy textu.</a:t>
            </a:r>
          </a:p>
          <a:p>
            <a:pPr lvl="1"/>
            <a:r>
              <a:rPr lang="en-US"/>
              <a:t>Druhá úroveň</a:t>
            </a:r>
          </a:p>
          <a:p>
            <a:pPr lvl="2"/>
            <a:r>
              <a:rPr lang="en-US"/>
              <a:t>Třetí úroveň</a:t>
            </a:r>
          </a:p>
          <a:p>
            <a:pPr lvl="3"/>
            <a:r>
              <a:rPr lang="en-US"/>
              <a:t>Čtvrtá úroveň</a:t>
            </a:r>
          </a:p>
          <a:p>
            <a:pPr lvl="4"/>
            <a:r>
              <a:rPr lang="en-US"/>
              <a:t>Pátá úroveň</a:t>
            </a:r>
            <a:endParaRPr lang="cs-CZ"/>
          </a:p>
        </p:txBody>
      </p:sp>
      <p:sp>
        <p:nvSpPr>
          <p:cNvPr id="4" name="Zástupný symbol pro datum 3"/>
          <p:cNvSpPr>
            <a:spLocks noGrp="1"/>
          </p:cNvSpPr>
          <p:nvPr>
            <p:ph type="dt" sz="half" idx="10"/>
          </p:nvPr>
        </p:nvSpPr>
        <p:spPr/>
        <p:txBody>
          <a:bodyPr/>
          <a:lstStyle>
            <a:lvl1pPr>
              <a:defRPr/>
            </a:lvl1pPr>
          </a:lstStyle>
          <a:p>
            <a:fld id="{512FF4B2-E217-4F52-BC15-2D932BCB0E27}" type="datetimeFigureOut">
              <a:rPr lang="cs-CZ"/>
              <a:pPr/>
              <a:t>10. 12. 2013</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0C6BFD49-9B70-4429-951F-AD19281E7185}" type="slidenum">
              <a:rPr lang="cs-CZ"/>
              <a:pPr/>
              <a:t>‹#›</a:t>
            </a:fld>
            <a:endParaRPr lang="cs-CZ"/>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6C43AE7-E5ED-4530-9511-BF7172AA08EA}"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873571250"/>
      </p:ext>
    </p:extLst>
  </p:cSld>
  <p:clrMapOvr>
    <a:masterClrMapping/>
  </p:clrMapOvr>
  <p:transition spd="slow"/>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002060"/>
                </a:solidFill>
                <a:latin typeface="Calisto MT" panose="020406030505050303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marL="342900" indent="-342900">
              <a:buSzPct val="120000"/>
              <a:buFontTx/>
              <a:buBlip>
                <a:blip r:embed="rId2"/>
              </a:buBlip>
              <a:defRPr sz="2400">
                <a:latin typeface="Calisto MT" panose="02040603050505030304" pitchFamily="18" charset="0"/>
              </a:defRPr>
            </a:lvl1pPr>
            <a:lvl2pPr>
              <a:defRPr sz="2000">
                <a:latin typeface="Calisto MT" panose="02040603050505030304" pitchFamily="18" charset="0"/>
              </a:defRPr>
            </a:lvl2pPr>
            <a:lvl3pPr>
              <a:defRPr>
                <a:latin typeface="Calisto MT" panose="020406030505050303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6C82BB09-9D7B-4CC3-9E6A-8E603A345C0B}"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113505552"/>
      </p:ext>
    </p:extLst>
  </p:cSld>
  <p:clrMapOvr>
    <a:masterClrMapping/>
  </p:clrMapOvr>
  <p:transition spd="slow"/>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showMasterPhAnim="0" type="obj" preserve="1">
  <p:cSld name="1_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solidFill>
                  <a:srgbClr val="00206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marL="342900" indent="-342900">
              <a:buClr>
                <a:srgbClr val="800080"/>
              </a:buClr>
              <a:buSzPct val="140000"/>
              <a:buFont typeface="Courier New" panose="02070309020205020404" pitchFamily="49" charset="0"/>
              <a:buChar char="o"/>
              <a:defRPr sz="2400">
                <a:latin typeface="Bookman Old Style" panose="02050604050505020204" pitchFamily="18" charset="0"/>
              </a:defRPr>
            </a:lvl1pPr>
            <a:lvl2pPr marL="742950" indent="-285750">
              <a:buFont typeface="Calibri" panose="020F0502020204030204" pitchFamily="34" charset="0"/>
              <a:buChar char="‒"/>
              <a:defRPr sz="2400">
                <a:latin typeface="Bookman Old Style" panose="02050604050505020204" pitchFamily="18" charset="0"/>
              </a:defRPr>
            </a:lvl2pPr>
            <a:lvl3pPr>
              <a:defRPr sz="2400">
                <a:latin typeface="Bookman Old Style" panose="020506040505050202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C6BBFC97-858B-45F4-94BA-21E57ED426BF}"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909433905"/>
      </p:ext>
    </p:extLst>
  </p:cSld>
  <p:clrMapOvr>
    <a:masterClrMapping/>
  </p:clrMapOvr>
  <p:transition spd="slow"/>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showMasterPhAnim="0" type="obj" preserve="1">
  <p:cSld name="Autor">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sz="4800" b="1">
                <a:solidFill>
                  <a:srgbClr val="C0000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323528" y="1600200"/>
            <a:ext cx="4464496" cy="4525963"/>
          </a:xfrm>
        </p:spPr>
        <p:txBody>
          <a:bodyPr/>
          <a:lstStyle>
            <a:lvl1pPr marL="342900" indent="-342900">
              <a:buClr>
                <a:srgbClr val="990099"/>
              </a:buClr>
              <a:buSzPct val="120000"/>
              <a:buFont typeface="Courier New" panose="02070309020205020404" pitchFamily="49" charset="0"/>
              <a:buChar char="o"/>
              <a:defRPr sz="2400">
                <a:latin typeface="Calisto MT" panose="02040603050505030304" pitchFamily="18" charset="0"/>
              </a:defRPr>
            </a:lvl1pPr>
            <a:lvl2pPr marL="742950" indent="-285750">
              <a:buClr>
                <a:srgbClr val="990099"/>
              </a:buClr>
              <a:buFont typeface="Arial" panose="020B0604020202020204" pitchFamily="34" charset="0"/>
              <a:buChar char="‒"/>
              <a:defRPr>
                <a:latin typeface="Calisto MT" panose="02040603050505030304" pitchFamily="18" charset="0"/>
              </a:defRPr>
            </a:lvl2pPr>
            <a:lvl3pPr>
              <a:defRPr>
                <a:latin typeface="Calisto MT" panose="020406030505050303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9DDBA8E4-6576-482E-BE20-C5804370FDD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694765742"/>
      </p:ext>
    </p:extLst>
  </p:cSld>
  <p:clrMapOvr>
    <a:masterClrMapping/>
  </p:clrMapOvr>
  <p:transition spd="slow"/>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showMasterPhAnim="0" type="obj" preserve="1">
  <p:cSld name="Citace">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066"/>
          </a:xfrm>
        </p:spPr>
        <p:txBody>
          <a:bodyPr/>
          <a:lstStyle>
            <a:lvl1pPr>
              <a:defRPr sz="3200" b="1">
                <a:solidFill>
                  <a:srgbClr val="002060"/>
                </a:solidFill>
                <a:latin typeface="Calisto MT" panose="020406030505050303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251520" y="908720"/>
            <a:ext cx="8640960" cy="5812755"/>
          </a:xfrm>
        </p:spPr>
        <p:txBody>
          <a:bodyPr/>
          <a:lstStyle>
            <a:lvl1pPr marL="514350" indent="-514350">
              <a:buFont typeface="+mj-lt"/>
              <a:buAutoNum type="arabicPeriod"/>
              <a:defRPr sz="1200">
                <a:latin typeface="Calisto MT" panose="02040603050505030304" pitchFamily="18" charset="0"/>
              </a:defRPr>
            </a:lvl1pPr>
            <a:lvl2pPr marL="457200" indent="0">
              <a:buNone/>
              <a:defRPr sz="1200">
                <a:latin typeface="Calisto MT" panose="02040603050505030304" pitchFamily="18" charset="0"/>
              </a:defRPr>
            </a:lvl2pPr>
            <a:lvl3pPr marL="914400" indent="0">
              <a:buNone/>
              <a:defRPr sz="1200">
                <a:latin typeface="Calisto MT" panose="02040603050505030304" pitchFamily="18" charset="0"/>
              </a:defRPr>
            </a:lvl3pPr>
            <a:lvl4pPr marL="1371600" indent="0">
              <a:buNone/>
              <a:defRPr sz="1200">
                <a:latin typeface="Calisto MT" panose="02040603050505030304" pitchFamily="18" charset="0"/>
              </a:defRPr>
            </a:lvl4pPr>
            <a:lvl5pPr marL="1828800" indent="0">
              <a:buNone/>
              <a:defRPr sz="1200">
                <a:latin typeface="Calisto MT" panose="02040603050505030304" pitchFamily="18" charset="0"/>
              </a:defRPr>
            </a:lvl5pPr>
          </a:lstStyle>
          <a:p>
            <a:pPr lvl="0"/>
            <a:r>
              <a:rPr lang="cs-CZ" smtClean="0"/>
              <a:t>Kliknutím lze upravit styly předlohy textu.</a:t>
            </a:r>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7057008E-78F5-4D51-AB33-470BFCFA238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551672770"/>
      </p:ext>
    </p:extLst>
  </p:cSld>
  <p:clrMapOvr>
    <a:masterClrMapping/>
  </p:clrMapOvr>
  <p:transition spd="slow"/>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CA75D4C-9F20-4B71-BE47-94591B3A3D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770109879"/>
      </p:ext>
    </p:extLst>
  </p:cSld>
  <p:clrMapOvr>
    <a:masterClrMapping/>
  </p:clrMapOvr>
  <p:transition spd="slow"/>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34460918-ABD6-4B47-8305-6DA7AE3110B7}"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214089831"/>
      </p:ext>
    </p:extLst>
  </p:cSld>
  <p:clrMapOvr>
    <a:masterClrMapping/>
  </p:clrMapOvr>
  <p:transition spd="slow"/>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972EBA88-B76D-4B94-AE05-6D2B6D40233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200452710"/>
      </p:ext>
    </p:extLst>
  </p:cSld>
  <p:clrMapOvr>
    <a:masterClrMapping/>
  </p:clrMapOvr>
  <p:transition spd="slow"/>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ukáz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940966"/>
          </a:xfrm>
        </p:spPr>
        <p:txBody>
          <a:bodyPr/>
          <a:lstStyle>
            <a:lvl1pPr>
              <a:defRPr b="0">
                <a:solidFill>
                  <a:srgbClr val="00206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42952605-5623-4C2D-9676-9E6B6AB5C87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93575814"/>
      </p:ext>
    </p:extLst>
  </p:cSld>
  <p:clrMapOvr>
    <a:masterClrMapping/>
  </p:clrMapOvr>
  <p:transition spd="slow"/>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15218483-2DBF-418C-92AC-BC6113CE784E}"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783381830"/>
      </p:ext>
    </p:extLst>
  </p:cSld>
  <p:clrMapOvr>
    <a:masterClrMapping/>
  </p:clrMapOvr>
  <p:transition spd="slow"/>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196854A7-8491-4088-A7CC-69E351B9C83B}"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757746064"/>
      </p:ext>
    </p:extLst>
  </p:cSld>
  <p:clrMapOvr>
    <a:masterClrMapping/>
  </p:clrMapOvr>
  <p:transition spd="slow"/>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1785B0F-6FDA-44F4-B60F-9E621AAA382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730038451"/>
      </p:ext>
    </p:extLst>
  </p:cSld>
  <p:clrMapOvr>
    <a:masterClrMapping/>
  </p:clrMapOvr>
  <p:transition spd="slow"/>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B12EB9D9-44DF-4E55-B681-F55F82D69A31}"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703733569"/>
      </p:ext>
    </p:extLst>
  </p:cSld>
  <p:clrMapOvr>
    <a:masterClrMapping/>
  </p:clrMapOvr>
  <p:transition spd="slow"/>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0FE0EE6-98A0-4609-80C5-C429A327784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941522807"/>
      </p:ext>
    </p:extLst>
  </p:cSld>
  <p:clrMapOvr>
    <a:masterClrMapping/>
  </p:clrMapOvr>
  <p:transition spd="slow"/>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6C43AE7-E5ED-4530-9511-BF7172AA08EA}"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849931608"/>
      </p:ext>
    </p:extLst>
  </p:cSld>
  <p:clrMapOvr>
    <a:masterClrMapping/>
  </p:clrMapOvr>
  <p:transition spd="slow"/>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002060"/>
                </a:solidFill>
                <a:latin typeface="Calisto MT" panose="020406030505050303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marL="342900" indent="-342900">
              <a:buSzPct val="120000"/>
              <a:buFontTx/>
              <a:buBlip>
                <a:blip r:embed="rId2"/>
              </a:buBlip>
              <a:defRPr sz="2400">
                <a:latin typeface="Calisto MT" panose="02040603050505030304" pitchFamily="18" charset="0"/>
              </a:defRPr>
            </a:lvl1pPr>
            <a:lvl2pPr>
              <a:defRPr sz="2000">
                <a:latin typeface="Calisto MT" panose="02040603050505030304" pitchFamily="18" charset="0"/>
              </a:defRPr>
            </a:lvl2pPr>
            <a:lvl3pPr>
              <a:defRPr>
                <a:latin typeface="Calisto MT" panose="020406030505050303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6C82BB09-9D7B-4CC3-9E6A-8E603A345C0B}"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354303360"/>
      </p:ext>
    </p:extLst>
  </p:cSld>
  <p:clrMapOvr>
    <a:masterClrMapping/>
  </p:clrMapOvr>
  <p:transition spd="slow"/>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showMasterPhAnim="0" type="obj" preserve="1">
  <p:cSld name="1_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solidFill>
                  <a:srgbClr val="00206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marL="342900" indent="-342900">
              <a:buClr>
                <a:srgbClr val="7030A0"/>
              </a:buClr>
              <a:buSzPct val="140000"/>
              <a:buFont typeface="Courier New" panose="02070309020205020404" pitchFamily="49" charset="0"/>
              <a:buChar char="o"/>
              <a:defRPr sz="2400">
                <a:latin typeface="Bookman Old Style" panose="02050604050505020204" pitchFamily="18" charset="0"/>
              </a:defRPr>
            </a:lvl1pPr>
            <a:lvl2pPr marL="742950" indent="-285750">
              <a:buClr>
                <a:srgbClr val="7030A0"/>
              </a:buClr>
              <a:buFont typeface="Calibri" panose="020F0502020204030204" pitchFamily="34" charset="0"/>
              <a:buChar char="‒"/>
              <a:defRPr sz="2400">
                <a:solidFill>
                  <a:schemeClr val="tx1"/>
                </a:solidFill>
                <a:latin typeface="Bookman Old Style" panose="02050604050505020204" pitchFamily="18" charset="0"/>
              </a:defRPr>
            </a:lvl2pPr>
            <a:lvl3pPr>
              <a:defRPr sz="2400">
                <a:latin typeface="Bookman Old Style" panose="020506040505050202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C6BBFC97-858B-45F4-94BA-21E57ED426BF}"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201958916"/>
      </p:ext>
    </p:extLst>
  </p:cSld>
  <p:clrMapOvr>
    <a:masterClrMapping/>
  </p:clrMapOvr>
  <p:transition spd="slow"/>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showMasterPhAnim="0" type="obj" preserve="1">
  <p:cSld name="Autor">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sz="4800" b="1">
                <a:solidFill>
                  <a:srgbClr val="C0000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323528" y="1600200"/>
            <a:ext cx="4464496" cy="4525963"/>
          </a:xfrm>
        </p:spPr>
        <p:txBody>
          <a:bodyPr/>
          <a:lstStyle>
            <a:lvl1pPr marL="342900" indent="-342900">
              <a:buClr>
                <a:srgbClr val="990099"/>
              </a:buClr>
              <a:buSzPct val="120000"/>
              <a:buFont typeface="Courier New" panose="02070309020205020404" pitchFamily="49" charset="0"/>
              <a:buChar char="o"/>
              <a:defRPr sz="2400">
                <a:latin typeface="Calisto MT" panose="02040603050505030304" pitchFamily="18" charset="0"/>
              </a:defRPr>
            </a:lvl1pPr>
            <a:lvl2pPr marL="742950" indent="-285750">
              <a:buClr>
                <a:srgbClr val="990099"/>
              </a:buClr>
              <a:buFont typeface="Arial" panose="020B0604020202020204" pitchFamily="34" charset="0"/>
              <a:buChar char="‒"/>
              <a:defRPr>
                <a:latin typeface="Calisto MT" panose="02040603050505030304" pitchFamily="18" charset="0"/>
              </a:defRPr>
            </a:lvl2pPr>
            <a:lvl3pPr>
              <a:defRPr>
                <a:latin typeface="Calisto MT" panose="02040603050505030304" pitchFamily="18" charset="0"/>
              </a:defRPr>
            </a:lvl3pPr>
            <a:lvl4pPr>
              <a:defRPr>
                <a:latin typeface="Calisto MT" panose="02040603050505030304" pitchFamily="18" charset="0"/>
              </a:defRPr>
            </a:lvl4pPr>
            <a:lvl5pPr>
              <a:defRPr>
                <a:latin typeface="Calisto MT" panose="02040603050505030304" pitchFamily="18" charset="0"/>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9DDBA8E4-6576-482E-BE20-C5804370FDD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509618433"/>
      </p:ext>
    </p:extLst>
  </p:cSld>
  <p:clrMapOvr>
    <a:masterClrMapping/>
  </p:clrMapOvr>
  <p:transition spd="slow"/>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showMasterPhAnim="0" type="obj" preserve="1">
  <p:cSld name="Citace">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066"/>
          </a:xfrm>
        </p:spPr>
        <p:txBody>
          <a:bodyPr/>
          <a:lstStyle>
            <a:lvl1pPr>
              <a:defRPr sz="3200" b="1">
                <a:solidFill>
                  <a:srgbClr val="002060"/>
                </a:solidFill>
                <a:latin typeface="Calisto MT" panose="02040603050505030304" pitchFamily="18" charset="0"/>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251520" y="908720"/>
            <a:ext cx="8640960" cy="5812755"/>
          </a:xfrm>
        </p:spPr>
        <p:txBody>
          <a:bodyPr/>
          <a:lstStyle>
            <a:lvl1pPr marL="514350" indent="-514350">
              <a:buFont typeface="+mj-lt"/>
              <a:buAutoNum type="arabicPeriod"/>
              <a:defRPr sz="1200">
                <a:latin typeface="Calisto MT" panose="02040603050505030304" pitchFamily="18" charset="0"/>
              </a:defRPr>
            </a:lvl1pPr>
            <a:lvl2pPr marL="457200" indent="0">
              <a:buNone/>
              <a:defRPr sz="1200">
                <a:latin typeface="Calisto MT" panose="02040603050505030304" pitchFamily="18" charset="0"/>
              </a:defRPr>
            </a:lvl2pPr>
            <a:lvl3pPr marL="914400" indent="0">
              <a:buNone/>
              <a:defRPr sz="1200">
                <a:latin typeface="Calisto MT" panose="02040603050505030304" pitchFamily="18" charset="0"/>
              </a:defRPr>
            </a:lvl3pPr>
            <a:lvl4pPr marL="1371600" indent="0">
              <a:buNone/>
              <a:defRPr sz="1200">
                <a:latin typeface="Calisto MT" panose="02040603050505030304" pitchFamily="18" charset="0"/>
              </a:defRPr>
            </a:lvl4pPr>
            <a:lvl5pPr marL="1828800" indent="0">
              <a:buNone/>
              <a:defRPr sz="1200">
                <a:latin typeface="Calisto MT" panose="02040603050505030304" pitchFamily="18" charset="0"/>
              </a:defRPr>
            </a:lvl5pPr>
          </a:lstStyle>
          <a:p>
            <a:pPr lvl="0"/>
            <a:r>
              <a:rPr lang="cs-CZ" smtClean="0"/>
              <a:t>Kliknutím lze upravit styly předlohy textu.</a:t>
            </a:r>
          </a:p>
        </p:txBody>
      </p:sp>
      <p:sp>
        <p:nvSpPr>
          <p:cNvPr id="4" name="Rectangle 4"/>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fld id="{7057008E-78F5-4D51-AB33-470BFCFA238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758743448"/>
      </p:ext>
    </p:extLst>
  </p:cSld>
  <p:clrMapOvr>
    <a:masterClrMapping/>
  </p:clrMapOvr>
  <p:transition spd="slow"/>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CA75D4C-9F20-4B71-BE47-94591B3A3D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799565649"/>
      </p:ext>
    </p:extLst>
  </p:cSld>
  <p:clrMapOvr>
    <a:masterClrMapping/>
  </p:clrMapOvr>
  <p:transition spd="slow"/>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34460918-ABD6-4B47-8305-6DA7AE3110B7}"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792872415"/>
      </p:ext>
    </p:extLst>
  </p:cSld>
  <p:clrMapOvr>
    <a:masterClrMapping/>
  </p:clrMapOvr>
  <p:transition spd="slow"/>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972EBA88-B76D-4B94-AE05-6D2B6D40233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798120951"/>
      </p:ext>
    </p:extLst>
  </p:cSld>
  <p:clrMapOvr>
    <a:masterClrMapping/>
  </p:clrMapOvr>
  <p:transition spd="slow"/>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ukáz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940966"/>
          </a:xfrm>
        </p:spPr>
        <p:txBody>
          <a:bodyPr/>
          <a:lstStyle>
            <a:lvl1pPr>
              <a:defRPr b="0">
                <a:solidFill>
                  <a:srgbClr val="002060"/>
                </a:solidFill>
                <a:effectLst>
                  <a:outerShdw blurRad="38100" dist="38100" dir="2700000" algn="tl">
                    <a:srgbClr val="000000">
                      <a:alpha val="43137"/>
                    </a:srgbClr>
                  </a:outerShdw>
                </a:effectLst>
                <a:latin typeface="Bookman Old Style" panose="02050604050505020204" pitchFamily="18" charset="0"/>
              </a:defRPr>
            </a:lvl1pPr>
          </a:lstStyle>
          <a:p>
            <a:r>
              <a:rPr lang="cs-CZ" dirty="0" smtClean="0"/>
              <a:t>Klepnutím lze upravit styl předlohy nadpisů.</a:t>
            </a:r>
            <a:endParaRPr lang="cs-CZ" dirty="0"/>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42952605-5623-4C2D-9676-9E6B6AB5C87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886485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75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750" accel="50000" fill="hold">
                                          <p:stCondLst>
                                            <p:cond delay="750"/>
                                          </p:stCondLst>
                                        </p:cTn>
                                        <p:tgtEl>
                                          <p:spTgt spid="2"/>
                                        </p:tgtEl>
                                        <p:attrNameLst>
                                          <p:attrName>ppt_w</p:attrName>
                                        </p:attrNameLst>
                                      </p:cBhvr>
                                      <p:tavLst>
                                        <p:tav tm="0">
                                          <p:val>
                                            <p:strVal val="#ppt_w*.05"/>
                                          </p:val>
                                        </p:tav>
                                        <p:tav tm="100000">
                                          <p:val>
                                            <p:strVal val="#ppt_w"/>
                                          </p:val>
                                        </p:tav>
                                      </p:tavLst>
                                    </p:anim>
                                    <p:anim calcmode="lin" valueType="num">
                                      <p:cBhvr>
                                        <p:cTn id="10" dur="1500" fill="hold"/>
                                        <p:tgtEl>
                                          <p:spTgt spid="2"/>
                                        </p:tgtEl>
                                        <p:attrNameLst>
                                          <p:attrName>ppt_h</p:attrName>
                                        </p:attrNameLst>
                                      </p:cBhvr>
                                      <p:tavLst>
                                        <p:tav tm="0">
                                          <p:val>
                                            <p:strVal val="#ppt_h"/>
                                          </p:val>
                                        </p:tav>
                                        <p:tav tm="100000">
                                          <p:val>
                                            <p:strVal val="#ppt_h"/>
                                          </p:val>
                                        </p:tav>
                                      </p:tavLst>
                                    </p:anim>
                                    <p:anim calcmode="lin" valueType="num">
                                      <p:cBhvr>
                                        <p:cTn id="11" dur="75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75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750" accel="50000" fill="hold">
                                          <p:stCondLst>
                                            <p:cond delay="750"/>
                                          </p:stCondLst>
                                        </p:cTn>
                                        <p:tgtEl>
                                          <p:spTgt spid="2"/>
                                        </p:tgtEl>
                                        <p:attrNameLst>
                                          <p:attrName>ppt_y</p:attrName>
                                        </p:attrNameLst>
                                      </p:cBhvr>
                                      <p:tavLst>
                                        <p:tav tm="0">
                                          <p:val>
                                            <p:strVal val="#ppt_y+.1"/>
                                          </p:val>
                                        </p:tav>
                                        <p:tav tm="100000">
                                          <p:val>
                                            <p:strVal val="#ppt_y"/>
                                          </p:val>
                                        </p:tav>
                                      </p:tavLst>
                                    </p:anim>
                                    <p:animEffect transition="in" filter="fade">
                                      <p:cBhvr>
                                        <p:cTn id="14" dur="15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15218483-2DBF-418C-92AC-BC6113CE784E}"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941397947"/>
      </p:ext>
    </p:extLst>
  </p:cSld>
  <p:clrMapOvr>
    <a:masterClrMapping/>
  </p:clrMapOvr>
  <p:transition spd="slow"/>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196854A7-8491-4088-A7CC-69E351B9C83B}"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100969383"/>
      </p:ext>
    </p:extLst>
  </p:cSld>
  <p:clrMapOvr>
    <a:masterClrMapping/>
  </p:clrMapOvr>
  <p:transition spd="slow"/>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1785B0F-6FDA-44F4-B60F-9E621AAA382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997423226"/>
      </p:ext>
    </p:extLst>
  </p:cSld>
  <p:clrMapOvr>
    <a:masterClrMapping/>
  </p:clrMapOvr>
  <p:transition spd="slow"/>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B12EB9D9-44DF-4E55-B681-F55F82D69A31}"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238829797"/>
      </p:ext>
    </p:extLst>
  </p:cSld>
  <p:clrMapOvr>
    <a:masterClrMapping/>
  </p:clrMapOvr>
  <p:transition spd="slow"/>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0FE0EE6-98A0-4609-80C5-C429A327784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080745745"/>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theme" Target="../theme/theme3.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theme" Target="../theme/theme4.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85000"/>
            <a:lum/>
          </a:blip>
          <a:srcRect/>
          <a:stretch>
            <a:fillRect t="-9000" b="-9000"/>
          </a:stretch>
        </a:blipFill>
        <a:effectLst/>
      </p:bgPr>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solidFill>
            <a:srgbClr val="FFFF00"/>
          </a:solid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D198AD9F-C59F-40AD-B2AC-477A5450E0C4}" type="datetimeFigureOut">
              <a:rPr lang="cs-CZ"/>
              <a:pPr>
                <a:defRPr/>
              </a:pPr>
              <a:t>10. 12. 2013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C67E53D5-9EA3-4AA1-9294-CD2736C796D4}"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61" r:id="rId2"/>
    <p:sldLayoutId id="2147483675" r:id="rId3"/>
    <p:sldLayoutId id="2147483660" r:id="rId4"/>
    <p:sldLayoutId id="2147483659" r:id="rId5"/>
    <p:sldLayoutId id="2147483689" r:id="rId6"/>
    <p:sldLayoutId id="2147483690" r:id="rId7"/>
    <p:sldLayoutId id="2147483691" r:id="rId8"/>
    <p:sldLayoutId id="2147483692" r:id="rId9"/>
    <p:sldLayoutId id="2147483657" r:id="rId10"/>
    <p:sldLayoutId id="2147483656" r:id="rId11"/>
    <p:sldLayoutId id="2147483655" r:id="rId12"/>
    <p:sldLayoutId id="2147483654" r:id="rId13"/>
    <p:sldLayoutId id="2147483653" r:id="rId14"/>
    <p:sldLayoutId id="2147483652" r:id="rId15"/>
  </p:sldLayoutIdLs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22" presetClass="entr" presetSubtype="4"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down)">
                      <p:cBhvr>
                        <p:cTn dur="500"/>
                        <p:tgtEl>
                          <p:spTgt spid="3"/>
                        </p:tgtEl>
                      </p:cBhvr>
                    </p:animEffect>
                  </p:childTnLst>
                </p:cTn>
              </p:par>
            </p:tnLst>
          </p:tmpl>
          <p:tmpl lvl="2">
            <p:tnLst>
              <p:par>
                <p:cTn presetID="22" presetClass="entr" presetSubtype="4"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down)">
                      <p:cBhvr>
                        <p:cTn dur="500"/>
                        <p:tgtEl>
                          <p:spTgt spid="3"/>
                        </p:tgtEl>
                      </p:cBhvr>
                    </p:animEffect>
                  </p:childTnLst>
                </p:cTn>
              </p:par>
            </p:tnLst>
          </p:tmpl>
          <p:tmpl lvl="3">
            <p:tnLst>
              <p:par>
                <p:cTn presetID="22" presetClass="entr" presetSubtype="4"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down)">
                      <p:cBhvr>
                        <p:cTn dur="500"/>
                        <p:tgtEl>
                          <p:spTgt spid="3"/>
                        </p:tgtEl>
                      </p:cBhvr>
                    </p:animEffect>
                  </p:childTnLst>
                </p:cTn>
              </p:par>
            </p:tnLst>
          </p:tmpl>
          <p:tmpl lvl="4">
            <p:tnLst>
              <p:par>
                <p:cTn presetID="22" presetClass="entr" presetSubtype="4"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down)">
                      <p:cBhvr>
                        <p:cTn dur="500"/>
                        <p:tgtEl>
                          <p:spTgt spid="3"/>
                        </p:tgtEl>
                      </p:cBhvr>
                    </p:animEffect>
                  </p:childTnLst>
                </p:cTn>
              </p:par>
            </p:tnLst>
          </p:tmpl>
          <p:tmpl lvl="5">
            <p:tnLst>
              <p:par>
                <p:cTn presetID="22" presetClass="entr" presetSubtype="4"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down)">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b="1" kern="1200">
          <a:solidFill>
            <a:schemeClr val="hlink"/>
          </a:solidFill>
          <a:latin typeface="Arial" charset="0"/>
          <a:ea typeface="+mj-ea"/>
          <a:cs typeface="+mj-cs"/>
        </a:defRPr>
      </a:lvl1pPr>
      <a:lvl2pPr algn="ctr" rtl="0" eaLnBrk="0" fontAlgn="base" hangingPunct="0">
        <a:spcBef>
          <a:spcPct val="0"/>
        </a:spcBef>
        <a:spcAft>
          <a:spcPct val="0"/>
        </a:spcAft>
        <a:defRPr sz="4400" b="1">
          <a:solidFill>
            <a:schemeClr val="hlink"/>
          </a:solidFill>
          <a:latin typeface="Arial" charset="0"/>
        </a:defRPr>
      </a:lvl2pPr>
      <a:lvl3pPr algn="ctr" rtl="0" eaLnBrk="0" fontAlgn="base" hangingPunct="0">
        <a:spcBef>
          <a:spcPct val="0"/>
        </a:spcBef>
        <a:spcAft>
          <a:spcPct val="0"/>
        </a:spcAft>
        <a:defRPr sz="4400" b="1">
          <a:solidFill>
            <a:schemeClr val="hlink"/>
          </a:solidFill>
          <a:latin typeface="Arial" charset="0"/>
        </a:defRPr>
      </a:lvl3pPr>
      <a:lvl4pPr algn="ctr" rtl="0" eaLnBrk="0" fontAlgn="base" hangingPunct="0">
        <a:spcBef>
          <a:spcPct val="0"/>
        </a:spcBef>
        <a:spcAft>
          <a:spcPct val="0"/>
        </a:spcAft>
        <a:defRPr sz="4400" b="1">
          <a:solidFill>
            <a:schemeClr val="hlink"/>
          </a:solidFill>
          <a:latin typeface="Arial" charset="0"/>
        </a:defRPr>
      </a:lvl4pPr>
      <a:lvl5pPr algn="ctr" rtl="0" eaLnBrk="0" fontAlgn="base" hangingPunct="0">
        <a:spcBef>
          <a:spcPct val="0"/>
        </a:spcBef>
        <a:spcAft>
          <a:spcPct val="0"/>
        </a:spcAft>
        <a:defRPr sz="4400" b="1">
          <a:solidFill>
            <a:schemeClr val="hlink"/>
          </a:solidFill>
          <a:latin typeface="Arial"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Arial" charset="0"/>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Arial" charset="0"/>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Arial" charset="0"/>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Arial" charset="0"/>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Arial"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bwMode="auto">
          <a:xfrm>
            <a:off x="468313" y="188913"/>
            <a:ext cx="8229600" cy="1143000"/>
          </a:xfrm>
          <a:prstGeom prst="rect">
            <a:avLst/>
          </a:prstGeom>
          <a:solidFill>
            <a:srgbClr val="00CCFF"/>
          </a:solid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2390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p>
        </p:txBody>
      </p:sp>
      <p:sp>
        <p:nvSpPr>
          <p:cNvPr id="12390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6A553526-4377-4BE1-A56E-14F57686B5B8}" type="datetimeFigureOut">
              <a:rPr lang="cs-CZ"/>
              <a:pPr/>
              <a:t>10. 12. 2013</a:t>
            </a:fld>
            <a:endParaRPr lang="cs-CZ"/>
          </a:p>
        </p:txBody>
      </p:sp>
      <p:sp>
        <p:nvSpPr>
          <p:cNvPr id="12390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cs-CZ"/>
          </a:p>
        </p:txBody>
      </p:sp>
      <p:sp>
        <p:nvSpPr>
          <p:cNvPr id="12391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E243C22-6CAC-4A4C-96E5-77218253F18C}" type="slidenum">
              <a:rPr lang="cs-CZ"/>
              <a:pPr/>
              <a:t>‹#›</a:t>
            </a:fld>
            <a:endParaRPr lang="cs-CZ"/>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par>
    </p:tnLst>
  </p:timing>
  <p:txStyles>
    <p:titleStyle>
      <a:lvl1pPr algn="ctr" rtl="0" fontAlgn="base">
        <a:spcBef>
          <a:spcPct val="0"/>
        </a:spcBef>
        <a:spcAft>
          <a:spcPct val="0"/>
        </a:spcAft>
        <a:defRPr sz="4400" b="1">
          <a:solidFill>
            <a:srgbClr val="FF0D0D"/>
          </a:solidFill>
          <a:latin typeface="+mj-lt"/>
          <a:ea typeface="+mj-ea"/>
          <a:cs typeface="+mj-cs"/>
        </a:defRPr>
      </a:lvl1pPr>
      <a:lvl2pPr algn="ctr" rtl="0" fontAlgn="base">
        <a:spcBef>
          <a:spcPct val="0"/>
        </a:spcBef>
        <a:spcAft>
          <a:spcPct val="0"/>
        </a:spcAft>
        <a:defRPr sz="4400" b="1">
          <a:solidFill>
            <a:srgbClr val="FF0D0D"/>
          </a:solidFill>
          <a:latin typeface="Arial" charset="0"/>
          <a:cs typeface="Arial" charset="0"/>
        </a:defRPr>
      </a:lvl2pPr>
      <a:lvl3pPr algn="ctr" rtl="0" fontAlgn="base">
        <a:spcBef>
          <a:spcPct val="0"/>
        </a:spcBef>
        <a:spcAft>
          <a:spcPct val="0"/>
        </a:spcAft>
        <a:defRPr sz="4400" b="1">
          <a:solidFill>
            <a:srgbClr val="FF0D0D"/>
          </a:solidFill>
          <a:latin typeface="Arial" charset="0"/>
          <a:cs typeface="Arial" charset="0"/>
        </a:defRPr>
      </a:lvl3pPr>
      <a:lvl4pPr algn="ctr" rtl="0" fontAlgn="base">
        <a:spcBef>
          <a:spcPct val="0"/>
        </a:spcBef>
        <a:spcAft>
          <a:spcPct val="0"/>
        </a:spcAft>
        <a:defRPr sz="4400" b="1">
          <a:solidFill>
            <a:srgbClr val="FF0D0D"/>
          </a:solidFill>
          <a:latin typeface="Arial" charset="0"/>
          <a:cs typeface="Arial" charset="0"/>
        </a:defRPr>
      </a:lvl4pPr>
      <a:lvl5pPr algn="ctr" rtl="0" fontAlgn="base">
        <a:spcBef>
          <a:spcPct val="0"/>
        </a:spcBef>
        <a:spcAft>
          <a:spcPct val="0"/>
        </a:spcAft>
        <a:defRPr sz="4400" b="1">
          <a:solidFill>
            <a:srgbClr val="FF0D0D"/>
          </a:solidFill>
          <a:latin typeface="Arial" charset="0"/>
          <a:cs typeface="Arial" charset="0"/>
        </a:defRPr>
      </a:lvl5pPr>
      <a:lvl6pPr marL="457200" algn="ctr" rtl="0" fontAlgn="base">
        <a:spcBef>
          <a:spcPct val="0"/>
        </a:spcBef>
        <a:spcAft>
          <a:spcPct val="0"/>
        </a:spcAft>
        <a:defRPr sz="4400" b="1">
          <a:solidFill>
            <a:srgbClr val="FF0D0D"/>
          </a:solidFill>
          <a:latin typeface="Arial" charset="0"/>
          <a:cs typeface="Arial" charset="0"/>
        </a:defRPr>
      </a:lvl6pPr>
      <a:lvl7pPr marL="914400" algn="ctr" rtl="0" fontAlgn="base">
        <a:spcBef>
          <a:spcPct val="0"/>
        </a:spcBef>
        <a:spcAft>
          <a:spcPct val="0"/>
        </a:spcAft>
        <a:defRPr sz="4400" b="1">
          <a:solidFill>
            <a:srgbClr val="FF0D0D"/>
          </a:solidFill>
          <a:latin typeface="Arial" charset="0"/>
          <a:cs typeface="Arial" charset="0"/>
        </a:defRPr>
      </a:lvl7pPr>
      <a:lvl8pPr marL="1371600" algn="ctr" rtl="0" fontAlgn="base">
        <a:spcBef>
          <a:spcPct val="0"/>
        </a:spcBef>
        <a:spcAft>
          <a:spcPct val="0"/>
        </a:spcAft>
        <a:defRPr sz="4400" b="1">
          <a:solidFill>
            <a:srgbClr val="FF0D0D"/>
          </a:solidFill>
          <a:latin typeface="Arial" charset="0"/>
          <a:cs typeface="Arial" charset="0"/>
        </a:defRPr>
      </a:lvl8pPr>
      <a:lvl9pPr marL="1828800" algn="ctr" rtl="0" fontAlgn="base">
        <a:spcBef>
          <a:spcPct val="0"/>
        </a:spcBef>
        <a:spcAft>
          <a:spcPct val="0"/>
        </a:spcAft>
        <a:defRPr sz="4400" b="1">
          <a:solidFill>
            <a:srgbClr val="FF0D0D"/>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100000">
              <a:srgbClr val="FF9900">
                <a:alpha val="46000"/>
              </a:srgbClr>
            </a:gs>
            <a:gs pos="0">
              <a:srgbClr val="990099">
                <a:alpha val="54000"/>
              </a:srgbClr>
            </a:gs>
            <a:gs pos="79000">
              <a:srgbClr val="FFD500">
                <a:alpha val="37000"/>
              </a:srgbClr>
            </a:gs>
            <a:gs pos="52000">
              <a:srgbClr val="FFFF00">
                <a:alpha val="33000"/>
              </a:srgb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cs typeface="+mn-cs"/>
              </a:defRPr>
            </a:lvl1pPr>
          </a:lstStyle>
          <a:p>
            <a:pPr>
              <a:defRPr/>
            </a:pPr>
            <a:endParaRPr lang="cs-CZ">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endParaRPr lang="cs-CZ">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panose="020B0604020202020204" pitchFamily="34" charset="0"/>
              </a:defRPr>
            </a:lvl1pPr>
          </a:lstStyle>
          <a:p>
            <a:fld id="{34E61875-649D-47F2-95B3-EB375D8C3C96}" type="slidenum">
              <a:rPr lang="cs-CZ" smtClean="0">
                <a:solidFill>
                  <a:srgbClr val="000000"/>
                </a:solidFill>
                <a:cs typeface="Arial" panose="020B0604020202020204" pitchFamily="34" charset="0"/>
              </a:rPr>
              <a:pPr/>
              <a:t>‹#›</a:t>
            </a:fld>
            <a:endParaRPr lang="cs-CZ" smtClean="0">
              <a:solidFill>
                <a:srgbClr val="000000"/>
              </a:solidFill>
              <a:cs typeface="Arial" panose="020B0604020202020204" pitchFamily="34" charset="0"/>
            </a:endParaRPr>
          </a:p>
        </p:txBody>
      </p:sp>
    </p:spTree>
    <p:extLst>
      <p:ext uri="{BB962C8B-B14F-4D97-AF65-F5344CB8AC3E}">
        <p14:creationId xmlns:p14="http://schemas.microsoft.com/office/powerpoint/2010/main" val="231641249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Lst>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Effect transition="in" filter="wipe(down)">
                                      <p:cBhvr>
                                        <p:cTn id="7" dur="500"/>
                                        <p:tgtEl>
                                          <p:spTgt spid="10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27">
                                            <p:txEl>
                                              <p:pRg st="1" end="1"/>
                                            </p:txEl>
                                          </p:spTgt>
                                        </p:tgtEl>
                                        <p:attrNameLst>
                                          <p:attrName>style.visibility</p:attrName>
                                        </p:attrNameLst>
                                      </p:cBhvr>
                                      <p:to>
                                        <p:strVal val="visible"/>
                                      </p:to>
                                    </p:set>
                                    <p:animEffect transition="in" filter="wipe(down)">
                                      <p:cBhvr>
                                        <p:cTn id="12" dur="500"/>
                                        <p:tgtEl>
                                          <p:spTgt spid="10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27">
                                            <p:txEl>
                                              <p:pRg st="2" end="2"/>
                                            </p:txEl>
                                          </p:spTgt>
                                        </p:tgtEl>
                                        <p:attrNameLst>
                                          <p:attrName>style.visibility</p:attrName>
                                        </p:attrNameLst>
                                      </p:cBhvr>
                                      <p:to>
                                        <p:strVal val="visible"/>
                                      </p:to>
                                    </p:set>
                                    <p:animEffect transition="in" filter="wipe(down)">
                                      <p:cBhvr>
                                        <p:cTn id="17" dur="500"/>
                                        <p:tgtEl>
                                          <p:spTgt spid="10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27">
                                            <p:txEl>
                                              <p:pRg st="3" end="3"/>
                                            </p:txEl>
                                          </p:spTgt>
                                        </p:tgtEl>
                                        <p:attrNameLst>
                                          <p:attrName>style.visibility</p:attrName>
                                        </p:attrNameLst>
                                      </p:cBhvr>
                                      <p:to>
                                        <p:strVal val="visible"/>
                                      </p:to>
                                    </p:set>
                                    <p:animEffect transition="in" filter="wipe(down)">
                                      <p:cBhvr>
                                        <p:cTn id="22" dur="500"/>
                                        <p:tgtEl>
                                          <p:spTgt spid="10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27">
                                            <p:txEl>
                                              <p:pRg st="4" end="4"/>
                                            </p:txEl>
                                          </p:spTgt>
                                        </p:tgtEl>
                                        <p:attrNameLst>
                                          <p:attrName>style.visibility</p:attrName>
                                        </p:attrNameLst>
                                      </p:cBhvr>
                                      <p:to>
                                        <p:strVal val="visible"/>
                                      </p:to>
                                    </p:set>
                                    <p:animEffect transition="in" filter="wipe(down)">
                                      <p:cBhvr>
                                        <p:cTn id="27" dur="500"/>
                                        <p:tgtEl>
                                          <p:spTgt spid="1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tmplLst>
          <p:tmpl lvl="1">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2">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3">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4">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5">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Lst>
      </p:bldP>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100000">
              <a:srgbClr val="FF9900">
                <a:alpha val="46000"/>
              </a:srgbClr>
            </a:gs>
            <a:gs pos="0">
              <a:srgbClr val="990099">
                <a:alpha val="54000"/>
              </a:srgbClr>
            </a:gs>
            <a:gs pos="79000">
              <a:srgbClr val="FFD500">
                <a:alpha val="37000"/>
              </a:srgbClr>
            </a:gs>
            <a:gs pos="52000">
              <a:srgbClr val="FFFF00">
                <a:alpha val="33000"/>
              </a:srgb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cs typeface="+mn-cs"/>
              </a:defRPr>
            </a:lvl1pPr>
          </a:lstStyle>
          <a:p>
            <a:pPr>
              <a:defRPr/>
            </a:pPr>
            <a:endParaRPr lang="cs-CZ">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endParaRPr lang="cs-CZ">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panose="020B0604020202020204" pitchFamily="34" charset="0"/>
              </a:defRPr>
            </a:lvl1pPr>
          </a:lstStyle>
          <a:p>
            <a:fld id="{34E61875-649D-47F2-95B3-EB375D8C3C96}" type="slidenum">
              <a:rPr lang="cs-CZ" smtClean="0">
                <a:solidFill>
                  <a:srgbClr val="000000"/>
                </a:solidFill>
                <a:cs typeface="Arial" panose="020B0604020202020204" pitchFamily="34" charset="0"/>
              </a:rPr>
              <a:pPr/>
              <a:t>‹#›</a:t>
            </a:fld>
            <a:endParaRPr lang="cs-CZ" smtClean="0">
              <a:solidFill>
                <a:srgbClr val="000000"/>
              </a:solidFill>
              <a:cs typeface="Arial" panose="020B0604020202020204" pitchFamily="34" charset="0"/>
            </a:endParaRPr>
          </a:p>
        </p:txBody>
      </p:sp>
    </p:spTree>
    <p:extLst>
      <p:ext uri="{BB962C8B-B14F-4D97-AF65-F5344CB8AC3E}">
        <p14:creationId xmlns:p14="http://schemas.microsoft.com/office/powerpoint/2010/main" val="162432928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Lst>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Effect transition="in" filter="wipe(down)">
                                      <p:cBhvr>
                                        <p:cTn id="7" dur="500"/>
                                        <p:tgtEl>
                                          <p:spTgt spid="10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27">
                                            <p:txEl>
                                              <p:pRg st="1" end="1"/>
                                            </p:txEl>
                                          </p:spTgt>
                                        </p:tgtEl>
                                        <p:attrNameLst>
                                          <p:attrName>style.visibility</p:attrName>
                                        </p:attrNameLst>
                                      </p:cBhvr>
                                      <p:to>
                                        <p:strVal val="visible"/>
                                      </p:to>
                                    </p:set>
                                    <p:animEffect transition="in" filter="wipe(down)">
                                      <p:cBhvr>
                                        <p:cTn id="12" dur="500"/>
                                        <p:tgtEl>
                                          <p:spTgt spid="10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27">
                                            <p:txEl>
                                              <p:pRg st="2" end="2"/>
                                            </p:txEl>
                                          </p:spTgt>
                                        </p:tgtEl>
                                        <p:attrNameLst>
                                          <p:attrName>style.visibility</p:attrName>
                                        </p:attrNameLst>
                                      </p:cBhvr>
                                      <p:to>
                                        <p:strVal val="visible"/>
                                      </p:to>
                                    </p:set>
                                    <p:animEffect transition="in" filter="wipe(down)">
                                      <p:cBhvr>
                                        <p:cTn id="17" dur="500"/>
                                        <p:tgtEl>
                                          <p:spTgt spid="10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27">
                                            <p:txEl>
                                              <p:pRg st="3" end="3"/>
                                            </p:txEl>
                                          </p:spTgt>
                                        </p:tgtEl>
                                        <p:attrNameLst>
                                          <p:attrName>style.visibility</p:attrName>
                                        </p:attrNameLst>
                                      </p:cBhvr>
                                      <p:to>
                                        <p:strVal val="visible"/>
                                      </p:to>
                                    </p:set>
                                    <p:animEffect transition="in" filter="wipe(down)">
                                      <p:cBhvr>
                                        <p:cTn id="22" dur="500"/>
                                        <p:tgtEl>
                                          <p:spTgt spid="10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27">
                                            <p:txEl>
                                              <p:pRg st="4" end="4"/>
                                            </p:txEl>
                                          </p:spTgt>
                                        </p:tgtEl>
                                        <p:attrNameLst>
                                          <p:attrName>style.visibility</p:attrName>
                                        </p:attrNameLst>
                                      </p:cBhvr>
                                      <p:to>
                                        <p:strVal val="visible"/>
                                      </p:to>
                                    </p:set>
                                    <p:animEffect transition="in" filter="wipe(down)">
                                      <p:cBhvr>
                                        <p:cTn id="27" dur="500"/>
                                        <p:tgtEl>
                                          <p:spTgt spid="1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tmplLst>
          <p:tmpl lvl="1">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2">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3">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4">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 lvl="5">
            <p:tnLst>
              <p:par>
                <p:cTn presetID="22" presetClass="entr" presetSubtype="4"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wipe(down)">
                      <p:cBhvr>
                        <p:cTn dur="500"/>
                        <p:tgtEl>
                          <p:spTgt spid="1027"/>
                        </p:tgtEl>
                      </p:cBhvr>
                    </p:animEffect>
                  </p:childTnLst>
                </p:cTn>
              </p:par>
            </p:tnLst>
          </p:tmpl>
        </p:tmplLst>
      </p:bldP>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6.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slide" Target="slide13.xml"/><Relationship Id="rId3" Type="http://schemas.openxmlformats.org/officeDocument/2006/relationships/slide" Target="slide7.xml"/><Relationship Id="rId7" Type="http://schemas.openxmlformats.org/officeDocument/2006/relationships/slide" Target="slide11.xml"/><Relationship Id="rId2" Type="http://schemas.openxmlformats.org/officeDocument/2006/relationships/slide" Target="slide6.xml"/><Relationship Id="rId1" Type="http://schemas.openxmlformats.org/officeDocument/2006/relationships/slideLayout" Target="../slideLayouts/slideLayout7.xml"/><Relationship Id="rId6" Type="http://schemas.openxmlformats.org/officeDocument/2006/relationships/slide" Target="slide10.xml"/><Relationship Id="rId11" Type="http://schemas.openxmlformats.org/officeDocument/2006/relationships/slide" Target="slide14.xml"/><Relationship Id="rId5" Type="http://schemas.openxmlformats.org/officeDocument/2006/relationships/slide" Target="slide9.xml"/><Relationship Id="rId10" Type="http://schemas.openxmlformats.org/officeDocument/2006/relationships/slide" Target="slide15.xml"/><Relationship Id="rId4" Type="http://schemas.openxmlformats.org/officeDocument/2006/relationships/slide" Target="slide8.xml"/><Relationship Id="rId9" Type="http://schemas.openxmlformats.org/officeDocument/2006/relationships/slide" Target="slide12.xml"/></Relationships>
</file>

<file path=ppt/slides/_rels/slide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3.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9.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9.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9.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9.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9.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9.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9.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9.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9.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49.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49.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9.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9.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9.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9.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4.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2.xml"/></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49.xml"/></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42.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3.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9.xml"/></Relationships>
</file>

<file path=ppt/slides/_rels/slide4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9.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44.xml"/><Relationship Id="rId5" Type="http://schemas.openxmlformats.org/officeDocument/2006/relationships/image" Target="../media/image45.jpeg"/><Relationship Id="rId4" Type="http://schemas.openxmlformats.org/officeDocument/2006/relationships/image" Target="../media/image44.jpeg"/></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44.xml"/><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3.xml"/></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44.xml"/></Relationships>
</file>

<file path=ppt/slides/_rels/slide4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1.xml"/></Relationships>
</file>

<file path=ppt/slides/_rels/slide47.xml.rels><?xml version="1.0" encoding="UTF-8" standalone="yes"?>
<Relationships xmlns="http://schemas.openxmlformats.org/package/2006/relationships"><Relationship Id="rId2" Type="http://schemas.openxmlformats.org/officeDocument/2006/relationships/hyperlink" Target="http://www.ceskatelevize.cz/ct24/kultura/167166-gustav-klimt-panna/" TargetMode="External"/><Relationship Id="rId1" Type="http://schemas.openxmlformats.org/officeDocument/2006/relationships/slideLayout" Target="../slideLayouts/slideLayout4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49.xml.rels><?xml version="1.0" encoding="UTF-8" standalone="yes"?>
<Relationships xmlns="http://schemas.openxmlformats.org/package/2006/relationships"><Relationship Id="rId8" Type="http://schemas.openxmlformats.org/officeDocument/2006/relationships/hyperlink" Target="http://www.kingsacademy.com/mhodges/11_Western-Art/23_Later-19th-Century-Romanticism/Mucha/Mucha_Hamlet_1899.jpg" TargetMode="External"/><Relationship Id="rId13" Type="http://schemas.openxmlformats.org/officeDocument/2006/relationships/hyperlink" Target="http://www.kingsacademy.com/mhodges/11_Western-Art/23_Later-19th-Century-Romanticism/Mucha/Mucha_Summer_1896.jpg" TargetMode="External"/><Relationship Id="rId3" Type="http://schemas.openxmlformats.org/officeDocument/2006/relationships/hyperlink" Target="http://commons.wikimedia.org/wiki/File:Alfons_Mucha_Selbstportr%C3%A4t.jpg?uselang=cs" TargetMode="External"/><Relationship Id="rId7" Type="http://schemas.openxmlformats.org/officeDocument/2006/relationships/hyperlink" Target="http://www.codex99.com/design/images/mucha/camilias_lg.jpg" TargetMode="External"/><Relationship Id="rId12" Type="http://schemas.openxmlformats.org/officeDocument/2006/relationships/hyperlink" Target="http://www.kingsacademy.com/mhodges/11_Western-Art/23_Later-19th-Century-Romanticism/Mucha/Mucha_Spring_1896.jpg" TargetMode="External"/><Relationship Id="rId2" Type="http://schemas.openxmlformats.org/officeDocument/2006/relationships/hyperlink" Target="http://cs.wikipedia.org/wiki/Soubor:Alfons_Mucha_LOC_3c05828u.jpg" TargetMode="External"/><Relationship Id="rId1" Type="http://schemas.openxmlformats.org/officeDocument/2006/relationships/slideLayout" Target="../slideLayouts/slideLayout45.xml"/><Relationship Id="rId6" Type="http://schemas.openxmlformats.org/officeDocument/2006/relationships/hyperlink" Target="http://www.codex99.com/design/images/mucha/gismonda_lg.jpg" TargetMode="External"/><Relationship Id="rId11" Type="http://schemas.openxmlformats.org/officeDocument/2006/relationships/hyperlink" Target="http://25.media.tumblr.com/590598aef5c10e45620df05f7b8d78f0/tumblr_mkt3xumbQr1s6f8p6o1_1280.jpg" TargetMode="External"/><Relationship Id="rId5" Type="http://schemas.openxmlformats.org/officeDocument/2006/relationships/hyperlink" Target="http://www.codex99.com/design/images/mucha/nadar_1866_lg.jpg" TargetMode="External"/><Relationship Id="rId15" Type="http://schemas.openxmlformats.org/officeDocument/2006/relationships/hyperlink" Target="http://www.kingsacademy.com/mhodges/11_Western-Art/23_Later-19th-Century-Romanticism/Mucha/Mucha_Winter_1896.jpg" TargetMode="External"/><Relationship Id="rId10" Type="http://schemas.openxmlformats.org/officeDocument/2006/relationships/hyperlink" Target="http://25.media.tumblr.com/tumblr_m6ih53QQDA1qdugs1o1_500.jpg" TargetMode="External"/><Relationship Id="rId4" Type="http://schemas.openxmlformats.org/officeDocument/2006/relationships/hyperlink" Target="http://commons.wikimedia.org/wiki/File:Alfons_Mucha_Self_Portrait.jpg?uselang=cs" TargetMode="External"/><Relationship Id="rId9" Type="http://schemas.openxmlformats.org/officeDocument/2006/relationships/hyperlink" Target="http://www.kingsacademy.com/mhodges/11_Western-Art/23_Later-19th-Century-Romanticism/Mucha/Mucha_Bernhardt-as-Medea_1898.jpg" TargetMode="External"/><Relationship Id="rId14" Type="http://schemas.openxmlformats.org/officeDocument/2006/relationships/hyperlink" Target="http://www.kingsacademy.com/mhodges/11_Western-Art/23_Later-19th-Century-Romanticism/Mucha/Mucha_Autumn_1896.jpg"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cs.wikipedia.org/wiki/Soubor:Alfons_Mucha_at_work_on_Slav_Epic.jpg" TargetMode="External"/><Relationship Id="rId13" Type="http://schemas.openxmlformats.org/officeDocument/2006/relationships/hyperlink" Target="http://commons.wikimedia.org/wiki/File:Mucha_Jiri_z_Podebrad.jpg?uselang=cs" TargetMode="External"/><Relationship Id="rId3" Type="http://schemas.openxmlformats.org/officeDocument/2006/relationships/hyperlink" Target="http://www.grapheion.cz/userfiles/image/cervenec%201/alfons-mucha-v-parizi.jpg" TargetMode="External"/><Relationship Id="rId7" Type="http://schemas.openxmlformats.org/officeDocument/2006/relationships/hyperlink" Target="http://im.novinky.cz/669/236694-original1-1cfdw.jpg" TargetMode="External"/><Relationship Id="rId12" Type="http://schemas.openxmlformats.org/officeDocument/2006/relationships/hyperlink" Target="http://cs.wikipedia.org/wiki/Soubor:Kazani_mistra_jana_husa_v_kapli_betlemske_81x61m.jpg" TargetMode="External"/><Relationship Id="rId2" Type="http://schemas.openxmlformats.org/officeDocument/2006/relationships/hyperlink" Target="http://commons.wikimedia.org/wiki/File:Alphonse_Mucha_-_Zodiac.jpg?uselang=cs" TargetMode="External"/><Relationship Id="rId16" Type="http://schemas.openxmlformats.org/officeDocument/2006/relationships/hyperlink" Target="http://commons.wikimedia.org/wiki/File:Klimt_-_Die_drei_Lebensalter_der_Frau.jpeg" TargetMode="External"/><Relationship Id="rId1" Type="http://schemas.openxmlformats.org/officeDocument/2006/relationships/slideLayout" Target="../slideLayouts/slideLayout45.xml"/><Relationship Id="rId6" Type="http://schemas.openxmlformats.org/officeDocument/2006/relationships/hyperlink" Target="http://bialczynski.files.wordpress.com/2010/01/a-mucha-n-boginie-por-dnia-3237319335_449ab573bf_o.jpg?w=720" TargetMode="External"/><Relationship Id="rId11" Type="http://schemas.openxmlformats.org/officeDocument/2006/relationships/hyperlink" Target="http://cs.wikipedia.org/wiki/Soubor:Zavedeni_slovanske_liturgie_na_velke_morave.jpg" TargetMode="External"/><Relationship Id="rId5" Type="http://schemas.openxmlformats.org/officeDocument/2006/relationships/hyperlink" Target="http://commons.wikimedia.org/wiki/File:Alphonse_Mucha_-_Job_-_Google_Art_Project.jpg?uselang=cs" TargetMode="External"/><Relationship Id="rId15" Type="http://schemas.openxmlformats.org/officeDocument/2006/relationships/hyperlink" Target="http://cs.wikipedia.org/wiki/Soubor:Klimt.jpg" TargetMode="External"/><Relationship Id="rId10" Type="http://schemas.openxmlformats.org/officeDocument/2006/relationships/hyperlink" Target="http://cs.wikipedia.org/wiki/Soubor:Slovane_v_pravlasti_81x61m.jpg" TargetMode="External"/><Relationship Id="rId4" Type="http://schemas.openxmlformats.org/officeDocument/2006/relationships/hyperlink" Target="http://en.wikipedia.org/wiki/File:Alphonse_Mucha_-_Job_Cigarettes_1.jpg" TargetMode="External"/><Relationship Id="rId9" Type="http://schemas.openxmlformats.org/officeDocument/2006/relationships/hyperlink" Target="http://cs.wikipedia.org/wiki/Soubor:Krumlovzamek.jpg" TargetMode="External"/><Relationship Id="rId14" Type="http://schemas.openxmlformats.org/officeDocument/2006/relationships/hyperlink" Target="http://cs.wikipedia.org/wiki/Soubor:Mucha_Apoteoza.jpg"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cs.wikipedia.org/wiki/Soubor:Aubrey_Beardsley_ca._1895.jpg" TargetMode="External"/><Relationship Id="rId13" Type="http://schemas.openxmlformats.org/officeDocument/2006/relationships/hyperlink" Target="http://en.wikipedia.org/wiki/File:Vrubel_Demon.jpg" TargetMode="External"/><Relationship Id="rId3" Type="http://schemas.openxmlformats.org/officeDocument/2006/relationships/hyperlink" Target="http://cs.wikipedia.org/wiki/Soubor:Gustav_Klimt_039.jpg" TargetMode="External"/><Relationship Id="rId7" Type="http://schemas.openxmlformats.org/officeDocument/2006/relationships/hyperlink" Target="http://en.wikipedia.org/wiki/File:Gustav_Klimt_024.jpg" TargetMode="External"/><Relationship Id="rId12" Type="http://schemas.openxmlformats.org/officeDocument/2006/relationships/hyperlink" Target="http://media.rozhlas.cz/_obrazek/369712--michail-alexandrovic-vrubel--1-140x200p0.jpeg" TargetMode="External"/><Relationship Id="rId2" Type="http://schemas.openxmlformats.org/officeDocument/2006/relationships/hyperlink" Target="http://cs.wikipedia.org/wiki/Soubor:Gustav_Klimt_046.jpg" TargetMode="External"/><Relationship Id="rId16" Type="http://schemas.openxmlformats.org/officeDocument/2006/relationships/hyperlink" Target="http://cs.wikipedia.org/wiki/Soubor:Auguste_Rodin-Burghers_of_Calais_London_(photo).jpg" TargetMode="External"/><Relationship Id="rId1" Type="http://schemas.openxmlformats.org/officeDocument/2006/relationships/slideLayout" Target="../slideLayouts/slideLayout45.xml"/><Relationship Id="rId6" Type="http://schemas.openxmlformats.org/officeDocument/2006/relationships/hyperlink" Target="http://cs.wikipedia.org/wiki/Soubor:Gustav_Klimt_031.jpg" TargetMode="External"/><Relationship Id="rId11" Type="http://schemas.openxmlformats.org/officeDocument/2006/relationships/hyperlink" Target="http://commons.wikimedia.org/wiki/File:Oscar_Wilde_Scketch.jpg?uselang=cs" TargetMode="External"/><Relationship Id="rId5" Type="http://schemas.openxmlformats.org/officeDocument/2006/relationships/hyperlink" Target="http://cs.wikipedia.org/wiki/Soubor:Gustav_Klimt_016.jpg" TargetMode="External"/><Relationship Id="rId15" Type="http://schemas.openxmlformats.org/officeDocument/2006/relationships/hyperlink" Target="http://commons.wikimedia.org/wiki/File:Auguste_Rodin_-_Grubleren_2005-02.jpg?uselang=cs" TargetMode="External"/><Relationship Id="rId10" Type="http://schemas.openxmlformats.org/officeDocument/2006/relationships/hyperlink" Target="http://cs.wikipedia.org/wiki/Soubor:Yellow_book_cover.jpg" TargetMode="External"/><Relationship Id="rId4" Type="http://schemas.openxmlformats.org/officeDocument/2006/relationships/hyperlink" Target="http://en.wikipedia.org/wiki/File:Gustav_Klimt_038.jpg" TargetMode="External"/><Relationship Id="rId9" Type="http://schemas.openxmlformats.org/officeDocument/2006/relationships/hyperlink" Target="http://cs.wikipedia.org/wiki/Soubor:Beardsley-peacockskirt.PNG" TargetMode="External"/><Relationship Id="rId14" Type="http://schemas.openxmlformats.org/officeDocument/2006/relationships/hyperlink" Target="http://en.wikipedia.org/wiki/File:Swan_princess.jpg"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096346028"/>
              </p:ext>
            </p:extLst>
          </p:nvPr>
        </p:nvGraphicFramePr>
        <p:xfrm>
          <a:off x="614363" y="2816225"/>
          <a:ext cx="8137525" cy="2692403"/>
        </p:xfrm>
        <a:graphic>
          <a:graphicData uri="http://schemas.openxmlformats.org/drawingml/2006/table">
            <a:tbl>
              <a:tblPr firstRow="1" bandRow="1">
                <a:tableStyleId>{5C22544A-7EE6-4342-B048-85BDC9FD1C3A}</a:tableStyleId>
              </a:tblPr>
              <a:tblGrid>
                <a:gridCol w="1941088"/>
                <a:gridCol w="6196437"/>
              </a:tblGrid>
              <a:tr h="8637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04" marB="45704" anchor="ctr">
                    <a:solidFill>
                      <a:srgbClr val="990099">
                        <a:alpha val="57000"/>
                      </a:srgb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04" marB="45704" anchor="ctr">
                    <a:solidFill>
                      <a:srgbClr val="990099">
                        <a:alpha val="32000"/>
                      </a:srgbClr>
                    </a:solidFill>
                  </a:tcPr>
                </a:tc>
              </a:tr>
              <a:tr h="365727">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Mgr. Marcela Jelínková</a:t>
                      </a:r>
                      <a:endParaRPr lang="cs-CZ" sz="1800" b="1" kern="1200" dirty="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VY_32_INOVACE_05B_19_Secese II</a:t>
                      </a: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Historie umění 19. století</a:t>
                      </a:r>
                      <a:endParaRPr lang="cs-CZ" sz="1800" b="1" kern="1200" dirty="0">
                        <a:solidFill>
                          <a:srgbClr val="2C3036"/>
                        </a:solidFill>
                        <a:latin typeface="Calibri" pitchFamily="34" charset="0"/>
                        <a:ea typeface="+mn-ea"/>
                        <a:cs typeface="+mn-cs"/>
                      </a:endParaRPr>
                    </a:p>
                  </a:txBody>
                  <a:tcPr marL="91447" marR="91447" marT="45704" marB="45704" anchor="ctr">
                    <a:solidFill>
                      <a:schemeClr val="bg2">
                        <a:lumMod val="20000"/>
                        <a:lumOff val="80000"/>
                      </a:schemeClr>
                    </a:solidFill>
                  </a:tcPr>
                </a:tc>
              </a:tr>
              <a:tr h="365727">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20.04.2013</a:t>
                      </a:r>
                      <a:endParaRPr lang="cs-CZ" sz="1800" b="1" kern="1200" dirty="0">
                        <a:solidFill>
                          <a:srgbClr val="2C3036"/>
                        </a:solidFill>
                        <a:latin typeface="Calibri" pitchFamily="34" charset="0"/>
                        <a:ea typeface="+mn-ea"/>
                        <a:cs typeface="+mn-cs"/>
                      </a:endParaRPr>
                    </a:p>
                  </a:txBody>
                  <a:tcPr marL="91447" marR="91447" marT="45704" marB="45704" anchor="ctr"/>
                </a:tc>
              </a:tr>
            </a:tbl>
          </a:graphicData>
        </a:graphic>
      </p:graphicFrame>
      <p:pic>
        <p:nvPicPr>
          <p:cNvPr id="7193"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6179737"/>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a:xfrm>
            <a:off x="457200" y="378619"/>
            <a:ext cx="8229600" cy="746125"/>
          </a:xfrm>
        </p:spPr>
        <p:txBody>
          <a:bodyPr/>
          <a:lstStyle/>
          <a:p>
            <a:r>
              <a:rPr lang="cs-CZ" sz="3200" b="0" dirty="0" smtClean="0">
                <a:solidFill>
                  <a:srgbClr val="990099"/>
                </a:solidFill>
                <a:effectLst>
                  <a:outerShdw blurRad="38100" dist="38100" dir="2700000" algn="tl">
                    <a:srgbClr val="000000">
                      <a:alpha val="43137"/>
                    </a:srgbClr>
                  </a:outerShdw>
                </a:effectLst>
                <a:latin typeface="Bookman Old Style" panose="02050604050505020204" pitchFamily="18" charset="0"/>
              </a:rPr>
              <a:t>ANOTACE</a:t>
            </a:r>
            <a:endParaRPr lang="cs-CZ" sz="3600" b="0" dirty="0" smtClean="0">
              <a:solidFill>
                <a:srgbClr val="990099"/>
              </a:solidFill>
              <a:effectLst>
                <a:outerShdw blurRad="38100" dist="38100" dir="2700000" algn="tl">
                  <a:srgbClr val="000000">
                    <a:alpha val="43137"/>
                  </a:srgbClr>
                </a:outerShdw>
              </a:effectLst>
              <a:latin typeface="Bookman Old Style" panose="02050604050505020204" pitchFamily="18" charset="0"/>
            </a:endParaRPr>
          </a:p>
        </p:txBody>
      </p:sp>
      <p:sp>
        <p:nvSpPr>
          <p:cNvPr id="3075" name="Zástupný symbol pro obsah 2"/>
          <p:cNvSpPr>
            <a:spLocks noGrp="1"/>
          </p:cNvSpPr>
          <p:nvPr>
            <p:ph idx="1"/>
          </p:nvPr>
        </p:nvSpPr>
        <p:spPr>
          <a:xfrm>
            <a:off x="323528" y="1124744"/>
            <a:ext cx="8568952" cy="5257552"/>
          </a:xfrm>
        </p:spPr>
        <p:txBody>
          <a:bodyPr>
            <a:noAutofit/>
          </a:bodyPr>
          <a:lstStyle/>
          <a:p>
            <a:pPr marL="0" indent="0">
              <a:buFontTx/>
              <a:buNone/>
              <a:defRPr/>
            </a:pPr>
            <a:r>
              <a:rPr lang="cs-CZ" sz="1600" dirty="0">
                <a:latin typeface="Calibri" panose="020F0502020204030204" pitchFamily="34" charset="0"/>
              </a:rPr>
              <a:t>Prezentace je určena pro výklad, opakování a upevnění nového tématu z historie umění. Její součástí </a:t>
            </a:r>
            <a:r>
              <a:rPr lang="cs-CZ" sz="1600" dirty="0" smtClean="0">
                <a:latin typeface="Calibri" panose="020F0502020204030204" pitchFamily="34" charset="0"/>
              </a:rPr>
              <a:t>jsou </a:t>
            </a:r>
            <a:r>
              <a:rPr lang="cs-CZ" sz="1600" dirty="0">
                <a:latin typeface="Calibri" panose="020F0502020204030204" pitchFamily="34" charset="0"/>
              </a:rPr>
              <a:t>motivační </a:t>
            </a:r>
            <a:r>
              <a:rPr lang="cs-CZ" sz="1600" dirty="0" smtClean="0">
                <a:latin typeface="Calibri" panose="020F0502020204030204" pitchFamily="34" charset="0"/>
              </a:rPr>
              <a:t>úkoly </a:t>
            </a:r>
            <a:r>
              <a:rPr lang="cs-CZ" sz="1600" dirty="0">
                <a:latin typeface="Calibri" panose="020F0502020204030204" pitchFamily="34" charset="0"/>
              </a:rPr>
              <a:t>pro interaktivní zapojení žáků do vyučovacího procesu.</a:t>
            </a:r>
          </a:p>
          <a:p>
            <a:pPr marL="0" indent="0">
              <a:buNone/>
              <a:defRPr/>
            </a:pPr>
            <a:r>
              <a:rPr lang="cs-CZ" sz="1600" dirty="0" smtClean="0">
                <a:latin typeface="Calibri" panose="020F0502020204030204" pitchFamily="34" charset="0"/>
              </a:rPr>
              <a:t>Je věnována umění secese se zaměřením na malířství a sochařství. Obsahově navazuje na úvodní část o secesní architektuře a užitém umění, kterou dále rozvíjí. Žáci se jejím prostřednictvím seznámí s nejvýznamnějšími </a:t>
            </a:r>
            <a:r>
              <a:rPr lang="cs-CZ" sz="1600" dirty="0">
                <a:latin typeface="Calibri" panose="020F0502020204030204" pitchFamily="34" charset="0"/>
              </a:rPr>
              <a:t>osobnostmi těchto uměleckých oborů a jejich </a:t>
            </a:r>
            <a:r>
              <a:rPr lang="cs-CZ" sz="1600" dirty="0" smtClean="0">
                <a:latin typeface="Calibri" panose="020F0502020204030204" pitchFamily="34" charset="0"/>
              </a:rPr>
              <a:t>dílem.</a:t>
            </a:r>
            <a:r>
              <a:rPr lang="cs-CZ" sz="1600" dirty="0">
                <a:latin typeface="Calibri" panose="020F0502020204030204" pitchFamily="34" charset="0"/>
              </a:rPr>
              <a:t> </a:t>
            </a:r>
            <a:r>
              <a:rPr lang="cs-CZ" sz="1600" dirty="0" smtClean="0">
                <a:latin typeface="Calibri" panose="020F0502020204030204" pitchFamily="34" charset="0"/>
              </a:rPr>
              <a:t>Na tuto prezentaci navazuje závěrečná část, která </a:t>
            </a:r>
            <a:r>
              <a:rPr lang="cs-CZ" sz="1600" dirty="0">
                <a:latin typeface="Calibri" panose="020F0502020204030204" pitchFamily="34" charset="0"/>
              </a:rPr>
              <a:t>je </a:t>
            </a:r>
            <a:r>
              <a:rPr lang="cs-CZ" sz="1600" dirty="0" smtClean="0">
                <a:latin typeface="Calibri" panose="020F0502020204030204" pitchFamily="34" charset="0"/>
              </a:rPr>
              <a:t>o české secesi.</a:t>
            </a:r>
          </a:p>
          <a:p>
            <a:pPr marL="0" indent="0">
              <a:buNone/>
              <a:defRPr/>
            </a:pPr>
            <a:r>
              <a:rPr lang="cs-CZ" sz="1600" dirty="0" smtClean="0">
                <a:latin typeface="Calibri" panose="020F0502020204030204" pitchFamily="34" charset="0"/>
              </a:rPr>
              <a:t>Na úvod výkladu nového tématu je zařazena interaktivní část pro opakování </a:t>
            </a:r>
            <a:r>
              <a:rPr lang="cs-CZ" sz="1600" dirty="0">
                <a:latin typeface="Calibri" panose="020F0502020204030204" pitchFamily="34" charset="0"/>
              </a:rPr>
              <a:t>probraného učiva </a:t>
            </a:r>
            <a:r>
              <a:rPr lang="cs-CZ" sz="1600" dirty="0" smtClean="0">
                <a:latin typeface="Calibri" panose="020F0502020204030204" pitchFamily="34" charset="0"/>
              </a:rPr>
              <a:t>(</a:t>
            </a:r>
            <a:r>
              <a:rPr lang="cs-CZ" sz="1600" dirty="0">
                <a:latin typeface="Calibri" panose="020F0502020204030204" pitchFamily="34" charset="0"/>
              </a:rPr>
              <a:t>viz snímky č. 4 až 15) </a:t>
            </a:r>
            <a:r>
              <a:rPr lang="cs-CZ" sz="1600" dirty="0" smtClean="0">
                <a:latin typeface="Calibri" panose="020F0502020204030204" pitchFamily="34" charset="0"/>
              </a:rPr>
              <a:t>. Na snímku číslo 5 žáci odpovídají na 10 otázek o charakteristických </a:t>
            </a:r>
            <a:r>
              <a:rPr lang="cs-CZ" sz="1600" dirty="0">
                <a:latin typeface="Calibri" panose="020F0502020204030204" pitchFamily="34" charset="0"/>
              </a:rPr>
              <a:t>znacích secesního slohu. </a:t>
            </a:r>
            <a:r>
              <a:rPr lang="cs-CZ" sz="1600" dirty="0" smtClean="0">
                <a:latin typeface="Calibri" panose="020F0502020204030204" pitchFamily="34" charset="0"/>
              </a:rPr>
              <a:t>Kliknutím na fialovou šipku na řádku s otázkou si mohou ověřit, zda odpovídali správně. Tuto část lze využít i k ověření znalostí žáků. Následuje výklad nové látky s názornými ukázkami. </a:t>
            </a:r>
          </a:p>
          <a:p>
            <a:pPr marL="0" indent="0">
              <a:buNone/>
              <a:defRPr/>
            </a:pPr>
            <a:r>
              <a:rPr lang="cs-CZ" sz="1600" dirty="0" smtClean="0">
                <a:latin typeface="Calibri" panose="020F0502020204030204" pitchFamily="34" charset="0"/>
              </a:rPr>
              <a:t>Jako motivační prvek lze podle časových možností využít práci s filmovým dokumentem pro interaktivní </a:t>
            </a:r>
            <a:r>
              <a:rPr lang="cs-CZ" sz="1600" dirty="0">
                <a:latin typeface="Calibri" panose="020F0502020204030204" pitchFamily="34" charset="0"/>
              </a:rPr>
              <a:t>zapojení žáků do </a:t>
            </a:r>
            <a:r>
              <a:rPr lang="cs-CZ" sz="1600" dirty="0" smtClean="0">
                <a:latin typeface="Calibri" panose="020F0502020204030204" pitchFamily="34" charset="0"/>
              </a:rPr>
              <a:t>tématu. V úvodu </a:t>
            </a:r>
            <a:r>
              <a:rPr lang="cs-CZ" sz="1600" dirty="0">
                <a:latin typeface="Calibri" panose="020F0502020204030204" pitchFamily="34" charset="0"/>
              </a:rPr>
              <a:t>výkladu </a:t>
            </a:r>
            <a:r>
              <a:rPr lang="cs-CZ" sz="1600" dirty="0" smtClean="0">
                <a:latin typeface="Calibri" panose="020F0502020204030204" pitchFamily="34" charset="0"/>
              </a:rPr>
              <a:t>o Gustavu Klimtovi žáci shlédnou krátký (zhruba devítiminutový) dokument o tomto tvůrci a v následné diskusi prezentují nově získané informace (viz snímek č. 47 s odkazem na internetovou stránku s ukázkou a snímek č. 48 s komentářem k obsahu filmu).</a:t>
            </a:r>
          </a:p>
          <a:p>
            <a:pPr marL="0" indent="0">
              <a:buFontTx/>
              <a:buNone/>
              <a:defRPr/>
            </a:pPr>
            <a:r>
              <a:rPr lang="cs-CZ" sz="1600" dirty="0" smtClean="0">
                <a:latin typeface="Calibri" panose="020F0502020204030204" pitchFamily="34" charset="0"/>
              </a:rPr>
              <a:t>Látka je určena pro studenty 2. ročníků čtyřletého a 3. ročníků šestiletého gymnázia.</a:t>
            </a:r>
          </a:p>
          <a:p>
            <a:pPr marL="0" indent="0">
              <a:buFontTx/>
              <a:buNone/>
              <a:defRPr/>
            </a:pPr>
            <a:r>
              <a:rPr lang="cs-CZ" sz="1600" dirty="0" smtClean="0">
                <a:latin typeface="Calibri" panose="020F0502020204030204" pitchFamily="34" charset="0"/>
              </a:rPr>
              <a:t>Může být využita i jako podklad pro samostatné studium žáka.</a:t>
            </a:r>
          </a:p>
          <a:p>
            <a:pPr marL="0" indent="0">
              <a:buFontTx/>
              <a:buNone/>
              <a:defRPr/>
            </a:pPr>
            <a:r>
              <a:rPr lang="cs-CZ" sz="1600" dirty="0" smtClean="0">
                <a:latin typeface="Calibri" panose="020F0502020204030204" pitchFamily="34" charset="0"/>
              </a:rPr>
              <a:t>Vzdělávací cíle:</a:t>
            </a:r>
          </a:p>
          <a:p>
            <a:pPr>
              <a:buFont typeface="Calibri" panose="020F0502020204030204" pitchFamily="34" charset="0"/>
              <a:buChar char="‒"/>
              <a:defRPr/>
            </a:pPr>
            <a:r>
              <a:rPr lang="cs-CZ" sz="1600" dirty="0">
                <a:latin typeface="Calibri" panose="020F0502020204030204" pitchFamily="34" charset="0"/>
              </a:rPr>
              <a:t>zopakovat probrané učivo o vzniku a charakteristice secesního slohu</a:t>
            </a:r>
          </a:p>
          <a:p>
            <a:pPr>
              <a:buFont typeface="Calibri" panose="020F0502020204030204" pitchFamily="34" charset="0"/>
              <a:buChar char="‒"/>
              <a:defRPr/>
            </a:pPr>
            <a:r>
              <a:rPr lang="cs-CZ" sz="1600" dirty="0" smtClean="0">
                <a:latin typeface="Calibri" panose="020F0502020204030204" pitchFamily="34" charset="0"/>
              </a:rPr>
              <a:t>seznámit žáky se secesním malířstvím a sochařstvím na příkladu děl jeho nejvýznačnějších tvůrců</a:t>
            </a:r>
          </a:p>
        </p:txBody>
      </p:sp>
    </p:spTree>
    <p:extLst>
      <p:ext uri="{BB962C8B-B14F-4D97-AF65-F5344CB8AC3E}">
        <p14:creationId xmlns:p14="http://schemas.microsoft.com/office/powerpoint/2010/main" val="4241451518"/>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
        <p:nvSpPr>
          <p:cNvPr id="3" name="WordArt 4"/>
          <p:cNvSpPr>
            <a:spLocks noChangeArrowheads="1" noChangeShapeType="1" noTextEdit="1"/>
          </p:cNvSpPr>
          <p:nvPr/>
        </p:nvSpPr>
        <p:spPr bwMode="auto">
          <a:xfrm>
            <a:off x="611560" y="3212976"/>
            <a:ext cx="8100900" cy="4536504"/>
          </a:xfrm>
          <a:prstGeom prst="rect">
            <a:avLst/>
          </a:prstGeom>
          <a:noFill/>
          <a:effectLst>
            <a:glow rad="101600">
              <a:schemeClr val="accent4">
                <a:satMod val="175000"/>
                <a:alpha val="40000"/>
              </a:schemeClr>
            </a:glow>
            <a:outerShdw blurRad="50800" dist="38100" algn="l" rotWithShape="0">
              <a:prstClr val="black">
                <a:alpha val="40000"/>
              </a:prstClr>
            </a:outerShdw>
          </a:effectLst>
        </p:spPr>
        <p:txBody>
          <a:bodyPr wrap="none" fromWordArt="1">
            <a:prstTxWarp prst="textPlain">
              <a:avLst>
                <a:gd name="adj" fmla="val 50190"/>
              </a:avLst>
            </a:prstTxWarp>
          </a:bodyPr>
          <a:lstStyle/>
          <a:p>
            <a:pPr algn="ctr" eaLnBrk="0" hangingPunct="0">
              <a:defRPr/>
            </a:pPr>
            <a:r>
              <a:rPr lang="cs-CZ" sz="3600" kern="10" dirty="0" smtClean="0">
                <a:ln w="28575">
                  <a:solidFill>
                    <a:srgbClr val="FFFF99"/>
                  </a:solidFill>
                  <a:round/>
                  <a:headEnd/>
                  <a:tailEnd/>
                </a:ln>
                <a:gradFill flip="none" rotWithShape="1">
                  <a:gsLst>
                    <a:gs pos="0">
                      <a:srgbClr val="A31184">
                        <a:shade val="30000"/>
                        <a:satMod val="115000"/>
                      </a:srgbClr>
                    </a:gs>
                    <a:gs pos="50000">
                      <a:srgbClr val="A31184">
                        <a:shade val="67500"/>
                        <a:satMod val="115000"/>
                      </a:srgbClr>
                    </a:gs>
                    <a:gs pos="100000">
                      <a:srgbClr val="A31184">
                        <a:shade val="100000"/>
                        <a:satMod val="115000"/>
                      </a:srgbClr>
                    </a:gs>
                  </a:gsLst>
                  <a:lin ang="16200000" scaled="1"/>
                  <a:tileRect/>
                </a:gradFill>
                <a:effectLst>
                  <a:outerShdw dist="35921" dir="2700000" algn="ctr" rotWithShape="0">
                    <a:srgbClr val="C0C0C0">
                      <a:alpha val="79999"/>
                    </a:srgbClr>
                  </a:outerShdw>
                  <a:reflection blurRad="6350" stA="55000" endA="50" endPos="85000" dist="60007" dir="5400000" sy="-100000" algn="bl" rotWithShape="0"/>
                </a:effectLst>
                <a:latin typeface="Algerian" panose="04020705040A02060702" pitchFamily="82" charset="0"/>
                <a:cs typeface="Arial" panose="020B0604020202020204" pitchFamily="34" charset="0"/>
              </a:rPr>
              <a:t>SECESE II</a:t>
            </a:r>
            <a:endParaRPr lang="cs-CZ" sz="3600" kern="10" dirty="0">
              <a:ln w="28575">
                <a:solidFill>
                  <a:srgbClr val="FFFF99"/>
                </a:solidFill>
                <a:round/>
                <a:headEnd/>
                <a:tailEnd/>
              </a:ln>
              <a:gradFill flip="none" rotWithShape="1">
                <a:gsLst>
                  <a:gs pos="0">
                    <a:srgbClr val="A31184">
                      <a:shade val="30000"/>
                      <a:satMod val="115000"/>
                    </a:srgbClr>
                  </a:gs>
                  <a:gs pos="50000">
                    <a:srgbClr val="A31184">
                      <a:shade val="67500"/>
                      <a:satMod val="115000"/>
                    </a:srgbClr>
                  </a:gs>
                  <a:gs pos="100000">
                    <a:srgbClr val="A31184">
                      <a:shade val="100000"/>
                      <a:satMod val="115000"/>
                    </a:srgbClr>
                  </a:gs>
                </a:gsLst>
                <a:lin ang="16200000" scaled="1"/>
                <a:tileRect/>
              </a:gradFill>
              <a:effectLst>
                <a:outerShdw dist="35921" dir="2700000" algn="ctr" rotWithShape="0">
                  <a:srgbClr val="C0C0C0">
                    <a:alpha val="79999"/>
                  </a:srgbClr>
                </a:outerShdw>
                <a:reflection blurRad="6350" stA="55000" endA="50" endPos="85000" dist="60007" dir="5400000" sy="-100000" algn="bl" rotWithShape="0"/>
              </a:effectLst>
              <a:latin typeface="Algerian" panose="04020705040A02060702" pitchFamily="82" charset="0"/>
              <a:cs typeface="Arial" panose="020B0604020202020204" pitchFamily="34" charset="0"/>
            </a:endParaRPr>
          </a:p>
          <a:p>
            <a:pPr algn="ctr" eaLnBrk="0" hangingPunct="0">
              <a:defRPr/>
            </a:pPr>
            <a:endParaRPr lang="cs-CZ" sz="3600" kern="10" dirty="0">
              <a:ln w="28575">
                <a:solidFill>
                  <a:srgbClr val="FFFF99"/>
                </a:solidFill>
                <a:round/>
                <a:headEnd/>
                <a:tailEnd/>
              </a:ln>
              <a:gradFill flip="none" rotWithShape="1">
                <a:gsLst>
                  <a:gs pos="0">
                    <a:srgbClr val="A31184">
                      <a:shade val="30000"/>
                      <a:satMod val="115000"/>
                    </a:srgbClr>
                  </a:gs>
                  <a:gs pos="50000">
                    <a:srgbClr val="A31184">
                      <a:shade val="67500"/>
                      <a:satMod val="115000"/>
                    </a:srgbClr>
                  </a:gs>
                  <a:gs pos="100000">
                    <a:srgbClr val="A31184">
                      <a:shade val="100000"/>
                      <a:satMod val="115000"/>
                    </a:srgbClr>
                  </a:gs>
                </a:gsLst>
                <a:lin ang="16200000" scaled="1"/>
                <a:tileRect/>
              </a:gradFill>
              <a:effectLst>
                <a:outerShdw dist="35921" dir="2700000" algn="ctr" rotWithShape="0">
                  <a:srgbClr val="C0C0C0">
                    <a:alpha val="79999"/>
                  </a:srgbClr>
                </a:outerShdw>
                <a:reflection blurRad="6350" stA="55000" endA="50" endPos="85000" dist="60007" dir="5400000" sy="-100000" algn="bl" rotWithShape="0"/>
              </a:effectLst>
              <a:latin typeface="Algerian" panose="04020705040A02060702" pitchFamily="82" charset="0"/>
              <a:cs typeface="Arial" panose="020B0604020202020204" pitchFamily="34" charset="0"/>
            </a:endParaRPr>
          </a:p>
        </p:txBody>
      </p:sp>
      <p:sp>
        <p:nvSpPr>
          <p:cNvPr id="4" name="TextovéPole 3"/>
          <p:cNvSpPr txBox="1">
            <a:spLocks noChangeArrowheads="1"/>
          </p:cNvSpPr>
          <p:nvPr/>
        </p:nvSpPr>
        <p:spPr bwMode="auto">
          <a:xfrm>
            <a:off x="8604448" y="6453336"/>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30</a:t>
            </a:r>
          </a:p>
        </p:txBody>
      </p:sp>
    </p:spTree>
    <p:extLst>
      <p:ext uri="{BB962C8B-B14F-4D97-AF65-F5344CB8AC3E}">
        <p14:creationId xmlns:p14="http://schemas.microsoft.com/office/powerpoint/2010/main" val="274582192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800" decel="100000"/>
                                        <p:tgtEl>
                                          <p:spTgt spid="3"/>
                                        </p:tgtEl>
                                      </p:cBhvr>
                                    </p:animEffect>
                                    <p:anim calcmode="lin" valueType="num">
                                      <p:cBhvr>
                                        <p:cTn id="8" dur="800" decel="100000" fill="hold"/>
                                        <p:tgtEl>
                                          <p:spTgt spid="3"/>
                                        </p:tgtEl>
                                        <p:attrNameLst>
                                          <p:attrName>style.rotation</p:attrName>
                                        </p:attrNameLst>
                                      </p:cBhvr>
                                      <p:tavLst>
                                        <p:tav tm="0">
                                          <p:val>
                                            <p:fltVal val="-90"/>
                                          </p:val>
                                        </p:tav>
                                        <p:tav tm="100000">
                                          <p:val>
                                            <p:fltVal val="0"/>
                                          </p:val>
                                        </p:tav>
                                      </p:tavLst>
                                    </p:anim>
                                    <p:anim calcmode="lin" valueType="num">
                                      <p:cBhvr>
                                        <p:cTn id="9" dur="800" decel="100000" fill="hold"/>
                                        <p:tgtEl>
                                          <p:spTgt spid="3"/>
                                        </p:tgtEl>
                                        <p:attrNameLst>
                                          <p:attrName>ppt_x</p:attrName>
                                        </p:attrNameLst>
                                      </p:cBhvr>
                                      <p:tavLst>
                                        <p:tav tm="0">
                                          <p:val>
                                            <p:strVal val="#ppt_x+0.4"/>
                                          </p:val>
                                        </p:tav>
                                        <p:tav tm="100000">
                                          <p:val>
                                            <p:strVal val="#ppt_x-0.05"/>
                                          </p:val>
                                        </p:tav>
                                      </p:tavLst>
                                    </p:anim>
                                    <p:anim calcmode="lin" valueType="num">
                                      <p:cBhvr>
                                        <p:cTn id="10" dur="800" decel="100000" fill="hold"/>
                                        <p:tgtEl>
                                          <p:spTgt spid="3"/>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1" presetClass="entr" presetSubtype="0" fill="hold"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4" name="Nadpis 3"/>
          <p:cNvSpPr>
            <a:spLocks noGrp="1"/>
          </p:cNvSpPr>
          <p:nvPr>
            <p:ph type="title"/>
          </p:nvPr>
        </p:nvSpPr>
        <p:spPr>
          <a:noFill/>
          <a:effectLst>
            <a:outerShdw blurRad="50800" dist="38100" dir="18900000" algn="bl" rotWithShape="0">
              <a:prstClr val="black">
                <a:alpha val="40000"/>
              </a:prstClr>
            </a:outerShdw>
          </a:effectLst>
        </p:spPr>
        <p:txBody>
          <a:bodyPr anchor="ctr">
            <a:scene3d>
              <a:camera prst="orthographicFront"/>
              <a:lightRig rig="threePt" dir="t"/>
            </a:scene3d>
            <a:sp3d extrusionH="57150">
              <a:bevelT w="38100" h="38100"/>
            </a:sp3d>
          </a:bodyPr>
          <a:lstStyle/>
          <a:p>
            <a:r>
              <a:rPr lang="cs-CZ" sz="6600" dirty="0" smtClean="0">
                <a:ln w="10160">
                  <a:solidFill>
                    <a:srgbClr val="7030A0"/>
                  </a:solidFill>
                  <a:prstDash val="solid"/>
                </a:ln>
                <a:solidFill>
                  <a:srgbClr val="A31184"/>
                </a:solidFill>
                <a:effectLst/>
                <a:latin typeface="Bookman Old Style" panose="02050604050505020204" pitchFamily="18" charset="0"/>
              </a:rPr>
              <a:t>OPAKOVÁNÍ</a:t>
            </a:r>
            <a:endParaRPr lang="cs-CZ" sz="4800" dirty="0">
              <a:ln w="10160">
                <a:solidFill>
                  <a:srgbClr val="7030A0"/>
                </a:solidFill>
                <a:prstDash val="solid"/>
              </a:ln>
              <a:solidFill>
                <a:srgbClr val="A31184"/>
              </a:solidFill>
              <a:effectLst/>
              <a:latin typeface="Bookman Old Style" panose="02050604050505020204" pitchFamily="18" charset="0"/>
            </a:endParaRPr>
          </a:p>
        </p:txBody>
      </p:sp>
      <p:sp>
        <p:nvSpPr>
          <p:cNvPr id="5" name="Zástupný symbol pro text 4"/>
          <p:cNvSpPr>
            <a:spLocks noGrp="1"/>
          </p:cNvSpPr>
          <p:nvPr>
            <p:ph type="body" idx="1"/>
          </p:nvPr>
        </p:nvSpPr>
        <p:spPr>
          <a:xfrm>
            <a:off x="701804" y="4221088"/>
            <a:ext cx="7772400" cy="1728192"/>
          </a:xfrm>
          <a:noFill/>
        </p:spPr>
        <p:txBody>
          <a:bodyPr/>
          <a:lstStyle/>
          <a:p>
            <a:r>
              <a:rPr lang="cs-CZ" dirty="0" smtClean="0">
                <a:latin typeface="Bookman Old Style" panose="02050604050505020204" pitchFamily="18" charset="0"/>
              </a:rPr>
              <a:t>Odpovězte na následující otázky. Kliknutím na fialovou šipku vedle otázky se rozbalí správná odpověď. Zpět na stránku s otázkami se dostanete pomocí žluté šipky na snímku vpravo dole.</a:t>
            </a:r>
            <a:endParaRPr lang="cs-CZ" dirty="0">
              <a:latin typeface="Bookman Old Style" panose="02050604050505020204" pitchFamily="18" charset="0"/>
            </a:endParaRPr>
          </a:p>
        </p:txBody>
      </p:sp>
    </p:spTree>
    <p:extLst>
      <p:ext uri="{BB962C8B-B14F-4D97-AF65-F5344CB8AC3E}">
        <p14:creationId xmlns:p14="http://schemas.microsoft.com/office/powerpoint/2010/main" val="286726446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p:cNvSpPr/>
          <p:nvPr/>
        </p:nvSpPr>
        <p:spPr>
          <a:xfrm>
            <a:off x="195514" y="656684"/>
            <a:ext cx="8504252" cy="5724644"/>
          </a:xfrm>
          <a:prstGeom prst="rect">
            <a:avLst/>
          </a:prstGeom>
        </p:spPr>
        <p:txBody>
          <a:bodyPr wrap="square">
            <a:spAutoFit/>
          </a:bodyPr>
          <a:lstStyle/>
          <a:p>
            <a:pPr marL="457200" indent="-457200">
              <a:buClr>
                <a:srgbClr val="7030A0"/>
              </a:buClr>
              <a:buSzPct val="107000"/>
              <a:buFont typeface="+mj-lt"/>
              <a:buAutoNum type="arabicPeriod"/>
            </a:pPr>
            <a:r>
              <a:rPr lang="cs-CZ" sz="2600" dirty="0" smtClean="0"/>
              <a:t>Co znamená latinský výraz „</a:t>
            </a:r>
            <a:r>
              <a:rPr lang="cs-CZ" sz="2600" dirty="0" err="1" smtClean="0"/>
              <a:t>secessio</a:t>
            </a:r>
            <a:r>
              <a:rPr lang="cs-CZ" sz="2600" dirty="0" smtClean="0"/>
              <a:t>“?</a:t>
            </a:r>
            <a:endParaRPr lang="cs-CZ" sz="2600" dirty="0"/>
          </a:p>
          <a:p>
            <a:pPr marL="457200" indent="-457200">
              <a:buClr>
                <a:srgbClr val="7030A0"/>
              </a:buClr>
              <a:buSzPct val="107000"/>
              <a:buFont typeface="+mj-lt"/>
              <a:buAutoNum type="arabicPeriod"/>
            </a:pPr>
            <a:r>
              <a:rPr lang="cs-CZ" sz="2600" dirty="0" smtClean="0"/>
              <a:t>Do jaké doby spadá vrcholné období secese?</a:t>
            </a:r>
            <a:endParaRPr lang="cs-CZ" sz="2600" dirty="0"/>
          </a:p>
          <a:p>
            <a:pPr marL="457200" indent="-457200">
              <a:buClr>
                <a:srgbClr val="7030A0"/>
              </a:buClr>
              <a:buSzPct val="107000"/>
              <a:buFont typeface="+mj-lt"/>
              <a:buAutoNum type="arabicPeriod"/>
            </a:pPr>
            <a:r>
              <a:rPr lang="cs-CZ" sz="2600" dirty="0" smtClean="0"/>
              <a:t>V čem spočívá hlavní význam secese?</a:t>
            </a:r>
            <a:endParaRPr lang="cs-CZ" sz="2600" dirty="0"/>
          </a:p>
          <a:p>
            <a:pPr marL="457200" indent="-457200">
              <a:buClr>
                <a:srgbClr val="7030A0"/>
              </a:buClr>
              <a:buSzPct val="107000"/>
              <a:buFont typeface="+mj-lt"/>
              <a:buAutoNum type="arabicPeriod"/>
            </a:pPr>
            <a:r>
              <a:rPr lang="cs-CZ" sz="2600" dirty="0" smtClean="0"/>
              <a:t>V jaké umělecké oblasti našla secese největší uplatnění?</a:t>
            </a:r>
            <a:endParaRPr lang="cs-CZ" sz="2600" dirty="0"/>
          </a:p>
          <a:p>
            <a:pPr marL="457200" indent="-457200">
              <a:buClr>
                <a:srgbClr val="7030A0"/>
              </a:buClr>
              <a:buSzPct val="107000"/>
              <a:buFont typeface="+mj-lt"/>
              <a:buAutoNum type="arabicPeriod"/>
            </a:pPr>
            <a:r>
              <a:rPr lang="cs-CZ" sz="2600" dirty="0" smtClean="0"/>
              <a:t>Jak chápete význam slova „</a:t>
            </a:r>
            <a:r>
              <a:rPr lang="cs-CZ" sz="2600" dirty="0" err="1" smtClean="0"/>
              <a:t>gesamtkunstwerk</a:t>
            </a:r>
            <a:r>
              <a:rPr lang="cs-CZ" sz="2600" dirty="0" smtClean="0"/>
              <a:t>“?</a:t>
            </a:r>
            <a:endParaRPr lang="cs-CZ" sz="2600" dirty="0"/>
          </a:p>
          <a:p>
            <a:pPr marL="457200" indent="-457200">
              <a:buClr>
                <a:srgbClr val="7030A0"/>
              </a:buClr>
              <a:buSzPct val="107000"/>
              <a:buFont typeface="+mj-lt"/>
              <a:buAutoNum type="arabicPeriod"/>
            </a:pPr>
            <a:r>
              <a:rPr lang="cs-CZ" sz="2600" dirty="0" smtClean="0"/>
              <a:t>Jakými názvy byl označován tento styl ve Francii, Německu a Anglii?</a:t>
            </a:r>
            <a:endParaRPr lang="cs-CZ" sz="2600" dirty="0"/>
          </a:p>
          <a:p>
            <a:pPr marL="457200" indent="-457200">
              <a:buClr>
                <a:srgbClr val="7030A0"/>
              </a:buClr>
              <a:buSzPct val="107000"/>
              <a:buFont typeface="+mj-lt"/>
              <a:buAutoNum type="arabicPeriod"/>
            </a:pPr>
            <a:r>
              <a:rPr lang="cs-CZ" sz="2600" dirty="0" smtClean="0"/>
              <a:t>Jak se jmenovalo </a:t>
            </a:r>
            <a:r>
              <a:rPr lang="cs-CZ" sz="2600" dirty="0"/>
              <a:t>hnutí za obrodu </a:t>
            </a:r>
            <a:r>
              <a:rPr lang="cs-CZ" sz="2600" dirty="0" smtClean="0"/>
              <a:t>řemesel zaměřené proti nešvarům průmyslové výroby?</a:t>
            </a:r>
            <a:endParaRPr lang="cs-CZ" sz="2600" dirty="0"/>
          </a:p>
          <a:p>
            <a:pPr marL="457200" indent="-457200">
              <a:buClr>
                <a:srgbClr val="7030A0"/>
              </a:buClr>
              <a:buSzPct val="107000"/>
              <a:buFont typeface="+mj-lt"/>
              <a:buAutoNum type="arabicPeriod"/>
            </a:pPr>
            <a:r>
              <a:rPr lang="cs-CZ" sz="2600" dirty="0" smtClean="0"/>
              <a:t>Jaká byla oblíbená rostlina a oblíbené zvíře secese?</a:t>
            </a:r>
            <a:endParaRPr lang="cs-CZ" sz="2600" dirty="0"/>
          </a:p>
          <a:p>
            <a:pPr marL="457200" indent="-457200">
              <a:buClr>
                <a:srgbClr val="7030A0"/>
              </a:buClr>
              <a:buSzPct val="107000"/>
              <a:buFont typeface="+mj-lt"/>
              <a:buAutoNum type="arabicPeriod"/>
            </a:pPr>
            <a:r>
              <a:rPr lang="cs-CZ" sz="2600" dirty="0" smtClean="0"/>
              <a:t>Jaké byly charakteristické znaky secese?</a:t>
            </a:r>
          </a:p>
          <a:p>
            <a:pPr marL="457200" indent="-457200">
              <a:buClr>
                <a:srgbClr val="7030A0"/>
              </a:buClr>
              <a:buSzPct val="107000"/>
              <a:buFont typeface="+mj-lt"/>
              <a:buAutoNum type="arabicPeriod"/>
            </a:pPr>
            <a:r>
              <a:rPr lang="cs-CZ" sz="2600" dirty="0" smtClean="0"/>
              <a:t>Jakým uměleckým stylem byla secese výrazně ovlivněna a inspirovala se jím?</a:t>
            </a:r>
            <a:endParaRPr lang="cs-CZ" sz="2600" dirty="0"/>
          </a:p>
        </p:txBody>
      </p:sp>
      <p:sp>
        <p:nvSpPr>
          <p:cNvPr id="4" name="Šipka doprava 3">
            <a:hlinkClick r:id="rId2" action="ppaction://hlinksldjump"/>
          </p:cNvPr>
          <p:cNvSpPr/>
          <p:nvPr/>
        </p:nvSpPr>
        <p:spPr>
          <a:xfrm>
            <a:off x="6568042" y="728009"/>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prava 4">
            <a:hlinkClick r:id="rId3" action="ppaction://hlinksldjump"/>
          </p:cNvPr>
          <p:cNvSpPr/>
          <p:nvPr/>
        </p:nvSpPr>
        <p:spPr>
          <a:xfrm>
            <a:off x="7597900" y="1119214"/>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prava 5">
            <a:hlinkClick r:id="rId4" action="ppaction://hlinksldjump"/>
          </p:cNvPr>
          <p:cNvSpPr/>
          <p:nvPr/>
        </p:nvSpPr>
        <p:spPr>
          <a:xfrm>
            <a:off x="6584279" y="1494732"/>
            <a:ext cx="618368"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prava 6">
            <a:hlinkClick r:id="rId5" action="ppaction://hlinksldjump"/>
          </p:cNvPr>
          <p:cNvSpPr/>
          <p:nvPr/>
        </p:nvSpPr>
        <p:spPr>
          <a:xfrm>
            <a:off x="2411760" y="2285190"/>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prava 7">
            <a:hlinkClick r:id="rId6" action="ppaction://hlinksldjump"/>
          </p:cNvPr>
          <p:cNvSpPr/>
          <p:nvPr/>
        </p:nvSpPr>
        <p:spPr>
          <a:xfrm>
            <a:off x="7814038" y="2692724"/>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Šipka doprava 8">
            <a:hlinkClick r:id="rId7" action="ppaction://hlinksldjump"/>
          </p:cNvPr>
          <p:cNvSpPr/>
          <p:nvPr/>
        </p:nvSpPr>
        <p:spPr>
          <a:xfrm>
            <a:off x="3635896" y="3519006"/>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doprava 9">
            <a:hlinkClick r:id="rId8" action="ppaction://hlinksldjump"/>
          </p:cNvPr>
          <p:cNvSpPr/>
          <p:nvPr/>
        </p:nvSpPr>
        <p:spPr>
          <a:xfrm>
            <a:off x="8453624" y="4673064"/>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Šipka doprava 10">
            <a:hlinkClick r:id="rId9" action="ppaction://hlinksldjump"/>
          </p:cNvPr>
          <p:cNvSpPr/>
          <p:nvPr/>
        </p:nvSpPr>
        <p:spPr>
          <a:xfrm>
            <a:off x="6065087" y="4285973"/>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Šipka doprava 11">
            <a:hlinkClick r:id="rId10" action="ppaction://hlinksldjump"/>
          </p:cNvPr>
          <p:cNvSpPr/>
          <p:nvPr/>
        </p:nvSpPr>
        <p:spPr>
          <a:xfrm>
            <a:off x="5374711" y="5848093"/>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Šipka doprava 12">
            <a:hlinkClick r:id="rId11" action="ppaction://hlinksldjump"/>
          </p:cNvPr>
          <p:cNvSpPr/>
          <p:nvPr/>
        </p:nvSpPr>
        <p:spPr>
          <a:xfrm>
            <a:off x="6857459" y="5079839"/>
            <a:ext cx="690376" cy="407534"/>
          </a:xfrm>
          <a:prstGeom prst="rightArrow">
            <a:avLst/>
          </a:prstGeom>
          <a:solidFill>
            <a:srgbClr val="9E5ECE"/>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Right Arrow 14"/>
          <p:cNvSpPr/>
          <p:nvPr/>
        </p:nvSpPr>
        <p:spPr>
          <a:xfrm>
            <a:off x="6784774" y="6051860"/>
            <a:ext cx="2058528" cy="735238"/>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effectLst>
                  <a:outerShdw blurRad="38100" dist="38100" dir="2700000" algn="tl">
                    <a:srgbClr val="000000">
                      <a:alpha val="43137"/>
                    </a:srgbClr>
                  </a:outerShdw>
                </a:effectLst>
              </a:rPr>
              <a:t>Další otázka</a:t>
            </a:r>
            <a:endParaRPr lang="cs-CZ" sz="2400" b="1" dirty="0">
              <a:solidFill>
                <a:srgbClr val="7030A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16718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left)">
                                      <p:cBhvr>
                                        <p:cTn id="7" dur="500"/>
                                        <p:tgtEl>
                                          <p:spTgt spid="14">
                                            <p:txEl>
                                              <p:pRg st="0" end="0"/>
                                            </p:txEl>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4">
                                            <p:txEl>
                                              <p:pRg st="1" end="1"/>
                                            </p:txEl>
                                          </p:spTgt>
                                        </p:tgtEl>
                                        <p:attrNameLst>
                                          <p:attrName>style.visibility</p:attrName>
                                        </p:attrNameLst>
                                      </p:cBhvr>
                                      <p:to>
                                        <p:strVal val="visible"/>
                                      </p:to>
                                    </p:set>
                                    <p:animEffect transition="in" filter="wipe(left)">
                                      <p:cBhvr>
                                        <p:cTn id="20" dur="500"/>
                                        <p:tgtEl>
                                          <p:spTgt spid="14">
                                            <p:txEl>
                                              <p:pRg st="1" end="1"/>
                                            </p:txEl>
                                          </p:spTgt>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left)">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Effect transition="in" filter="wipe(left)">
                                      <p:cBhvr>
                                        <p:cTn id="29" dur="500"/>
                                        <p:tgtEl>
                                          <p:spTgt spid="14">
                                            <p:txEl>
                                              <p:pRg st="2" end="2"/>
                                            </p:txEl>
                                          </p:spTgt>
                                        </p:tgtEl>
                                      </p:cBhvr>
                                    </p:animEffect>
                                  </p:childTnLst>
                                </p:cTn>
                              </p:par>
                            </p:childTnLst>
                          </p:cTn>
                        </p:par>
                        <p:par>
                          <p:cTn id="30" fill="hold">
                            <p:stCondLst>
                              <p:cond delay="500"/>
                            </p:stCondLst>
                            <p:childTnLst>
                              <p:par>
                                <p:cTn id="31" presetID="22" presetClass="entr" presetSubtype="8" fill="hold" grpId="0" nodeType="after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left)">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14">
                                            <p:txEl>
                                              <p:pRg st="3" end="3"/>
                                            </p:txEl>
                                          </p:spTgt>
                                        </p:tgtEl>
                                        <p:attrNameLst>
                                          <p:attrName>style.visibility</p:attrName>
                                        </p:attrNameLst>
                                      </p:cBhvr>
                                      <p:to>
                                        <p:strVal val="visible"/>
                                      </p:to>
                                    </p:set>
                                    <p:animEffect transition="in" filter="wipe(left)">
                                      <p:cBhvr>
                                        <p:cTn id="38" dur="500"/>
                                        <p:tgtEl>
                                          <p:spTgt spid="14">
                                            <p:txEl>
                                              <p:pRg st="3" end="3"/>
                                            </p:txEl>
                                          </p:spTgt>
                                        </p:tgtEl>
                                      </p:cBhvr>
                                    </p:animEffect>
                                  </p:childTnLst>
                                </p:cTn>
                              </p:par>
                            </p:childTnLst>
                          </p:cTn>
                        </p:par>
                        <p:par>
                          <p:cTn id="39" fill="hold">
                            <p:stCondLst>
                              <p:cond delay="500"/>
                            </p:stCondLst>
                            <p:childTnLst>
                              <p:par>
                                <p:cTn id="40" presetID="22" presetClass="entr" presetSubtype="8"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left)">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wipe(left)">
                                      <p:cBhvr>
                                        <p:cTn id="47" dur="500"/>
                                        <p:tgtEl>
                                          <p:spTgt spid="14">
                                            <p:txEl>
                                              <p:pRg st="4" end="4"/>
                                            </p:txEl>
                                          </p:spTgt>
                                        </p:tgtEl>
                                      </p:cBhvr>
                                    </p:animEffect>
                                  </p:childTnLst>
                                </p:cTn>
                              </p:par>
                            </p:childTnLst>
                          </p:cTn>
                        </p:par>
                        <p:par>
                          <p:cTn id="48" fill="hold">
                            <p:stCondLst>
                              <p:cond delay="500"/>
                            </p:stCondLst>
                            <p:childTnLst>
                              <p:par>
                                <p:cTn id="49" presetID="22" presetClass="entr" presetSubtype="8" fill="hold" grpId="0" nodeType="after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wipe(left)">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nodeType="clickEffect">
                                  <p:stCondLst>
                                    <p:cond delay="0"/>
                                  </p:stCondLst>
                                  <p:childTnLst>
                                    <p:set>
                                      <p:cBhvr>
                                        <p:cTn id="55" dur="1" fill="hold">
                                          <p:stCondLst>
                                            <p:cond delay="0"/>
                                          </p:stCondLst>
                                        </p:cTn>
                                        <p:tgtEl>
                                          <p:spTgt spid="14">
                                            <p:txEl>
                                              <p:pRg st="5" end="5"/>
                                            </p:txEl>
                                          </p:spTgt>
                                        </p:tgtEl>
                                        <p:attrNameLst>
                                          <p:attrName>style.visibility</p:attrName>
                                        </p:attrNameLst>
                                      </p:cBhvr>
                                      <p:to>
                                        <p:strVal val="visible"/>
                                      </p:to>
                                    </p:set>
                                    <p:animEffect transition="in" filter="wipe(left)">
                                      <p:cBhvr>
                                        <p:cTn id="56" dur="500"/>
                                        <p:tgtEl>
                                          <p:spTgt spid="14">
                                            <p:txEl>
                                              <p:pRg st="5" end="5"/>
                                            </p:txEl>
                                          </p:spTgt>
                                        </p:tgtEl>
                                      </p:cBhvr>
                                    </p:animEffect>
                                  </p:childTnLst>
                                </p:cTn>
                              </p:par>
                            </p:childTnLst>
                          </p:cTn>
                        </p:par>
                        <p:par>
                          <p:cTn id="57" fill="hold">
                            <p:stCondLst>
                              <p:cond delay="500"/>
                            </p:stCondLst>
                            <p:childTnLst>
                              <p:par>
                                <p:cTn id="58" presetID="22" presetClass="entr" presetSubtype="8" fill="hold" grpId="0" nodeType="afterEffect">
                                  <p:stCondLst>
                                    <p:cond delay="0"/>
                                  </p:stCondLst>
                                  <p:childTnLst>
                                    <p:set>
                                      <p:cBhvr>
                                        <p:cTn id="59" dur="1" fill="hold">
                                          <p:stCondLst>
                                            <p:cond delay="0"/>
                                          </p:stCondLst>
                                        </p:cTn>
                                        <p:tgtEl>
                                          <p:spTgt spid="9"/>
                                        </p:tgtEl>
                                        <p:attrNameLst>
                                          <p:attrName>style.visibility</p:attrName>
                                        </p:attrNameLst>
                                      </p:cBhvr>
                                      <p:to>
                                        <p:strVal val="visible"/>
                                      </p:to>
                                    </p:set>
                                    <p:animEffect transition="in" filter="wipe(left)">
                                      <p:cBhvr>
                                        <p:cTn id="60" dur="500"/>
                                        <p:tgtEl>
                                          <p:spTgt spid="9"/>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8" fill="hold" nodeType="clickEffect">
                                  <p:stCondLst>
                                    <p:cond delay="0"/>
                                  </p:stCondLst>
                                  <p:childTnLst>
                                    <p:set>
                                      <p:cBhvr>
                                        <p:cTn id="64" dur="1" fill="hold">
                                          <p:stCondLst>
                                            <p:cond delay="0"/>
                                          </p:stCondLst>
                                        </p:cTn>
                                        <p:tgtEl>
                                          <p:spTgt spid="14">
                                            <p:txEl>
                                              <p:pRg st="6" end="6"/>
                                            </p:txEl>
                                          </p:spTgt>
                                        </p:tgtEl>
                                        <p:attrNameLst>
                                          <p:attrName>style.visibility</p:attrName>
                                        </p:attrNameLst>
                                      </p:cBhvr>
                                      <p:to>
                                        <p:strVal val="visible"/>
                                      </p:to>
                                    </p:set>
                                    <p:animEffect transition="in" filter="wipe(left)">
                                      <p:cBhvr>
                                        <p:cTn id="65" dur="500"/>
                                        <p:tgtEl>
                                          <p:spTgt spid="14">
                                            <p:txEl>
                                              <p:pRg st="6" end="6"/>
                                            </p:txEl>
                                          </p:spTgt>
                                        </p:tgtEl>
                                      </p:cBhvr>
                                    </p:animEffect>
                                  </p:childTnLst>
                                </p:cTn>
                              </p:par>
                            </p:childTnLst>
                          </p:cTn>
                        </p:par>
                        <p:par>
                          <p:cTn id="66" fill="hold">
                            <p:stCondLst>
                              <p:cond delay="500"/>
                            </p:stCondLst>
                            <p:childTnLst>
                              <p:par>
                                <p:cTn id="67" presetID="22" presetClass="entr" presetSubtype="8" fill="hold" grpId="0" nodeType="afterEffect">
                                  <p:stCondLst>
                                    <p:cond delay="0"/>
                                  </p:stCondLst>
                                  <p:childTnLst>
                                    <p:set>
                                      <p:cBhvr>
                                        <p:cTn id="68" dur="1" fill="hold">
                                          <p:stCondLst>
                                            <p:cond delay="0"/>
                                          </p:stCondLst>
                                        </p:cTn>
                                        <p:tgtEl>
                                          <p:spTgt spid="11"/>
                                        </p:tgtEl>
                                        <p:attrNameLst>
                                          <p:attrName>style.visibility</p:attrName>
                                        </p:attrNameLst>
                                      </p:cBhvr>
                                      <p:to>
                                        <p:strVal val="visible"/>
                                      </p:to>
                                    </p:set>
                                    <p:animEffect transition="in" filter="wipe(left)">
                                      <p:cBhvr>
                                        <p:cTn id="69" dur="500"/>
                                        <p:tgtEl>
                                          <p:spTgt spid="11"/>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8" fill="hold" nodeType="clickEffect">
                                  <p:stCondLst>
                                    <p:cond delay="0"/>
                                  </p:stCondLst>
                                  <p:childTnLst>
                                    <p:set>
                                      <p:cBhvr>
                                        <p:cTn id="73" dur="1" fill="hold">
                                          <p:stCondLst>
                                            <p:cond delay="0"/>
                                          </p:stCondLst>
                                        </p:cTn>
                                        <p:tgtEl>
                                          <p:spTgt spid="14">
                                            <p:txEl>
                                              <p:pRg st="7" end="7"/>
                                            </p:txEl>
                                          </p:spTgt>
                                        </p:tgtEl>
                                        <p:attrNameLst>
                                          <p:attrName>style.visibility</p:attrName>
                                        </p:attrNameLst>
                                      </p:cBhvr>
                                      <p:to>
                                        <p:strVal val="visible"/>
                                      </p:to>
                                    </p:set>
                                    <p:animEffect transition="in" filter="wipe(left)">
                                      <p:cBhvr>
                                        <p:cTn id="74" dur="500"/>
                                        <p:tgtEl>
                                          <p:spTgt spid="14">
                                            <p:txEl>
                                              <p:pRg st="7" end="7"/>
                                            </p:txEl>
                                          </p:spTgt>
                                        </p:tgtEl>
                                      </p:cBhvr>
                                    </p:animEffect>
                                  </p:childTnLst>
                                </p:cTn>
                              </p:par>
                            </p:childTnLst>
                          </p:cTn>
                        </p:par>
                        <p:par>
                          <p:cTn id="75" fill="hold">
                            <p:stCondLst>
                              <p:cond delay="500"/>
                            </p:stCondLst>
                            <p:childTnLst>
                              <p:par>
                                <p:cTn id="76" presetID="22" presetClass="entr" presetSubtype="8" fill="hold" grpId="0" nodeType="afterEffect">
                                  <p:stCondLst>
                                    <p:cond delay="0"/>
                                  </p:stCondLst>
                                  <p:childTnLst>
                                    <p:set>
                                      <p:cBhvr>
                                        <p:cTn id="77" dur="1" fill="hold">
                                          <p:stCondLst>
                                            <p:cond delay="0"/>
                                          </p:stCondLst>
                                        </p:cTn>
                                        <p:tgtEl>
                                          <p:spTgt spid="10"/>
                                        </p:tgtEl>
                                        <p:attrNameLst>
                                          <p:attrName>style.visibility</p:attrName>
                                        </p:attrNameLst>
                                      </p:cBhvr>
                                      <p:to>
                                        <p:strVal val="visible"/>
                                      </p:to>
                                    </p:set>
                                    <p:animEffect transition="in" filter="wipe(left)">
                                      <p:cBhvr>
                                        <p:cTn id="78" dur="500"/>
                                        <p:tgtEl>
                                          <p:spTgt spid="10"/>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8" fill="hold" nodeType="clickEffect">
                                  <p:stCondLst>
                                    <p:cond delay="0"/>
                                  </p:stCondLst>
                                  <p:childTnLst>
                                    <p:set>
                                      <p:cBhvr>
                                        <p:cTn id="82" dur="1" fill="hold">
                                          <p:stCondLst>
                                            <p:cond delay="0"/>
                                          </p:stCondLst>
                                        </p:cTn>
                                        <p:tgtEl>
                                          <p:spTgt spid="14">
                                            <p:txEl>
                                              <p:pRg st="8" end="8"/>
                                            </p:txEl>
                                          </p:spTgt>
                                        </p:tgtEl>
                                        <p:attrNameLst>
                                          <p:attrName>style.visibility</p:attrName>
                                        </p:attrNameLst>
                                      </p:cBhvr>
                                      <p:to>
                                        <p:strVal val="visible"/>
                                      </p:to>
                                    </p:set>
                                    <p:animEffect transition="in" filter="wipe(left)">
                                      <p:cBhvr>
                                        <p:cTn id="83" dur="500"/>
                                        <p:tgtEl>
                                          <p:spTgt spid="14">
                                            <p:txEl>
                                              <p:pRg st="8" end="8"/>
                                            </p:txEl>
                                          </p:spTgt>
                                        </p:tgtEl>
                                      </p:cBhvr>
                                    </p:animEffect>
                                  </p:childTnLst>
                                </p:cTn>
                              </p:par>
                            </p:childTnLst>
                          </p:cTn>
                        </p:par>
                        <p:par>
                          <p:cTn id="84" fill="hold">
                            <p:stCondLst>
                              <p:cond delay="500"/>
                            </p:stCondLst>
                            <p:childTnLst>
                              <p:par>
                                <p:cTn id="85" presetID="22" presetClass="entr" presetSubtype="8" fill="hold" grpId="0" nodeType="afterEffect">
                                  <p:stCondLst>
                                    <p:cond delay="0"/>
                                  </p:stCondLst>
                                  <p:childTnLst>
                                    <p:set>
                                      <p:cBhvr>
                                        <p:cTn id="86" dur="1" fill="hold">
                                          <p:stCondLst>
                                            <p:cond delay="0"/>
                                          </p:stCondLst>
                                        </p:cTn>
                                        <p:tgtEl>
                                          <p:spTgt spid="13"/>
                                        </p:tgtEl>
                                        <p:attrNameLst>
                                          <p:attrName>style.visibility</p:attrName>
                                        </p:attrNameLst>
                                      </p:cBhvr>
                                      <p:to>
                                        <p:strVal val="visible"/>
                                      </p:to>
                                    </p:set>
                                    <p:animEffect transition="in" filter="wipe(left)">
                                      <p:cBhvr>
                                        <p:cTn id="87" dur="500"/>
                                        <p:tgtEl>
                                          <p:spTgt spid="13"/>
                                        </p:tgtEl>
                                      </p:cBhvr>
                                    </p:animEffect>
                                  </p:childTnLst>
                                </p:cTn>
                              </p:par>
                            </p:childTnLst>
                          </p:cTn>
                        </p:par>
                      </p:childTnLst>
                    </p:cTn>
                  </p:par>
                  <p:par>
                    <p:cTn id="88" fill="hold">
                      <p:stCondLst>
                        <p:cond delay="indefinite"/>
                      </p:stCondLst>
                      <p:childTnLst>
                        <p:par>
                          <p:cTn id="89" fill="hold">
                            <p:stCondLst>
                              <p:cond delay="0"/>
                            </p:stCondLst>
                            <p:childTnLst>
                              <p:par>
                                <p:cTn id="90" presetID="22" presetClass="entr" presetSubtype="8" fill="hold" nodeType="clickEffect">
                                  <p:stCondLst>
                                    <p:cond delay="0"/>
                                  </p:stCondLst>
                                  <p:childTnLst>
                                    <p:set>
                                      <p:cBhvr>
                                        <p:cTn id="91" dur="1" fill="hold">
                                          <p:stCondLst>
                                            <p:cond delay="0"/>
                                          </p:stCondLst>
                                        </p:cTn>
                                        <p:tgtEl>
                                          <p:spTgt spid="14">
                                            <p:txEl>
                                              <p:pRg st="9" end="9"/>
                                            </p:txEl>
                                          </p:spTgt>
                                        </p:tgtEl>
                                        <p:attrNameLst>
                                          <p:attrName>style.visibility</p:attrName>
                                        </p:attrNameLst>
                                      </p:cBhvr>
                                      <p:to>
                                        <p:strVal val="visible"/>
                                      </p:to>
                                    </p:set>
                                    <p:animEffect transition="in" filter="wipe(left)">
                                      <p:cBhvr>
                                        <p:cTn id="92" dur="500"/>
                                        <p:tgtEl>
                                          <p:spTgt spid="14">
                                            <p:txEl>
                                              <p:pRg st="9" end="9"/>
                                            </p:txEl>
                                          </p:spTgt>
                                        </p:tgtEl>
                                      </p:cBhvr>
                                    </p:animEffect>
                                  </p:childTnLst>
                                </p:cTn>
                              </p:par>
                            </p:childTnLst>
                          </p:cTn>
                        </p:par>
                        <p:par>
                          <p:cTn id="93" fill="hold">
                            <p:stCondLst>
                              <p:cond delay="500"/>
                            </p:stCondLst>
                            <p:childTnLst>
                              <p:par>
                                <p:cTn id="94" presetID="22" presetClass="entr" presetSubtype="8" fill="hold" grpId="0" nodeType="afterEffect">
                                  <p:stCondLst>
                                    <p:cond delay="250"/>
                                  </p:stCondLst>
                                  <p:childTnLst>
                                    <p:set>
                                      <p:cBhvr>
                                        <p:cTn id="95" dur="1" fill="hold">
                                          <p:stCondLst>
                                            <p:cond delay="0"/>
                                          </p:stCondLst>
                                        </p:cTn>
                                        <p:tgtEl>
                                          <p:spTgt spid="12"/>
                                        </p:tgtEl>
                                        <p:attrNameLst>
                                          <p:attrName>style.visibility</p:attrName>
                                        </p:attrNameLst>
                                      </p:cBhvr>
                                      <p:to>
                                        <p:strVal val="visible"/>
                                      </p:to>
                                    </p:set>
                                    <p:animEffect transition="in" filter="wipe(left)">
                                      <p:cBhvr>
                                        <p:cTn id="9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3200" dirty="0" smtClean="0"/>
              <a:t>Lat</a:t>
            </a:r>
            <a:r>
              <a:rPr lang="cs-CZ" sz="3200" dirty="0"/>
              <a:t>. </a:t>
            </a:r>
            <a:r>
              <a:rPr lang="cs-CZ" sz="3200" dirty="0" smtClean="0"/>
              <a:t>„</a:t>
            </a:r>
            <a:r>
              <a:rPr lang="cs-CZ" sz="3200" dirty="0" err="1" smtClean="0"/>
              <a:t>secesio</a:t>
            </a:r>
            <a:r>
              <a:rPr lang="cs-CZ" sz="3200" dirty="0" smtClean="0"/>
              <a:t>“ </a:t>
            </a:r>
            <a:r>
              <a:rPr lang="cs-CZ" sz="3200" dirty="0"/>
              <a:t>= odtržení, </a:t>
            </a:r>
            <a:r>
              <a:rPr lang="cs-CZ" sz="3200" dirty="0" smtClean="0"/>
              <a:t>odštěpení.</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4413395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3200" dirty="0" smtClean="0"/>
              <a:t>Asi 1890 - 1905 </a:t>
            </a:r>
            <a:r>
              <a:rPr lang="cs-CZ" sz="3200" dirty="0"/>
              <a:t>→ </a:t>
            </a:r>
            <a:r>
              <a:rPr lang="cs-CZ" sz="3200" dirty="0" smtClean="0"/>
              <a:t>vrcholem byla </a:t>
            </a:r>
            <a:r>
              <a:rPr lang="cs-CZ" sz="3200" dirty="0"/>
              <a:t>výstava v </a:t>
            </a:r>
            <a:r>
              <a:rPr lang="cs-CZ" sz="3200" dirty="0" smtClean="0"/>
              <a:t>Paříži </a:t>
            </a:r>
            <a:r>
              <a:rPr lang="cs-CZ" sz="3200" dirty="0"/>
              <a:t>roku </a:t>
            </a:r>
            <a:r>
              <a:rPr lang="cs-CZ" sz="3200" dirty="0" smtClean="0"/>
              <a:t>1900.</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5805790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764704"/>
            <a:ext cx="8229600" cy="5256583"/>
          </a:xfrm>
        </p:spPr>
        <p:txBody>
          <a:bodyPr/>
          <a:lstStyle/>
          <a:p>
            <a:r>
              <a:rPr lang="cs-CZ" sz="3200" dirty="0" smtClean="0"/>
              <a:t>Byla posledním velkým univerzálním mezinárodním výtvarným slohem. Vytvořila </a:t>
            </a:r>
            <a:r>
              <a:rPr lang="cs-CZ" sz="3200" dirty="0"/>
              <a:t>módu a životní styl na konci 19. a začátku 20. </a:t>
            </a:r>
            <a:r>
              <a:rPr lang="cs-CZ" sz="3200" dirty="0" smtClean="0"/>
              <a:t>století.</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0053397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1340768"/>
            <a:ext cx="8686800" cy="3600400"/>
          </a:xfrm>
        </p:spPr>
        <p:txBody>
          <a:bodyPr/>
          <a:lstStyle/>
          <a:p>
            <a:r>
              <a:rPr lang="cs-CZ" sz="3200" dirty="0" smtClean="0"/>
              <a:t>Hlavní </a:t>
            </a:r>
            <a:r>
              <a:rPr lang="cs-CZ" sz="3200" dirty="0"/>
              <a:t>těžiště </a:t>
            </a:r>
            <a:r>
              <a:rPr lang="cs-CZ" sz="3200" dirty="0" smtClean="0"/>
              <a:t>secese nespočívalo v tzv. vysokém umění (architektura, malířství a sochařství), ale spíše v užitém </a:t>
            </a:r>
            <a:r>
              <a:rPr lang="cs-CZ" sz="3200" dirty="0"/>
              <a:t>umění: dekorace, oblékání, šperkařství, nábytkářství a </a:t>
            </a:r>
            <a:r>
              <a:rPr lang="cs-CZ" sz="3200" dirty="0" smtClean="0"/>
              <a:t>móda. </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32392323"/>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052736"/>
            <a:ext cx="8229600" cy="4392487"/>
          </a:xfrm>
        </p:spPr>
        <p:txBody>
          <a:bodyPr/>
          <a:lstStyle/>
          <a:p>
            <a:r>
              <a:rPr lang="cs-CZ" sz="3200" dirty="0" smtClean="0"/>
              <a:t>Gesamtkunstwerk </a:t>
            </a:r>
            <a:r>
              <a:rPr lang="cs-CZ" sz="3200" dirty="0"/>
              <a:t>je označení díla, v němž je spojeno současně více druhů </a:t>
            </a:r>
            <a:r>
              <a:rPr lang="cs-CZ" sz="3200" dirty="0" smtClean="0"/>
              <a:t>umění a všechna </a:t>
            </a:r>
            <a:r>
              <a:rPr lang="cs-CZ" sz="3200" dirty="0"/>
              <a:t>umělecká díla </a:t>
            </a:r>
            <a:r>
              <a:rPr lang="cs-CZ" sz="3200" dirty="0" smtClean="0"/>
              <a:t>tvoří harmonickou jednotu. </a:t>
            </a:r>
            <a:endParaRPr lang="cs-CZ" sz="3200" b="1" dirty="0">
              <a:solidFill>
                <a:srgbClr val="7030A0"/>
              </a:solidFill>
              <a:effectLst>
                <a:outerShdw blurRad="38100" dist="38100" dir="2700000" algn="tl">
                  <a:srgbClr val="000000">
                    <a:alpha val="43137"/>
                  </a:srgbClr>
                </a:outerShdw>
              </a:effectLst>
            </a:endParaRPr>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14697499"/>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556791"/>
            <a:ext cx="8229600" cy="3384377"/>
          </a:xfrm>
        </p:spPr>
        <p:txBody>
          <a:bodyPr/>
          <a:lstStyle/>
          <a:p>
            <a:r>
              <a:rPr lang="cs-CZ" sz="3200" dirty="0" smtClean="0">
                <a:latin typeface="Arial" panose="020B0604020202020204" pitchFamily="34" charset="0"/>
                <a:cs typeface="Arial" panose="020B0604020202020204" pitchFamily="34" charset="0"/>
              </a:rPr>
              <a:t>Secese vystupovala </a:t>
            </a:r>
            <a:r>
              <a:rPr lang="cs-CZ" sz="3200" dirty="0">
                <a:latin typeface="Arial" panose="020B0604020202020204" pitchFamily="34" charset="0"/>
                <a:cs typeface="Arial" panose="020B0604020202020204" pitchFamily="34" charset="0"/>
              </a:rPr>
              <a:t>pod různými jmény v různých </a:t>
            </a:r>
            <a:r>
              <a:rPr lang="cs-CZ" sz="3200" dirty="0" smtClean="0">
                <a:latin typeface="Arial" panose="020B0604020202020204" pitchFamily="34" charset="0"/>
                <a:cs typeface="Arial" panose="020B0604020202020204" pitchFamily="34" charset="0"/>
              </a:rPr>
              <a:t>zemích:</a:t>
            </a:r>
          </a:p>
          <a:p>
            <a:pPr marL="1771650" lvl="4" indent="0">
              <a:buNone/>
            </a:pPr>
            <a:r>
              <a:rPr lang="cs-CZ" sz="3200" b="1" dirty="0" smtClean="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Francie → Art </a:t>
            </a:r>
            <a:r>
              <a:rPr lang="cs-CZ" sz="3200" b="1" dirty="0" err="1">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noveau</a:t>
            </a:r>
            <a:r>
              <a:rPr lang="cs-CZ" sz="32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1771650" lvl="4" indent="0">
              <a:buNone/>
            </a:pPr>
            <a:r>
              <a:rPr lang="cs-CZ" sz="3200" b="1" dirty="0" smtClean="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Německo </a:t>
            </a:r>
            <a:r>
              <a:rPr lang="cs-CZ" sz="32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Jugendstil</a:t>
            </a:r>
          </a:p>
          <a:p>
            <a:pPr marL="1771650" lvl="4" indent="0">
              <a:buNone/>
            </a:pPr>
            <a:r>
              <a:rPr lang="cs-CZ" sz="3200" b="1" dirty="0" smtClean="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Anglie → Modern Style</a:t>
            </a:r>
            <a:endParaRPr lang="cs-CZ" sz="32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88348619"/>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3200" dirty="0"/>
              <a:t>Arts and </a:t>
            </a:r>
            <a:r>
              <a:rPr lang="cs-CZ" sz="3200" dirty="0" err="1" smtClean="0"/>
              <a:t>Crafts</a:t>
            </a:r>
            <a:r>
              <a:rPr lang="cs-CZ" sz="3200" dirty="0" smtClean="0"/>
              <a:t> = Umění a řemesla </a:t>
            </a:r>
            <a:endParaRPr lang="cs-CZ" sz="3200" b="1" dirty="0">
              <a:solidFill>
                <a:srgbClr val="7030A0"/>
              </a:solidFill>
              <a:effectLst>
                <a:outerShdw blurRad="38100" dist="38100" dir="2700000" algn="tl">
                  <a:srgbClr val="000000">
                    <a:alpha val="43137"/>
                  </a:srgbClr>
                </a:outerShdw>
              </a:effectLst>
            </a:endParaRPr>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4316136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628799"/>
            <a:ext cx="8229600" cy="3024337"/>
          </a:xfrm>
        </p:spPr>
        <p:txBody>
          <a:bodyPr/>
          <a:lstStyle/>
          <a:p>
            <a:r>
              <a:rPr lang="cs-CZ" sz="3200" dirty="0" smtClean="0"/>
              <a:t>Oblíbená </a:t>
            </a:r>
            <a:r>
              <a:rPr lang="cs-CZ" sz="3200" dirty="0"/>
              <a:t>rostlina: </a:t>
            </a:r>
            <a:r>
              <a:rPr lang="cs-CZ" sz="3200" dirty="0" smtClean="0"/>
              <a:t>lilie, </a:t>
            </a:r>
            <a:endParaRPr lang="cs-CZ" sz="3200" dirty="0"/>
          </a:p>
          <a:p>
            <a:r>
              <a:rPr lang="cs-CZ" sz="3200" dirty="0"/>
              <a:t>oblíbené zvíře: páv, </a:t>
            </a:r>
            <a:r>
              <a:rPr lang="cs-CZ" sz="3200" dirty="0" smtClean="0"/>
              <a:t>labuť.</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64656995"/>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628799"/>
            <a:ext cx="8229600" cy="3024337"/>
          </a:xfrm>
        </p:spPr>
        <p:txBody>
          <a:bodyPr/>
          <a:lstStyle/>
          <a:p>
            <a:r>
              <a:rPr lang="cs-CZ" sz="3200" dirty="0" smtClean="0"/>
              <a:t>Ústředním </a:t>
            </a:r>
            <a:r>
              <a:rPr lang="cs-CZ" sz="3200" dirty="0"/>
              <a:t>znakem je </a:t>
            </a:r>
            <a:r>
              <a:rPr lang="cs-CZ" sz="3200" dirty="0" smtClean="0"/>
              <a:t>stylizace a inspirace přírodou, ornamentálnost</a:t>
            </a:r>
            <a:r>
              <a:rPr lang="cs-CZ" sz="3200" dirty="0"/>
              <a:t>, </a:t>
            </a:r>
            <a:r>
              <a:rPr lang="cs-CZ" sz="3200" dirty="0" smtClean="0"/>
              <a:t>plošnost, lineárnost a </a:t>
            </a:r>
            <a:r>
              <a:rPr lang="cs-CZ" sz="3200" dirty="0"/>
              <a:t>záliba v neobvyklých lomených </a:t>
            </a:r>
            <a:r>
              <a:rPr lang="cs-CZ" sz="3200" dirty="0" smtClean="0"/>
              <a:t>barvách.</a:t>
            </a:r>
            <a:endParaRPr lang="cs-CZ" sz="32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Zpět</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7155066"/>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Japonismus – secese byla ovlivněna </a:t>
            </a:r>
            <a:r>
              <a:rPr lang="cs-CZ" sz="2800" dirty="0"/>
              <a:t>dekorativním stylem japonské </a:t>
            </a:r>
            <a:r>
              <a:rPr lang="cs-CZ" sz="2800" dirty="0" smtClean="0"/>
              <a:t>grafiky.</a:t>
            </a:r>
            <a:endParaRPr lang="cs-CZ" sz="2800" dirty="0"/>
          </a:p>
        </p:txBody>
      </p:sp>
      <p:sp>
        <p:nvSpPr>
          <p:cNvPr id="3" name="Right Arrow 2">
            <a:hlinkClick r:id="rId2" action="ppaction://hlinksldjump"/>
          </p:cNvPr>
          <p:cNvSpPr/>
          <p:nvPr/>
        </p:nvSpPr>
        <p:spPr>
          <a:xfrm>
            <a:off x="7049976" y="5661248"/>
            <a:ext cx="1626480" cy="844672"/>
          </a:xfrm>
          <a:prstGeom prst="rightArrow">
            <a:avLst/>
          </a:prstGeom>
          <a:solidFill>
            <a:srgbClr val="DEA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7A48D4"/>
                </a:solidFill>
                <a:effectLst>
                  <a:outerShdw blurRad="38100" dist="38100" dir="2700000" algn="tl">
                    <a:srgbClr val="000000">
                      <a:alpha val="43137"/>
                    </a:srgbClr>
                  </a:outerShdw>
                </a:effectLst>
              </a:rPr>
              <a:t>Konec</a:t>
            </a:r>
            <a:endParaRPr lang="cs-CZ" sz="2800" b="1" dirty="0">
              <a:solidFill>
                <a:srgbClr val="7A48D4"/>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89521492"/>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WordArt 4" descr="k--k"/>
          <p:cNvSpPr>
            <a:spLocks noChangeArrowheads="1" noChangeShapeType="1" noTextEdit="1"/>
          </p:cNvSpPr>
          <p:nvPr/>
        </p:nvSpPr>
        <p:spPr bwMode="auto">
          <a:xfrm>
            <a:off x="899592" y="2204864"/>
            <a:ext cx="7344816" cy="1944216"/>
          </a:xfrm>
          <a:prstGeom prst="rect">
            <a:avLst/>
          </a:prstGeom>
          <a:effectLst>
            <a:reflection blurRad="6350" stA="50000" endA="300" endPos="90000" dist="50800" dir="5400000" sy="-100000" algn="bl" rotWithShape="0"/>
          </a:effectLst>
        </p:spPr>
        <p:txBody>
          <a:bodyPr wrap="none" fromWordArt="1">
            <a:prstTxWarp prst="textPlain">
              <a:avLst>
                <a:gd name="adj" fmla="val 50190"/>
              </a:avLst>
            </a:prstTxWarp>
          </a:bodyPr>
          <a:lstStyle/>
          <a:p>
            <a:pPr algn="ctr" eaLnBrk="0" hangingPunct="0">
              <a:defRPr/>
            </a:pPr>
            <a:r>
              <a:rPr lang="cs-CZ" sz="3600" kern="10" dirty="0" smtClean="0">
                <a:ln w="1270">
                  <a:solidFill>
                    <a:srgbClr val="000000"/>
                  </a:solidFill>
                  <a:round/>
                  <a:headEnd/>
                  <a:tailEnd/>
                </a:ln>
                <a:blipFill dpi="0" rotWithShape="0">
                  <a:blip r:embed="rId2"/>
                  <a:srcRect/>
                  <a:stretch>
                    <a:fillRect/>
                  </a:stretch>
                </a:blipFill>
                <a:effectLst>
                  <a:outerShdw dist="35921" dir="2700000" algn="ctr" rotWithShape="0">
                    <a:srgbClr val="C0C0C0">
                      <a:alpha val="79999"/>
                    </a:srgbClr>
                  </a:outerShdw>
                </a:effectLst>
                <a:latin typeface="Algerian" panose="04020705040A02060702" pitchFamily="82" charset="0"/>
                <a:cs typeface="Arial" panose="020B0604020202020204" pitchFamily="34" charset="0"/>
              </a:rPr>
              <a:t>MALÍŘSTVÍ</a:t>
            </a:r>
            <a:endParaRPr lang="cs-CZ" sz="3600" kern="10" dirty="0">
              <a:ln w="1270">
                <a:solidFill>
                  <a:srgbClr val="000000"/>
                </a:solidFill>
                <a:round/>
                <a:headEnd/>
                <a:tailEnd/>
              </a:ln>
              <a:blipFill dpi="0" rotWithShape="0">
                <a:blip r:embed="rId2"/>
                <a:srcRect/>
                <a:stretch>
                  <a:fillRect/>
                </a:stretch>
              </a:blipFill>
              <a:effectLst>
                <a:outerShdw dist="35921" dir="2700000" algn="ctr" rotWithShape="0">
                  <a:srgbClr val="C0C0C0">
                    <a:alpha val="79999"/>
                  </a:srgbClr>
                </a:outerShdw>
              </a:effectLst>
              <a:latin typeface="Algerian" panose="04020705040A02060702" pitchFamily="82" charset="0"/>
              <a:cs typeface="Arial" panose="020B0604020202020204" pitchFamily="34" charset="0"/>
            </a:endParaRPr>
          </a:p>
        </p:txBody>
      </p:sp>
    </p:spTree>
    <p:extLst>
      <p:ext uri="{BB962C8B-B14F-4D97-AF65-F5344CB8AC3E}">
        <p14:creationId xmlns:p14="http://schemas.microsoft.com/office/powerpoint/2010/main" val="355174008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nodeType="after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800" decel="100000"/>
                                        <p:tgtEl>
                                          <p:spTgt spid="2052"/>
                                        </p:tgtEl>
                                      </p:cBhvr>
                                    </p:animEffect>
                                    <p:anim calcmode="lin" valueType="num">
                                      <p:cBhvr>
                                        <p:cTn id="8" dur="800" decel="100000" fill="hold"/>
                                        <p:tgtEl>
                                          <p:spTgt spid="2052"/>
                                        </p:tgtEl>
                                        <p:attrNameLst>
                                          <p:attrName>style.rotation</p:attrName>
                                        </p:attrNameLst>
                                      </p:cBhvr>
                                      <p:tavLst>
                                        <p:tav tm="0">
                                          <p:val>
                                            <p:fltVal val="-90"/>
                                          </p:val>
                                        </p:tav>
                                        <p:tav tm="100000">
                                          <p:val>
                                            <p:fltVal val="0"/>
                                          </p:val>
                                        </p:tav>
                                      </p:tavLst>
                                    </p:anim>
                                    <p:anim calcmode="lin" valueType="num">
                                      <p:cBhvr>
                                        <p:cTn id="9" dur="800" decel="100000" fill="hold"/>
                                        <p:tgtEl>
                                          <p:spTgt spid="2052"/>
                                        </p:tgtEl>
                                        <p:attrNameLst>
                                          <p:attrName>ppt_x</p:attrName>
                                        </p:attrNameLst>
                                      </p:cBhvr>
                                      <p:tavLst>
                                        <p:tav tm="0">
                                          <p:val>
                                            <p:strVal val="#ppt_x+0.4"/>
                                          </p:val>
                                        </p:tav>
                                        <p:tav tm="100000">
                                          <p:val>
                                            <p:strVal val="#ppt_x-0.05"/>
                                          </p:val>
                                        </p:tav>
                                      </p:tavLst>
                                    </p:anim>
                                    <p:anim calcmode="lin" valueType="num">
                                      <p:cBhvr>
                                        <p:cTn id="10" dur="800" decel="100000" fill="hold"/>
                                        <p:tgtEl>
                                          <p:spTgt spid="2052"/>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052"/>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052"/>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CFD62"/>
            </a:gs>
            <a:gs pos="0">
              <a:schemeClr val="accent1">
                <a:lumMod val="5000"/>
                <a:lumOff val="95000"/>
              </a:schemeClr>
            </a:gs>
            <a:gs pos="100000">
              <a:srgbClr val="FF9900">
                <a:alpha val="46000"/>
              </a:srgbClr>
            </a:gs>
            <a:gs pos="0">
              <a:srgbClr val="990099">
                <a:alpha val="33000"/>
              </a:srgbClr>
            </a:gs>
            <a:gs pos="43000">
              <a:srgbClr val="FFFF66">
                <a:alpha val="56000"/>
              </a:srgbClr>
            </a:gs>
            <a:gs pos="100000">
              <a:srgbClr val="F6AE44">
                <a:alpha val="47000"/>
              </a:srgbClr>
            </a:gs>
            <a:gs pos="100000">
              <a:srgbClr val="FFFF66"/>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defRPr/>
            </a:pPr>
            <a:r>
              <a:rPr lang="cs-CZ" b="1" dirty="0" smtClean="0">
                <a:solidFill>
                  <a:srgbClr val="7030A0"/>
                </a:solidFill>
              </a:rPr>
              <a:t>Charakteristické znaky</a:t>
            </a:r>
            <a:endParaRPr lang="cs-CZ" b="1" dirty="0">
              <a:solidFill>
                <a:srgbClr val="7030A0"/>
              </a:solidFill>
            </a:endParaRPr>
          </a:p>
        </p:txBody>
      </p:sp>
      <p:sp>
        <p:nvSpPr>
          <p:cNvPr id="9219" name="Zástupný symbol pro obsah 2"/>
          <p:cNvSpPr>
            <a:spLocks noGrp="1"/>
          </p:cNvSpPr>
          <p:nvPr>
            <p:ph idx="1"/>
          </p:nvPr>
        </p:nvSpPr>
        <p:spPr>
          <a:xfrm>
            <a:off x="457200" y="1484313"/>
            <a:ext cx="8229600" cy="4525962"/>
          </a:xfrm>
        </p:spPr>
        <p:txBody>
          <a:bodyPr/>
          <a:lstStyle/>
          <a:p>
            <a:r>
              <a:rPr lang="cs-CZ" sz="2000" dirty="0" smtClean="0"/>
              <a:t>ústřední znak </a:t>
            </a:r>
            <a:r>
              <a:rPr lang="cs-CZ" sz="2000" dirty="0" smtClean="0">
                <a:latin typeface="Arial" panose="020B0604020202020204" pitchFamily="34" charset="0"/>
                <a:cs typeface="Arial" panose="020B0604020202020204" pitchFamily="34" charset="0"/>
              </a:rPr>
              <a:t>→ </a:t>
            </a:r>
            <a:r>
              <a:rPr lang="cs-CZ" sz="2000" dirty="0" smtClean="0"/>
              <a:t>stylizace</a:t>
            </a:r>
          </a:p>
          <a:p>
            <a:pPr lvl="1"/>
            <a:r>
              <a:rPr lang="cs-CZ" sz="2000" dirty="0" smtClean="0"/>
              <a:t>ornamentálnost, plošnost, lineárnost</a:t>
            </a:r>
          </a:p>
          <a:p>
            <a:r>
              <a:rPr lang="cs-CZ" sz="2000" dirty="0" smtClean="0"/>
              <a:t>záliba v neobyčejných lomených barvách a estetickém využití rozličných materiálů</a:t>
            </a:r>
          </a:p>
          <a:p>
            <a:pPr lvl="1"/>
            <a:r>
              <a:rPr lang="cs-CZ" sz="2000" dirty="0" smtClean="0"/>
              <a:t>secesní barevnost není pouhou charakteristikou zobrazeného předmětu, ale hodnotou samou o sobě</a:t>
            </a:r>
          </a:p>
          <a:p>
            <a:pPr lvl="1"/>
            <a:r>
              <a:rPr lang="cs-CZ" sz="2000" dirty="0" smtClean="0"/>
              <a:t>secese vyhledává neobvyklé a dosud nevídané barevné odstíny a váže je podle principu harmonie a kontrastu</a:t>
            </a:r>
          </a:p>
          <a:p>
            <a:r>
              <a:rPr lang="cs-CZ" sz="2000" dirty="0" smtClean="0"/>
              <a:t>inspirace přírodními tvary (listy, květy, lidské a zvířecí tělo) </a:t>
            </a:r>
          </a:p>
          <a:p>
            <a:r>
              <a:rPr lang="cs-CZ" sz="2000" dirty="0" smtClean="0"/>
              <a:t>těžiště secese neleží ve „vysokém“ umění, v malbě a sochařství, ale v dekoraci a užitém umění</a:t>
            </a:r>
          </a:p>
          <a:p>
            <a:pPr lvl="1"/>
            <a:r>
              <a:rPr lang="cs-CZ" sz="2000" dirty="0" smtClean="0"/>
              <a:t>zájem o knižní grafiku, ilustraci, plakáty…</a:t>
            </a:r>
          </a:p>
          <a:p>
            <a:r>
              <a:rPr lang="cs-CZ" sz="2000" dirty="0" smtClean="0"/>
              <a:t>inspirace japonskými barevnými dřevoryty</a:t>
            </a:r>
          </a:p>
        </p:txBody>
      </p:sp>
    </p:spTree>
    <p:extLst>
      <p:ext uri="{BB962C8B-B14F-4D97-AF65-F5344CB8AC3E}">
        <p14:creationId xmlns:p14="http://schemas.microsoft.com/office/powerpoint/2010/main" val="25801196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Effect transition="in" filter="wipe(left)">
                                      <p:cBhvr>
                                        <p:cTn id="13" dur="500"/>
                                        <p:tgtEl>
                                          <p:spTgt spid="921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9219">
                                            <p:txEl>
                                              <p:pRg st="1" end="1"/>
                                            </p:txEl>
                                          </p:spTgt>
                                        </p:tgtEl>
                                        <p:attrNameLst>
                                          <p:attrName>style.visibility</p:attrName>
                                        </p:attrNameLst>
                                      </p:cBhvr>
                                      <p:to>
                                        <p:strVal val="visible"/>
                                      </p:to>
                                    </p:set>
                                    <p:animEffect transition="in" filter="wipe(left)">
                                      <p:cBhvr>
                                        <p:cTn id="18" dur="500"/>
                                        <p:tgtEl>
                                          <p:spTgt spid="921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9219">
                                            <p:txEl>
                                              <p:pRg st="2" end="2"/>
                                            </p:txEl>
                                          </p:spTgt>
                                        </p:tgtEl>
                                        <p:attrNameLst>
                                          <p:attrName>style.visibility</p:attrName>
                                        </p:attrNameLst>
                                      </p:cBhvr>
                                      <p:to>
                                        <p:strVal val="visible"/>
                                      </p:to>
                                    </p:set>
                                    <p:animEffect transition="in" filter="wipe(left)">
                                      <p:cBhvr>
                                        <p:cTn id="23" dur="500"/>
                                        <p:tgtEl>
                                          <p:spTgt spid="921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9219">
                                            <p:txEl>
                                              <p:pRg st="3" end="3"/>
                                            </p:txEl>
                                          </p:spTgt>
                                        </p:tgtEl>
                                        <p:attrNameLst>
                                          <p:attrName>style.visibility</p:attrName>
                                        </p:attrNameLst>
                                      </p:cBhvr>
                                      <p:to>
                                        <p:strVal val="visible"/>
                                      </p:to>
                                    </p:set>
                                    <p:animEffect transition="in" filter="wipe(left)">
                                      <p:cBhvr>
                                        <p:cTn id="28" dur="500"/>
                                        <p:tgtEl>
                                          <p:spTgt spid="92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9219">
                                            <p:txEl>
                                              <p:pRg st="4" end="4"/>
                                            </p:txEl>
                                          </p:spTgt>
                                        </p:tgtEl>
                                        <p:attrNameLst>
                                          <p:attrName>style.visibility</p:attrName>
                                        </p:attrNameLst>
                                      </p:cBhvr>
                                      <p:to>
                                        <p:strVal val="visible"/>
                                      </p:to>
                                    </p:set>
                                    <p:animEffect transition="in" filter="wipe(left)">
                                      <p:cBhvr>
                                        <p:cTn id="33" dur="500"/>
                                        <p:tgtEl>
                                          <p:spTgt spid="921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9219">
                                            <p:txEl>
                                              <p:pRg st="5" end="5"/>
                                            </p:txEl>
                                          </p:spTgt>
                                        </p:tgtEl>
                                        <p:attrNameLst>
                                          <p:attrName>style.visibility</p:attrName>
                                        </p:attrNameLst>
                                      </p:cBhvr>
                                      <p:to>
                                        <p:strVal val="visible"/>
                                      </p:to>
                                    </p:set>
                                    <p:animEffect transition="in" filter="wipe(left)">
                                      <p:cBhvr>
                                        <p:cTn id="38" dur="500"/>
                                        <p:tgtEl>
                                          <p:spTgt spid="9219">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9219">
                                            <p:txEl>
                                              <p:pRg st="6" end="6"/>
                                            </p:txEl>
                                          </p:spTgt>
                                        </p:tgtEl>
                                        <p:attrNameLst>
                                          <p:attrName>style.visibility</p:attrName>
                                        </p:attrNameLst>
                                      </p:cBhvr>
                                      <p:to>
                                        <p:strVal val="visible"/>
                                      </p:to>
                                    </p:set>
                                    <p:animEffect transition="in" filter="wipe(left)">
                                      <p:cBhvr>
                                        <p:cTn id="43" dur="500"/>
                                        <p:tgtEl>
                                          <p:spTgt spid="9219">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9219">
                                            <p:txEl>
                                              <p:pRg st="7" end="7"/>
                                            </p:txEl>
                                          </p:spTgt>
                                        </p:tgtEl>
                                        <p:attrNameLst>
                                          <p:attrName>style.visibility</p:attrName>
                                        </p:attrNameLst>
                                      </p:cBhvr>
                                      <p:to>
                                        <p:strVal val="visible"/>
                                      </p:to>
                                    </p:set>
                                    <p:animEffect transition="in" filter="wipe(left)">
                                      <p:cBhvr>
                                        <p:cTn id="48" dur="500"/>
                                        <p:tgtEl>
                                          <p:spTgt spid="9219">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grpId="0" nodeType="clickEffect">
                                  <p:stCondLst>
                                    <p:cond delay="0"/>
                                  </p:stCondLst>
                                  <p:childTnLst>
                                    <p:set>
                                      <p:cBhvr>
                                        <p:cTn id="52" dur="1" fill="hold">
                                          <p:stCondLst>
                                            <p:cond delay="0"/>
                                          </p:stCondLst>
                                        </p:cTn>
                                        <p:tgtEl>
                                          <p:spTgt spid="9219">
                                            <p:txEl>
                                              <p:pRg st="8" end="8"/>
                                            </p:txEl>
                                          </p:spTgt>
                                        </p:tgtEl>
                                        <p:attrNameLst>
                                          <p:attrName>style.visibility</p:attrName>
                                        </p:attrNameLst>
                                      </p:cBhvr>
                                      <p:to>
                                        <p:strVal val="visible"/>
                                      </p:to>
                                    </p:set>
                                    <p:animEffect transition="in" filter="wipe(left)">
                                      <p:cBhvr>
                                        <p:cTn id="53" dur="500"/>
                                        <p:tgtEl>
                                          <p:spTgt spid="92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21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defRPr/>
            </a:pPr>
            <a:r>
              <a:rPr lang="cs-CZ" dirty="0" smtClean="0"/>
              <a:t>Alfons </a:t>
            </a:r>
            <a:r>
              <a:rPr lang="cs-CZ" dirty="0"/>
              <a:t>M</a:t>
            </a:r>
            <a:r>
              <a:rPr lang="cs-CZ" dirty="0" smtClean="0"/>
              <a:t>ucha</a:t>
            </a:r>
            <a:br>
              <a:rPr lang="cs-CZ" dirty="0" smtClean="0"/>
            </a:br>
            <a:r>
              <a:rPr lang="cs-CZ" sz="3200" b="0" dirty="0" smtClean="0">
                <a:solidFill>
                  <a:schemeClr val="tx1"/>
                </a:solidFill>
                <a:effectLst/>
              </a:rPr>
              <a:t>(1860 – 1939)</a:t>
            </a:r>
          </a:p>
        </p:txBody>
      </p:sp>
      <p:sp>
        <p:nvSpPr>
          <p:cNvPr id="77827" name="Rectangle 3"/>
          <p:cNvSpPr>
            <a:spLocks noGrp="1" noChangeArrowheads="1"/>
          </p:cNvSpPr>
          <p:nvPr>
            <p:ph idx="1"/>
          </p:nvPr>
        </p:nvSpPr>
        <p:spPr>
          <a:xfrm>
            <a:off x="3419475" y="1541463"/>
            <a:ext cx="5545138" cy="4525962"/>
          </a:xfrm>
        </p:spPr>
        <p:txBody>
          <a:bodyPr/>
          <a:lstStyle/>
          <a:p>
            <a:pPr eaLnBrk="1" hangingPunct="1"/>
            <a:r>
              <a:rPr lang="cs-CZ" sz="2200" dirty="0" smtClean="0"/>
              <a:t>český malíř a designér období Art nouveau</a:t>
            </a:r>
          </a:p>
          <a:p>
            <a:pPr eaLnBrk="1" hangingPunct="1"/>
            <a:r>
              <a:rPr lang="cs-CZ" sz="2200" dirty="0" smtClean="0"/>
              <a:t>otec spisovatele Jiřího Muchy</a:t>
            </a:r>
          </a:p>
          <a:p>
            <a:pPr eaLnBrk="1" hangingPunct="1"/>
            <a:r>
              <a:rPr lang="cs-CZ" sz="2200" dirty="0" smtClean="0"/>
              <a:t>usiloval o přijetí na pražskou Akademii, což se mu ale nepodařilo</a:t>
            </a:r>
          </a:p>
          <a:p>
            <a:pPr lvl="1" eaLnBrk="1" hangingPunct="1"/>
            <a:r>
              <a:rPr lang="cs-CZ" sz="2200" dirty="0" smtClean="0"/>
              <a:t>nějaký čas se živil jako písař u soudu v Ivančicích, přivydělával si jako zpěvák v chlapeckém kostelním sboru</a:t>
            </a:r>
          </a:p>
        </p:txBody>
      </p:sp>
      <p:sp>
        <p:nvSpPr>
          <p:cNvPr id="5" name="Rectangle 3"/>
          <p:cNvSpPr txBox="1">
            <a:spLocks noChangeArrowheads="1"/>
          </p:cNvSpPr>
          <p:nvPr/>
        </p:nvSpPr>
        <p:spPr bwMode="auto">
          <a:xfrm>
            <a:off x="-252536" y="4508501"/>
            <a:ext cx="9396536" cy="2232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SzPct val="120000"/>
              <a:buFontTx/>
              <a:buBlip>
                <a:blip r:embed="rId2"/>
              </a:buBlip>
              <a:defRPr sz="3200">
                <a:solidFill>
                  <a:schemeClr val="tx1"/>
                </a:solidFill>
                <a:latin typeface="Calisto MT" panose="02040603050505030304" pitchFamily="18" charset="0"/>
                <a:ea typeface="+mn-ea"/>
                <a:cs typeface="+mn-cs"/>
              </a:defRPr>
            </a:lvl1pPr>
            <a:lvl2pPr marL="742950" indent="-285750" algn="l" rtl="0" eaLnBrk="0" fontAlgn="base" hangingPunct="0">
              <a:spcBef>
                <a:spcPct val="20000"/>
              </a:spcBef>
              <a:spcAft>
                <a:spcPct val="0"/>
              </a:spcAft>
              <a:buChar char="–"/>
              <a:defRPr sz="2800">
                <a:solidFill>
                  <a:schemeClr val="tx1"/>
                </a:solidFill>
                <a:latin typeface="Calisto MT" panose="02040603050505030304" pitchFamily="18" charset="0"/>
              </a:defRPr>
            </a:lvl2pPr>
            <a:lvl3pPr marL="1143000" indent="-228600" algn="l" rtl="0" eaLnBrk="0" fontAlgn="base" hangingPunct="0">
              <a:spcBef>
                <a:spcPct val="20000"/>
              </a:spcBef>
              <a:spcAft>
                <a:spcPct val="0"/>
              </a:spcAft>
              <a:buChar char="•"/>
              <a:defRPr sz="2400">
                <a:solidFill>
                  <a:schemeClr val="tx1"/>
                </a:solidFill>
                <a:latin typeface="Calisto MT" panose="02040603050505030304" pitchFamily="18" charset="0"/>
              </a:defRPr>
            </a:lvl3pPr>
            <a:lvl4pPr marL="1600200" indent="-228600" algn="l" rtl="0" eaLnBrk="0" fontAlgn="base" hangingPunct="0">
              <a:spcBef>
                <a:spcPct val="20000"/>
              </a:spcBef>
              <a:spcAft>
                <a:spcPct val="0"/>
              </a:spcAft>
              <a:buChar char="–"/>
              <a:defRPr sz="2000">
                <a:solidFill>
                  <a:schemeClr val="tx1"/>
                </a:solidFill>
                <a:latin typeface="Calisto MT" panose="02040603050505030304" pitchFamily="18" charset="0"/>
              </a:defRPr>
            </a:lvl4pPr>
            <a:lvl5pPr marL="2057400" indent="-228600" algn="l" rtl="0" eaLnBrk="0" fontAlgn="base" hangingPunct="0">
              <a:spcBef>
                <a:spcPct val="20000"/>
              </a:spcBef>
              <a:spcAft>
                <a:spcPct val="0"/>
              </a:spcAft>
              <a:buChar char="»"/>
              <a:defRPr sz="2000">
                <a:solidFill>
                  <a:schemeClr val="tx1"/>
                </a:solidFill>
                <a:latin typeface="Calisto MT" panose="02040603050505030304" pitchFamily="18"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lvl="1" eaLnBrk="1" hangingPunct="1">
              <a:buClr>
                <a:srgbClr val="990099"/>
              </a:buClr>
              <a:buSzPct val="120000"/>
              <a:buFont typeface="Calibri" panose="020F0502020204030204" pitchFamily="34" charset="0"/>
              <a:buChar char="‒"/>
              <a:defRPr/>
            </a:pPr>
            <a:r>
              <a:rPr lang="cs-CZ" sz="2200" kern="0" dirty="0" smtClean="0">
                <a:solidFill>
                  <a:srgbClr val="000000"/>
                </a:solidFill>
                <a:cs typeface="Arial" panose="020B0604020202020204" pitchFamily="34" charset="0"/>
              </a:rPr>
              <a:t>současně vytvářel divadelní dekorace, různé pozvánky a plakáty, návrhy vinět na láhve, čokolády, sušenky, cigarety, maloval návrhy jídelních menu, kalendářů a dekorativních zástěn, doplňoval knihy svými ilustracemi, navrhoval české známky i bankovky</a:t>
            </a:r>
          </a:p>
          <a:p>
            <a:pPr lvl="1" eaLnBrk="1" hangingPunct="1">
              <a:buClr>
                <a:srgbClr val="990099"/>
              </a:buClr>
              <a:buSzPct val="120000"/>
              <a:buFont typeface="Calibri" panose="020F0502020204030204" pitchFamily="34" charset="0"/>
              <a:buChar char="‒"/>
              <a:defRPr/>
            </a:pPr>
            <a:r>
              <a:rPr lang="cs-CZ" sz="2200" kern="0" dirty="0" smtClean="0">
                <a:solidFill>
                  <a:srgbClr val="000000"/>
                </a:solidFill>
                <a:cs typeface="Arial" panose="020B0604020202020204" pitchFamily="34" charset="0"/>
              </a:rPr>
              <a:t>návrhy interiérů, nádobí, šperků, ale i návrh okna katedrály sv. Víta (1931) v Praze</a:t>
            </a:r>
          </a:p>
        </p:txBody>
      </p:sp>
      <p:grpSp>
        <p:nvGrpSpPr>
          <p:cNvPr id="2" name="Group 1"/>
          <p:cNvGrpSpPr>
            <a:grpSpLocks/>
          </p:cNvGrpSpPr>
          <p:nvPr/>
        </p:nvGrpSpPr>
        <p:grpSpPr bwMode="auto">
          <a:xfrm>
            <a:off x="487363" y="1060450"/>
            <a:ext cx="2644477" cy="3478225"/>
            <a:chOff x="539552" y="1124744"/>
            <a:chExt cx="2644954" cy="3478459"/>
          </a:xfrm>
        </p:grpSpPr>
        <p:pic>
          <p:nvPicPr>
            <p:cNvPr id="81925" name="Picture 5" descr="http://upload.wikimedia.org/wikipedia/commons/2/29/Alfons_Mucha_LOC_3c05828u.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1124744"/>
              <a:ext cx="2552320" cy="317066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6391" name="TextovéPole 3"/>
            <p:cNvSpPr txBox="1">
              <a:spLocks noChangeArrowheads="1"/>
            </p:cNvSpPr>
            <p:nvPr/>
          </p:nvSpPr>
          <p:spPr bwMode="auto">
            <a:xfrm>
              <a:off x="2889179" y="4295405"/>
              <a:ext cx="295327" cy="30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a:t>
              </a:r>
            </a:p>
          </p:txBody>
        </p:sp>
      </p:grpSp>
    </p:spTree>
    <p:extLst>
      <p:ext uri="{BB962C8B-B14F-4D97-AF65-F5344CB8AC3E}">
        <p14:creationId xmlns:p14="http://schemas.microsoft.com/office/powerpoint/2010/main" val="408761097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77826"/>
                                        </p:tgtEl>
                                        <p:attrNameLst>
                                          <p:attrName>style.visibility</p:attrName>
                                        </p:attrNameLst>
                                      </p:cBhvr>
                                      <p:to>
                                        <p:strVal val="visible"/>
                                      </p:to>
                                    </p:set>
                                    <p:anim calcmode="lin" valueType="num">
                                      <p:cBhvr>
                                        <p:cTn id="7" dur="1000" fill="hold"/>
                                        <p:tgtEl>
                                          <p:spTgt spid="77826"/>
                                        </p:tgtEl>
                                        <p:attrNameLst>
                                          <p:attrName>ppt_w</p:attrName>
                                        </p:attrNameLst>
                                      </p:cBhvr>
                                      <p:tavLst>
                                        <p:tav tm="0">
                                          <p:val>
                                            <p:fltVal val="0"/>
                                          </p:val>
                                        </p:tav>
                                        <p:tav tm="100000">
                                          <p:val>
                                            <p:strVal val="#ppt_w"/>
                                          </p:val>
                                        </p:tav>
                                      </p:tavLst>
                                    </p:anim>
                                    <p:anim calcmode="lin" valueType="num">
                                      <p:cBhvr>
                                        <p:cTn id="8" dur="1000" fill="hold"/>
                                        <p:tgtEl>
                                          <p:spTgt spid="77826"/>
                                        </p:tgtEl>
                                        <p:attrNameLst>
                                          <p:attrName>ppt_h</p:attrName>
                                        </p:attrNameLst>
                                      </p:cBhvr>
                                      <p:tavLst>
                                        <p:tav tm="0">
                                          <p:val>
                                            <p:fltVal val="0"/>
                                          </p:val>
                                        </p:tav>
                                        <p:tav tm="100000">
                                          <p:val>
                                            <p:strVal val="#ppt_h"/>
                                          </p:val>
                                        </p:tav>
                                      </p:tavLst>
                                    </p:anim>
                                  </p:childTnLst>
                                </p:cTn>
                              </p:par>
                            </p:childTnLst>
                          </p:cTn>
                        </p:par>
                        <p:par>
                          <p:cTn id="9" fill="hold" nodeType="afterGroup">
                            <p:stCondLst>
                              <p:cond delay="1000"/>
                            </p:stCondLst>
                            <p:childTnLst>
                              <p:par>
                                <p:cTn id="10" presetID="22" presetClass="entr" presetSubtype="4"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par>
                          <p:cTn id="13" fill="hold" nodeType="afterGroup">
                            <p:stCondLst>
                              <p:cond delay="1500"/>
                            </p:stCondLst>
                            <p:childTnLst>
                              <p:par>
                                <p:cTn id="14" presetID="22" presetClass="entr" presetSubtype="8" fill="hold" grpId="0" nodeType="afterEffect">
                                  <p:stCondLst>
                                    <p:cond delay="500"/>
                                  </p:stCondLst>
                                  <p:childTnLst>
                                    <p:set>
                                      <p:cBhvr>
                                        <p:cTn id="15" dur="1" fill="hold">
                                          <p:stCondLst>
                                            <p:cond delay="0"/>
                                          </p:stCondLst>
                                        </p:cTn>
                                        <p:tgtEl>
                                          <p:spTgt spid="77827">
                                            <p:txEl>
                                              <p:pRg st="0" end="0"/>
                                            </p:txEl>
                                          </p:spTgt>
                                        </p:tgtEl>
                                        <p:attrNameLst>
                                          <p:attrName>style.visibility</p:attrName>
                                        </p:attrNameLst>
                                      </p:cBhvr>
                                      <p:to>
                                        <p:strVal val="visible"/>
                                      </p:to>
                                    </p:set>
                                    <p:animEffect transition="in" filter="wipe(left)">
                                      <p:cBhvr>
                                        <p:cTn id="16" dur="1000"/>
                                        <p:tgtEl>
                                          <p:spTgt spid="77827">
                                            <p:txEl>
                                              <p:pRg st="0" end="0"/>
                                            </p:txEl>
                                          </p:spTgt>
                                        </p:tgtEl>
                                      </p:cBhvr>
                                    </p:animEffect>
                                  </p:childTnLst>
                                </p:cTn>
                              </p:par>
                            </p:childTnLst>
                          </p:cTn>
                        </p:par>
                        <p:par>
                          <p:cTn id="17" fill="hold" nodeType="afterGroup">
                            <p:stCondLst>
                              <p:cond delay="3000"/>
                            </p:stCondLst>
                            <p:childTnLst>
                              <p:par>
                                <p:cTn id="18" presetID="22" presetClass="entr" presetSubtype="8" fill="hold" grpId="0" nodeType="afterEffect">
                                  <p:stCondLst>
                                    <p:cond delay="500"/>
                                  </p:stCondLst>
                                  <p:childTnLst>
                                    <p:set>
                                      <p:cBhvr>
                                        <p:cTn id="19" dur="1" fill="hold">
                                          <p:stCondLst>
                                            <p:cond delay="0"/>
                                          </p:stCondLst>
                                        </p:cTn>
                                        <p:tgtEl>
                                          <p:spTgt spid="77827">
                                            <p:txEl>
                                              <p:pRg st="1" end="1"/>
                                            </p:txEl>
                                          </p:spTgt>
                                        </p:tgtEl>
                                        <p:attrNameLst>
                                          <p:attrName>style.visibility</p:attrName>
                                        </p:attrNameLst>
                                      </p:cBhvr>
                                      <p:to>
                                        <p:strVal val="visible"/>
                                      </p:to>
                                    </p:set>
                                    <p:animEffect transition="in" filter="wipe(left)">
                                      <p:cBhvr>
                                        <p:cTn id="20" dur="1000"/>
                                        <p:tgtEl>
                                          <p:spTgt spid="77827">
                                            <p:txEl>
                                              <p:pRg st="1" end="1"/>
                                            </p:txEl>
                                          </p:spTgt>
                                        </p:tgtEl>
                                      </p:cBhvr>
                                    </p:animEffect>
                                  </p:childTnLst>
                                </p:cTn>
                              </p:par>
                            </p:childTnLst>
                          </p:cTn>
                        </p:par>
                        <p:par>
                          <p:cTn id="21" fill="hold" nodeType="afterGroup">
                            <p:stCondLst>
                              <p:cond delay="4500"/>
                            </p:stCondLst>
                            <p:childTnLst>
                              <p:par>
                                <p:cTn id="22" presetID="22" presetClass="entr" presetSubtype="8" fill="hold" grpId="0" nodeType="afterEffect">
                                  <p:stCondLst>
                                    <p:cond delay="500"/>
                                  </p:stCondLst>
                                  <p:childTnLst>
                                    <p:set>
                                      <p:cBhvr>
                                        <p:cTn id="23" dur="1" fill="hold">
                                          <p:stCondLst>
                                            <p:cond delay="0"/>
                                          </p:stCondLst>
                                        </p:cTn>
                                        <p:tgtEl>
                                          <p:spTgt spid="77827">
                                            <p:txEl>
                                              <p:pRg st="2" end="2"/>
                                            </p:txEl>
                                          </p:spTgt>
                                        </p:tgtEl>
                                        <p:attrNameLst>
                                          <p:attrName>style.visibility</p:attrName>
                                        </p:attrNameLst>
                                      </p:cBhvr>
                                      <p:to>
                                        <p:strVal val="visible"/>
                                      </p:to>
                                    </p:set>
                                    <p:animEffect transition="in" filter="wipe(left)">
                                      <p:cBhvr>
                                        <p:cTn id="24" dur="1000"/>
                                        <p:tgtEl>
                                          <p:spTgt spid="77827">
                                            <p:txEl>
                                              <p:pRg st="2" end="2"/>
                                            </p:txEl>
                                          </p:spTgt>
                                        </p:tgtEl>
                                      </p:cBhvr>
                                    </p:animEffect>
                                  </p:childTnLst>
                                </p:cTn>
                              </p:par>
                            </p:childTnLst>
                          </p:cTn>
                        </p:par>
                        <p:par>
                          <p:cTn id="25" fill="hold" nodeType="afterGroup">
                            <p:stCondLst>
                              <p:cond delay="6000"/>
                            </p:stCondLst>
                            <p:childTnLst>
                              <p:par>
                                <p:cTn id="26" presetID="22" presetClass="entr" presetSubtype="8" fill="hold" grpId="0" nodeType="afterEffect">
                                  <p:stCondLst>
                                    <p:cond delay="500"/>
                                  </p:stCondLst>
                                  <p:childTnLst>
                                    <p:set>
                                      <p:cBhvr>
                                        <p:cTn id="27" dur="1" fill="hold">
                                          <p:stCondLst>
                                            <p:cond delay="0"/>
                                          </p:stCondLst>
                                        </p:cTn>
                                        <p:tgtEl>
                                          <p:spTgt spid="77827">
                                            <p:txEl>
                                              <p:pRg st="3" end="3"/>
                                            </p:txEl>
                                          </p:spTgt>
                                        </p:tgtEl>
                                        <p:attrNameLst>
                                          <p:attrName>style.visibility</p:attrName>
                                        </p:attrNameLst>
                                      </p:cBhvr>
                                      <p:to>
                                        <p:strVal val="visible"/>
                                      </p:to>
                                    </p:set>
                                    <p:animEffect transition="in" filter="wipe(left)">
                                      <p:cBhvr>
                                        <p:cTn id="28" dur="1000"/>
                                        <p:tgtEl>
                                          <p:spTgt spid="77827">
                                            <p:txEl>
                                              <p:pRg st="3" end="3"/>
                                            </p:txEl>
                                          </p:spTgt>
                                        </p:tgtEl>
                                      </p:cBhvr>
                                    </p:animEffect>
                                  </p:childTnLst>
                                </p:cTn>
                              </p:par>
                            </p:childTnLst>
                          </p:cTn>
                        </p:par>
                        <p:par>
                          <p:cTn id="29" fill="hold" nodeType="afterGroup">
                            <p:stCondLst>
                              <p:cond delay="7500"/>
                            </p:stCondLst>
                            <p:childTnLst>
                              <p:par>
                                <p:cTn id="30" presetID="22" presetClass="entr" presetSubtype="8" fill="hold" grpId="0" nodeType="afterEffect">
                                  <p:stCondLst>
                                    <p:cond delay="50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left)">
                                      <p:cBhvr>
                                        <p:cTn id="32" dur="1000"/>
                                        <p:tgtEl>
                                          <p:spTgt spid="5">
                                            <p:txEl>
                                              <p:pRg st="0" end="0"/>
                                            </p:txEl>
                                          </p:spTgt>
                                        </p:tgtEl>
                                      </p:cBhvr>
                                    </p:animEffect>
                                  </p:childTnLst>
                                </p:cTn>
                              </p:par>
                            </p:childTnLst>
                          </p:cTn>
                        </p:par>
                        <p:par>
                          <p:cTn id="33" fill="hold" nodeType="afterGroup">
                            <p:stCondLst>
                              <p:cond delay="9000"/>
                            </p:stCondLst>
                            <p:childTnLst>
                              <p:par>
                                <p:cTn id="34" presetID="22" presetClass="entr" presetSubtype="8" fill="hold" grpId="0" nodeType="afterEffect">
                                  <p:stCondLst>
                                    <p:cond delay="500"/>
                                  </p:stCondLst>
                                  <p:childTnLst>
                                    <p:set>
                                      <p:cBhvr>
                                        <p:cTn id="35" dur="1" fill="hold">
                                          <p:stCondLst>
                                            <p:cond delay="0"/>
                                          </p:stCondLst>
                                        </p:cTn>
                                        <p:tgtEl>
                                          <p:spTgt spid="5">
                                            <p:txEl>
                                              <p:pRg st="1" end="1"/>
                                            </p:txEl>
                                          </p:spTgt>
                                        </p:tgtEl>
                                        <p:attrNameLst>
                                          <p:attrName>style.visibility</p:attrName>
                                        </p:attrNameLst>
                                      </p:cBhvr>
                                      <p:to>
                                        <p:strVal val="visible"/>
                                      </p:to>
                                    </p:set>
                                    <p:animEffect transition="in" filter="wipe(left)">
                                      <p:cBhvr>
                                        <p:cTn id="36"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autoUpdateAnimBg="0"/>
      <p:bldP spid="77827" grpId="0" build="p" autoUpdateAnimBg="0"/>
      <p:bldP spid="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p:cNvSpPr>
          <p:nvPr>
            <p:ph type="title"/>
          </p:nvPr>
        </p:nvSpPr>
        <p:spPr>
          <a:xfrm>
            <a:off x="457200" y="260350"/>
            <a:ext cx="8229600" cy="941388"/>
          </a:xfrm>
        </p:spPr>
        <p:txBody>
          <a:bodyPr/>
          <a:lstStyle/>
          <a:p>
            <a:pPr>
              <a:defRPr/>
            </a:pPr>
            <a:r>
              <a:rPr lang="cs-CZ" dirty="0" smtClean="0"/>
              <a:t>Autoportréty, 1907-1899</a:t>
            </a:r>
          </a:p>
        </p:txBody>
      </p:sp>
      <p:grpSp>
        <p:nvGrpSpPr>
          <p:cNvPr id="3" name="Group 2"/>
          <p:cNvGrpSpPr>
            <a:grpSpLocks/>
          </p:cNvGrpSpPr>
          <p:nvPr/>
        </p:nvGrpSpPr>
        <p:grpSpPr bwMode="auto">
          <a:xfrm>
            <a:off x="5003801" y="1439863"/>
            <a:ext cx="3312615" cy="4956190"/>
            <a:chOff x="5004048" y="1439763"/>
            <a:chExt cx="3311870" cy="4956583"/>
          </a:xfrm>
        </p:grpSpPr>
        <p:pic>
          <p:nvPicPr>
            <p:cNvPr id="145412" name="Picture 4" descr="File:Alfons Mucha Self Portrait.jpg"/>
            <p:cNvPicPr>
              <a:picLocks noChangeAspect="1" noChangeArrowheads="1"/>
            </p:cNvPicPr>
            <p:nvPr/>
          </p:nvPicPr>
          <p:blipFill>
            <a:blip r:embed="rId2"/>
            <a:srcRect/>
            <a:stretch>
              <a:fillRect/>
            </a:stretch>
          </p:blipFill>
          <p:spPr bwMode="auto">
            <a:xfrm>
              <a:off x="5004048" y="1439763"/>
              <a:ext cx="3239359" cy="470731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7416" name="TextovéPole 3"/>
            <p:cNvSpPr txBox="1">
              <a:spLocks noChangeArrowheads="1"/>
            </p:cNvSpPr>
            <p:nvPr/>
          </p:nvSpPr>
          <p:spPr bwMode="auto">
            <a:xfrm>
              <a:off x="8020710" y="6088545"/>
              <a:ext cx="295208" cy="307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a:t>
              </a:r>
            </a:p>
          </p:txBody>
        </p:sp>
      </p:grpSp>
      <p:grpSp>
        <p:nvGrpSpPr>
          <p:cNvPr id="2" name="Group 1"/>
          <p:cNvGrpSpPr>
            <a:grpSpLocks/>
          </p:cNvGrpSpPr>
          <p:nvPr/>
        </p:nvGrpSpPr>
        <p:grpSpPr bwMode="auto">
          <a:xfrm>
            <a:off x="1042988" y="1412875"/>
            <a:ext cx="3168972" cy="4988199"/>
            <a:chOff x="1043608" y="1412776"/>
            <a:chExt cx="3168972" cy="4987592"/>
          </a:xfrm>
        </p:grpSpPr>
        <p:pic>
          <p:nvPicPr>
            <p:cNvPr id="145410" name="Picture 2" descr="http://upload.wikimedia.org/wikipedia/commons/c/ce/Alfons_Mucha_Selbstportr%C3%A4t.jpg?uselang=cs"/>
            <p:cNvPicPr>
              <a:picLocks noChangeAspect="1" noChangeArrowheads="1"/>
            </p:cNvPicPr>
            <p:nvPr/>
          </p:nvPicPr>
          <p:blipFill>
            <a:blip r:embed="rId3"/>
            <a:srcRect/>
            <a:stretch>
              <a:fillRect/>
            </a:stretch>
          </p:blipFill>
          <p:spPr bwMode="auto">
            <a:xfrm>
              <a:off x="1043608" y="1412776"/>
              <a:ext cx="3117850" cy="47333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7414" name="TextovéPole 3"/>
            <p:cNvSpPr txBox="1">
              <a:spLocks noChangeArrowheads="1"/>
            </p:cNvSpPr>
            <p:nvPr/>
          </p:nvSpPr>
          <p:spPr bwMode="auto">
            <a:xfrm>
              <a:off x="3917306" y="6092628"/>
              <a:ext cx="295274" cy="307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a:t>
              </a:r>
            </a:p>
          </p:txBody>
        </p:sp>
      </p:grpSp>
    </p:spTree>
    <p:extLst>
      <p:ext uri="{BB962C8B-B14F-4D97-AF65-F5344CB8AC3E}">
        <p14:creationId xmlns:p14="http://schemas.microsoft.com/office/powerpoint/2010/main" val="153343710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nodeType="afterGroup">
                            <p:stCondLst>
                              <p:cond delay="1000"/>
                            </p:stCondLst>
                            <p:childTnLst>
                              <p:par>
                                <p:cTn id="9" presetID="22" presetClass="entr" presetSubtype="4" fill="hold" nodeType="afterEffect">
                                  <p:stCondLst>
                                    <p:cond delay="50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Title 1"/>
          <p:cNvSpPr>
            <a:spLocks noGrp="1"/>
          </p:cNvSpPr>
          <p:nvPr>
            <p:ph type="title"/>
          </p:nvPr>
        </p:nvSpPr>
        <p:spPr>
          <a:xfrm>
            <a:off x="5104215" y="169496"/>
            <a:ext cx="3959225" cy="1143000"/>
          </a:xfrm>
        </p:spPr>
        <p:txBody>
          <a:bodyPr/>
          <a:lstStyle/>
          <a:p>
            <a:pPr algn="l">
              <a:defRPr/>
            </a:pPr>
            <a:r>
              <a:rPr lang="cs-CZ" sz="3200" dirty="0" smtClean="0"/>
              <a:t>Plakáty pro Sarah Bernhardtovou</a:t>
            </a:r>
          </a:p>
        </p:txBody>
      </p:sp>
      <p:grpSp>
        <p:nvGrpSpPr>
          <p:cNvPr id="83971" name="Group 3"/>
          <p:cNvGrpSpPr>
            <a:grpSpLocks/>
          </p:cNvGrpSpPr>
          <p:nvPr/>
        </p:nvGrpSpPr>
        <p:grpSpPr bwMode="auto">
          <a:xfrm>
            <a:off x="5343196" y="3307549"/>
            <a:ext cx="3574019" cy="3586546"/>
            <a:chOff x="4441372" y="1793924"/>
            <a:chExt cx="4564326" cy="4892424"/>
          </a:xfrm>
        </p:grpSpPr>
        <p:pic>
          <p:nvPicPr>
            <p:cNvPr id="146434" name="Picture 2" descr="http://www.codex99.com/design/images/mucha/nadar_1866_l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7248" y="1793924"/>
              <a:ext cx="3254113" cy="404740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8444" name="Rectangle 2"/>
            <p:cNvSpPr>
              <a:spLocks noChangeArrowheads="1"/>
            </p:cNvSpPr>
            <p:nvPr/>
          </p:nvSpPr>
          <p:spPr bwMode="auto">
            <a:xfrm>
              <a:off x="4441372" y="5888654"/>
              <a:ext cx="4564326" cy="797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algn="ctr" eaLnBrk="0" hangingPunct="0"/>
              <a:r>
                <a:rPr lang="cs-CZ" sz="1600" dirty="0" smtClean="0">
                  <a:solidFill>
                    <a:srgbClr val="000000"/>
                  </a:solidFill>
                  <a:latin typeface="Bookman Old Style" panose="02050604050505020204" pitchFamily="18" charset="0"/>
                  <a:cs typeface="Adobe Hebrew" panose="02040503050201020203" pitchFamily="18" charset="-79"/>
                </a:rPr>
                <a:t>4. </a:t>
              </a:r>
              <a:r>
                <a:rPr lang="en-US" sz="1600" dirty="0" smtClean="0">
                  <a:solidFill>
                    <a:srgbClr val="000000"/>
                  </a:solidFill>
                  <a:latin typeface="Bookman Old Style" panose="02050604050505020204" pitchFamily="18" charset="0"/>
                  <a:cs typeface="Adobe Hebrew" panose="02040503050201020203" pitchFamily="18" charset="-79"/>
                </a:rPr>
                <a:t>Sarah</a:t>
              </a:r>
              <a:r>
                <a:rPr lang="cs-CZ" sz="1600" dirty="0" smtClean="0">
                  <a:solidFill>
                    <a:srgbClr val="000000"/>
                  </a:solidFill>
                  <a:latin typeface="Bookman Old Style" panose="02050604050505020204" pitchFamily="18" charset="0"/>
                  <a:cs typeface="Adobe Hebrew" panose="02040503050201020203" pitchFamily="18" charset="-79"/>
                </a:rPr>
                <a:t> </a:t>
              </a:r>
              <a:r>
                <a:rPr lang="cs-CZ" sz="1600" dirty="0" err="1" smtClean="0">
                  <a:solidFill>
                    <a:srgbClr val="000000"/>
                  </a:solidFill>
                  <a:latin typeface="Bookman Old Style" panose="02050604050505020204" pitchFamily="18" charset="0"/>
                  <a:cs typeface="Adobe Hebrew" panose="02040503050201020203" pitchFamily="18" charset="-79"/>
                </a:rPr>
                <a:t>Berhardtová</a:t>
              </a:r>
              <a:r>
                <a:rPr lang="en-US" sz="1600" dirty="0" smtClean="0">
                  <a:solidFill>
                    <a:srgbClr val="000000"/>
                  </a:solidFill>
                  <a:latin typeface="Bookman Old Style" panose="02050604050505020204" pitchFamily="18" charset="0"/>
                  <a:cs typeface="Adobe Hebrew" panose="02040503050201020203" pitchFamily="18" charset="-79"/>
                </a:rPr>
                <a:t> </a:t>
              </a:r>
              <a:r>
                <a:rPr lang="cs-CZ" sz="1600" dirty="0" smtClean="0">
                  <a:solidFill>
                    <a:srgbClr val="000000"/>
                  </a:solidFill>
                  <a:latin typeface="Bookman Old Style" panose="02050604050505020204" pitchFamily="18" charset="0"/>
                  <a:cs typeface="Adobe Hebrew" panose="02040503050201020203" pitchFamily="18" charset="-79"/>
                </a:rPr>
                <a:t>v roce</a:t>
              </a:r>
              <a:r>
                <a:rPr lang="en-US" sz="1600" dirty="0" smtClean="0">
                  <a:solidFill>
                    <a:srgbClr val="000000"/>
                  </a:solidFill>
                  <a:latin typeface="Bookman Old Style" panose="02050604050505020204" pitchFamily="18" charset="0"/>
                  <a:cs typeface="Adobe Hebrew" panose="02040503050201020203" pitchFamily="18" charset="-79"/>
                </a:rPr>
                <a:t> 1866, </a:t>
              </a:r>
              <a:r>
                <a:rPr lang="cs-CZ" sz="1600" dirty="0" smtClean="0">
                  <a:solidFill>
                    <a:srgbClr val="000000"/>
                  </a:solidFill>
                  <a:latin typeface="Bookman Old Style" panose="02050604050505020204" pitchFamily="18" charset="0"/>
                  <a:cs typeface="Adobe Hebrew" panose="02040503050201020203" pitchFamily="18" charset="-79"/>
                </a:rPr>
                <a:t>foto </a:t>
              </a:r>
              <a:r>
                <a:rPr lang="en-US" sz="1600" dirty="0" err="1" smtClean="0">
                  <a:solidFill>
                    <a:srgbClr val="000000"/>
                  </a:solidFill>
                  <a:latin typeface="Bookman Old Style" panose="02050604050505020204" pitchFamily="18" charset="0"/>
                  <a:cs typeface="Adobe Hebrew" panose="02040503050201020203" pitchFamily="18" charset="-79"/>
                </a:rPr>
                <a:t>Nadar</a:t>
              </a:r>
              <a:endParaRPr lang="cs-CZ" sz="1600" dirty="0" smtClean="0">
                <a:solidFill>
                  <a:srgbClr val="000000"/>
                </a:solidFill>
                <a:latin typeface="Bookman Old Style" panose="02050604050505020204" pitchFamily="18" charset="0"/>
                <a:cs typeface="Adobe Hebrew" panose="02040503050201020203" pitchFamily="18" charset="-79"/>
              </a:endParaRPr>
            </a:p>
          </p:txBody>
        </p:sp>
      </p:grpSp>
      <p:sp>
        <p:nvSpPr>
          <p:cNvPr id="83974" name="Obdélník 1"/>
          <p:cNvSpPr>
            <a:spLocks noChangeArrowheads="1"/>
          </p:cNvSpPr>
          <p:nvPr/>
        </p:nvSpPr>
        <p:spPr bwMode="auto">
          <a:xfrm>
            <a:off x="5112744" y="1365736"/>
            <a:ext cx="3950696"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r>
              <a:rPr lang="cs-CZ" sz="2000" dirty="0" smtClean="0">
                <a:solidFill>
                  <a:srgbClr val="000000"/>
                </a:solidFill>
                <a:latin typeface="Bookman Old Style" panose="02050604050505020204" pitchFamily="18" charset="0"/>
              </a:rPr>
              <a:t>stal se známým téměř přes noc díky divadelnímu plakátu </a:t>
            </a:r>
            <a:r>
              <a:rPr lang="cs-CZ" sz="2000" dirty="0" err="1" smtClean="0">
                <a:solidFill>
                  <a:srgbClr val="000000"/>
                </a:solidFill>
                <a:latin typeface="Bookman Old Style" panose="02050604050505020204" pitchFamily="18" charset="0"/>
              </a:rPr>
              <a:t>Gismonda</a:t>
            </a:r>
            <a:r>
              <a:rPr lang="cs-CZ" sz="2000" dirty="0" smtClean="0">
                <a:solidFill>
                  <a:srgbClr val="000000"/>
                </a:solidFill>
                <a:latin typeface="Bookman Old Style" panose="02050604050505020204" pitchFamily="18" charset="0"/>
              </a:rPr>
              <a:t> (1894-1895), který si u něj objednala pařížská herečka Sarah Bernhardtová</a:t>
            </a:r>
          </a:p>
        </p:txBody>
      </p:sp>
      <p:grpSp>
        <p:nvGrpSpPr>
          <p:cNvPr id="6" name="Group 5"/>
          <p:cNvGrpSpPr>
            <a:grpSpLocks/>
          </p:cNvGrpSpPr>
          <p:nvPr/>
        </p:nvGrpSpPr>
        <p:grpSpPr bwMode="auto">
          <a:xfrm>
            <a:off x="2668588" y="225425"/>
            <a:ext cx="2304012" cy="6668670"/>
            <a:chOff x="2668588" y="225425"/>
            <a:chExt cx="2304467" cy="6668060"/>
          </a:xfrm>
        </p:grpSpPr>
        <p:pic>
          <p:nvPicPr>
            <p:cNvPr id="146436" name="Picture 4" descr="http://www.codex99.com/design/images/mucha/camilias_lg.jpg"/>
            <p:cNvPicPr>
              <a:picLocks noChangeAspect="1" noChangeArrowheads="1"/>
            </p:cNvPicPr>
            <p:nvPr/>
          </p:nvPicPr>
          <p:blipFill>
            <a:blip r:embed="rId3"/>
            <a:srcRect/>
            <a:stretch>
              <a:fillRect/>
            </a:stretch>
          </p:blipFill>
          <p:spPr bwMode="auto">
            <a:xfrm>
              <a:off x="2668588" y="225425"/>
              <a:ext cx="2292803" cy="64240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8442" name="TextovéPole 3"/>
            <p:cNvSpPr txBox="1">
              <a:spLocks noChangeArrowheads="1"/>
            </p:cNvSpPr>
            <p:nvPr/>
          </p:nvSpPr>
          <p:spPr bwMode="auto">
            <a:xfrm>
              <a:off x="4677723" y="6585736"/>
              <a:ext cx="295332" cy="3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a:solidFill>
                    <a:srgbClr val="000000"/>
                  </a:solidFill>
                  <a:latin typeface="Bookman Old Style" panose="02050604050505020204" pitchFamily="18" charset="0"/>
                </a:rPr>
                <a:t>6</a:t>
              </a:r>
              <a:endParaRPr lang="cs-CZ" sz="1400" dirty="0" smtClean="0">
                <a:solidFill>
                  <a:srgbClr val="000000"/>
                </a:solidFill>
                <a:latin typeface="Bookman Old Style" panose="02050604050505020204" pitchFamily="18" charset="0"/>
              </a:endParaRPr>
            </a:p>
          </p:txBody>
        </p:sp>
      </p:grpSp>
      <p:grpSp>
        <p:nvGrpSpPr>
          <p:cNvPr id="4" name="Group 3"/>
          <p:cNvGrpSpPr>
            <a:grpSpLocks/>
          </p:cNvGrpSpPr>
          <p:nvPr/>
        </p:nvGrpSpPr>
        <p:grpSpPr bwMode="auto">
          <a:xfrm flipH="1">
            <a:off x="138141" y="222939"/>
            <a:ext cx="2530447" cy="6665820"/>
            <a:chOff x="179388" y="202550"/>
            <a:chExt cx="2134519" cy="6725019"/>
          </a:xfrm>
        </p:grpSpPr>
        <p:pic>
          <p:nvPicPr>
            <p:cNvPr id="5" name="Picture 4"/>
            <p:cNvPicPr>
              <a:picLocks noChangeAspect="1"/>
            </p:cNvPicPr>
            <p:nvPr/>
          </p:nvPicPr>
          <p:blipFill>
            <a:blip r:embed="rId4"/>
            <a:srcRect/>
            <a:stretch>
              <a:fillRect/>
            </a:stretch>
          </p:blipFill>
          <p:spPr bwMode="auto">
            <a:xfrm>
              <a:off x="243415" y="202550"/>
              <a:ext cx="2070492" cy="6463711"/>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TextovéPole 3"/>
            <p:cNvSpPr txBox="1">
              <a:spLocks noChangeArrowheads="1"/>
            </p:cNvSpPr>
            <p:nvPr/>
          </p:nvSpPr>
          <p:spPr bwMode="auto">
            <a:xfrm>
              <a:off x="179388" y="6619820"/>
              <a:ext cx="295274" cy="30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5</a:t>
              </a:r>
            </a:p>
          </p:txBody>
        </p:sp>
      </p:grpSp>
    </p:spTree>
    <p:extLst>
      <p:ext uri="{BB962C8B-B14F-4D97-AF65-F5344CB8AC3E}">
        <p14:creationId xmlns:p14="http://schemas.microsoft.com/office/powerpoint/2010/main" val="379382601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7042"/>
                                        </p:tgtEl>
                                        <p:attrNameLst>
                                          <p:attrName>style.visibility</p:attrName>
                                        </p:attrNameLst>
                                      </p:cBhvr>
                                      <p:to>
                                        <p:strVal val="visible"/>
                                      </p:to>
                                    </p:set>
                                    <p:anim calcmode="lin" valueType="num">
                                      <p:cBhvr>
                                        <p:cTn id="7" dur="750" fill="hold"/>
                                        <p:tgtEl>
                                          <p:spTgt spid="87042"/>
                                        </p:tgtEl>
                                        <p:attrNameLst>
                                          <p:attrName>ppt_w</p:attrName>
                                        </p:attrNameLst>
                                      </p:cBhvr>
                                      <p:tavLst>
                                        <p:tav tm="0">
                                          <p:val>
                                            <p:fltVal val="0"/>
                                          </p:val>
                                        </p:tav>
                                        <p:tav tm="100000">
                                          <p:val>
                                            <p:strVal val="#ppt_w"/>
                                          </p:val>
                                        </p:tav>
                                      </p:tavLst>
                                    </p:anim>
                                    <p:anim calcmode="lin" valueType="num">
                                      <p:cBhvr>
                                        <p:cTn id="8" dur="750" fill="hold"/>
                                        <p:tgtEl>
                                          <p:spTgt spid="87042"/>
                                        </p:tgtEl>
                                        <p:attrNameLst>
                                          <p:attrName>ppt_h</p:attrName>
                                        </p:attrNameLst>
                                      </p:cBhvr>
                                      <p:tavLst>
                                        <p:tav tm="0">
                                          <p:val>
                                            <p:fltVal val="0"/>
                                          </p:val>
                                        </p:tav>
                                        <p:tav tm="100000">
                                          <p:val>
                                            <p:strVal val="#ppt_h"/>
                                          </p:val>
                                        </p:tav>
                                      </p:tavLst>
                                    </p:anim>
                                    <p:animEffect transition="in" filter="fade">
                                      <p:cBhvr>
                                        <p:cTn id="9" dur="750"/>
                                        <p:tgtEl>
                                          <p:spTgt spid="87042"/>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83971"/>
                                        </p:tgtEl>
                                        <p:attrNameLst>
                                          <p:attrName>style.visibility</p:attrName>
                                        </p:attrNameLst>
                                      </p:cBhvr>
                                      <p:to>
                                        <p:strVal val="visible"/>
                                      </p:to>
                                    </p:set>
                                    <p:animEffect transition="in" filter="wipe(down)">
                                      <p:cBhvr>
                                        <p:cTn id="13" dur="500"/>
                                        <p:tgtEl>
                                          <p:spTgt spid="83971"/>
                                        </p:tgtEl>
                                      </p:cBhvr>
                                    </p:animEffect>
                                  </p:childTnLst>
                                </p:cTn>
                              </p:par>
                            </p:childTnLst>
                          </p:cTn>
                        </p:par>
                        <p:par>
                          <p:cTn id="14" fill="hold" nodeType="afterGroup">
                            <p:stCondLst>
                              <p:cond delay="1750"/>
                            </p:stCondLst>
                            <p:childTnLst>
                              <p:par>
                                <p:cTn id="15" presetID="22" presetClass="entr" presetSubtype="1" fill="hold" grpId="0" nodeType="afterEffect">
                                  <p:stCondLst>
                                    <p:cond delay="500"/>
                                  </p:stCondLst>
                                  <p:childTnLst>
                                    <p:set>
                                      <p:cBhvr>
                                        <p:cTn id="16" dur="1" fill="hold">
                                          <p:stCondLst>
                                            <p:cond delay="0"/>
                                          </p:stCondLst>
                                        </p:cTn>
                                        <p:tgtEl>
                                          <p:spTgt spid="83974"/>
                                        </p:tgtEl>
                                        <p:attrNameLst>
                                          <p:attrName>style.visibility</p:attrName>
                                        </p:attrNameLst>
                                      </p:cBhvr>
                                      <p:to>
                                        <p:strVal val="visible"/>
                                      </p:to>
                                    </p:set>
                                    <p:animEffect transition="in" filter="wipe(up)">
                                      <p:cBhvr>
                                        <p:cTn id="17" dur="1000"/>
                                        <p:tgtEl>
                                          <p:spTgt spid="83974"/>
                                        </p:tgtEl>
                                      </p:cBhvr>
                                    </p:animEffect>
                                  </p:childTnLst>
                                </p:cTn>
                              </p:par>
                            </p:childTnLst>
                          </p:cTn>
                        </p:par>
                        <p:par>
                          <p:cTn id="18" fill="hold" nodeType="afterGroup">
                            <p:stCondLst>
                              <p:cond delay="3250"/>
                            </p:stCondLst>
                            <p:childTnLst>
                              <p:par>
                                <p:cTn id="19" presetID="22" presetClass="entr" presetSubtype="4" fill="hold" nodeType="afterEffect">
                                  <p:stCondLst>
                                    <p:cond delay="500"/>
                                  </p:stCondLst>
                                  <p:childTnLst>
                                    <p:set>
                                      <p:cBhvr>
                                        <p:cTn id="20" dur="1" fill="hold">
                                          <p:stCondLst>
                                            <p:cond delay="0"/>
                                          </p:stCondLst>
                                        </p:cTn>
                                        <p:tgtEl>
                                          <p:spTgt spid="4"/>
                                        </p:tgtEl>
                                        <p:attrNameLst>
                                          <p:attrName>style.visibility</p:attrName>
                                        </p:attrNameLst>
                                      </p:cBhvr>
                                      <p:to>
                                        <p:strVal val="visible"/>
                                      </p:to>
                                    </p:set>
                                    <p:animEffect transition="in" filter="wipe(down)">
                                      <p:cBhvr>
                                        <p:cTn id="21" dur="500"/>
                                        <p:tgtEl>
                                          <p:spTgt spid="4"/>
                                        </p:tgtEl>
                                      </p:cBhvr>
                                    </p:animEffect>
                                  </p:childTnLst>
                                </p:cTn>
                              </p:par>
                            </p:childTnLst>
                          </p:cTn>
                        </p:par>
                        <p:par>
                          <p:cTn id="22" fill="hold" nodeType="afterGroup">
                            <p:stCondLst>
                              <p:cond delay="4250"/>
                            </p:stCondLst>
                            <p:childTnLst>
                              <p:par>
                                <p:cTn id="23" presetID="22" presetClass="entr" presetSubtype="4" fill="hold" nodeType="afterEffect">
                                  <p:stCondLst>
                                    <p:cond delay="500"/>
                                  </p:stCondLst>
                                  <p:childTnLst>
                                    <p:set>
                                      <p:cBhvr>
                                        <p:cTn id="24" dur="1" fill="hold">
                                          <p:stCondLst>
                                            <p:cond delay="0"/>
                                          </p:stCondLst>
                                        </p:cTn>
                                        <p:tgtEl>
                                          <p:spTgt spid="6"/>
                                        </p:tgtEl>
                                        <p:attrNameLst>
                                          <p:attrName>style.visibility</p:attrName>
                                        </p:attrNameLst>
                                      </p:cBhvr>
                                      <p:to>
                                        <p:strVal val="visible"/>
                                      </p:to>
                                    </p:set>
                                    <p:animEffect transition="in" filter="wipe(down)">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397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3491880" y="412054"/>
            <a:ext cx="2560006" cy="6277758"/>
            <a:chOff x="6300192" y="404664"/>
            <a:chExt cx="2560006" cy="6277758"/>
          </a:xfrm>
        </p:grpSpPr>
        <p:sp>
          <p:nvSpPr>
            <p:cNvPr id="86028" name="Rectangle 12"/>
            <p:cNvSpPr>
              <a:spLocks noChangeArrowheads="1"/>
            </p:cNvSpPr>
            <p:nvPr/>
          </p:nvSpPr>
          <p:spPr bwMode="auto">
            <a:xfrm>
              <a:off x="6300192" y="6313090"/>
              <a:ext cx="2560006" cy="369332"/>
            </a:xfrm>
            <a:prstGeom prst="rect">
              <a:avLst/>
            </a:prstGeom>
            <a:noFill/>
            <a:ln w="9525">
              <a:noFill/>
              <a:miter lim="800000"/>
              <a:headEnd/>
              <a:tailEnd/>
            </a:ln>
            <a:effectLst/>
          </p:spPr>
          <p:txBody>
            <a:bodyPr wrap="square">
              <a:spAutoFit/>
            </a:bodyPr>
            <a:lstStyle/>
            <a:p>
              <a:pPr>
                <a:defRPr/>
              </a:pPr>
              <a:r>
                <a:rPr lang="cs-CZ" b="1" dirty="0">
                  <a:solidFill>
                    <a:srgbClr val="000000"/>
                  </a:solidFill>
                  <a:effectLst>
                    <a:outerShdw blurRad="38100" dist="38100" dir="2700000" algn="tl">
                      <a:srgbClr val="C0C0C0"/>
                    </a:outerShdw>
                  </a:effectLst>
                  <a:latin typeface="Arial Unicode MS" pitchFamily="34" charset="-128"/>
                  <a:cs typeface="+mn-cs"/>
                </a:rPr>
                <a:t>     </a:t>
              </a:r>
              <a:r>
                <a:rPr lang="cs-CZ" dirty="0">
                  <a:solidFill>
                    <a:srgbClr val="000000"/>
                  </a:solidFill>
                  <a:effectLst>
                    <a:outerShdw blurRad="38100" dist="38100" dir="2700000" algn="tl">
                      <a:srgbClr val="C0C0C0"/>
                    </a:outerShdw>
                  </a:effectLst>
                  <a:latin typeface="Bookman Old Style" panose="02050604050505020204" pitchFamily="18" charset="0"/>
                  <a:cs typeface="+mn-cs"/>
                </a:rPr>
                <a:t>8</a:t>
              </a:r>
              <a:r>
                <a:rPr lang="cs-CZ" dirty="0" smtClean="0">
                  <a:solidFill>
                    <a:srgbClr val="000000"/>
                  </a:solidFill>
                  <a:effectLst>
                    <a:outerShdw blurRad="38100" dist="38100" dir="2700000" algn="tl">
                      <a:srgbClr val="C0C0C0"/>
                    </a:outerShdw>
                  </a:effectLst>
                  <a:latin typeface="Bookman Old Style" panose="02050604050505020204" pitchFamily="18" charset="0"/>
                  <a:cs typeface="+mn-cs"/>
                </a:rPr>
                <a:t>. </a:t>
              </a:r>
              <a:r>
                <a:rPr lang="cs-CZ" dirty="0" smtClean="0">
                  <a:solidFill>
                    <a:srgbClr val="000000"/>
                  </a:solidFill>
                  <a:latin typeface="Bookman Old Style" panose="02050604050505020204" pitchFamily="18" charset="0"/>
                  <a:cs typeface="+mn-cs"/>
                </a:rPr>
                <a:t>Médea, 1898</a:t>
              </a:r>
              <a:endParaRPr lang="cs-CZ" dirty="0">
                <a:solidFill>
                  <a:srgbClr val="000000"/>
                </a:solidFill>
                <a:latin typeface="Bookman Old Style" panose="02050604050505020204" pitchFamily="18" charset="0"/>
                <a:cs typeface="+mn-cs"/>
              </a:endParaRPr>
            </a:p>
          </p:txBody>
        </p:sp>
        <p:pic>
          <p:nvPicPr>
            <p:cNvPr id="2" name="Picture 1"/>
            <p:cNvPicPr>
              <a:picLocks noChangeAspect="1"/>
            </p:cNvPicPr>
            <p:nvPr/>
          </p:nvPicPr>
          <p:blipFill>
            <a:blip r:embed="rId2"/>
            <a:stretch>
              <a:fillRect/>
            </a:stretch>
          </p:blipFill>
          <p:spPr>
            <a:xfrm>
              <a:off x="6483592" y="404664"/>
              <a:ext cx="2003084" cy="5926286"/>
            </a:xfrm>
            <a:prstGeom prst="rect">
              <a:avLst/>
            </a:prstGeom>
            <a:ln>
              <a:noFill/>
            </a:ln>
            <a:effectLst>
              <a:outerShdw blurRad="292100" dist="139700" dir="2700000" algn="tl" rotWithShape="0">
                <a:srgbClr val="333333">
                  <a:alpha val="65000"/>
                </a:srgbClr>
              </a:outerShdw>
            </a:effectLst>
          </p:spPr>
        </p:pic>
      </p:grpSp>
      <p:grpSp>
        <p:nvGrpSpPr>
          <p:cNvPr id="11" name="Group 10"/>
          <p:cNvGrpSpPr/>
          <p:nvPr/>
        </p:nvGrpSpPr>
        <p:grpSpPr>
          <a:xfrm>
            <a:off x="631585" y="359932"/>
            <a:ext cx="2162813" cy="6322490"/>
            <a:chOff x="631585" y="359932"/>
            <a:chExt cx="2162813" cy="6322490"/>
          </a:xfrm>
        </p:grpSpPr>
        <p:pic>
          <p:nvPicPr>
            <p:cNvPr id="3" name="Picture 2"/>
            <p:cNvPicPr>
              <a:picLocks noChangeAspect="1"/>
            </p:cNvPicPr>
            <p:nvPr/>
          </p:nvPicPr>
          <p:blipFill>
            <a:blip r:embed="rId3"/>
            <a:stretch>
              <a:fillRect/>
            </a:stretch>
          </p:blipFill>
          <p:spPr>
            <a:xfrm>
              <a:off x="631585" y="359932"/>
              <a:ext cx="2162813" cy="5971018"/>
            </a:xfrm>
            <a:prstGeom prst="rect">
              <a:avLst/>
            </a:prstGeom>
            <a:ln>
              <a:noFill/>
            </a:ln>
            <a:effectLst>
              <a:outerShdw blurRad="292100" dist="139700" dir="2700000" algn="tl" rotWithShape="0">
                <a:srgbClr val="333333">
                  <a:alpha val="65000"/>
                </a:srgbClr>
              </a:outerShdw>
            </a:effectLst>
          </p:spPr>
        </p:pic>
        <p:sp>
          <p:nvSpPr>
            <p:cNvPr id="7" name="Rectangle 6"/>
            <p:cNvSpPr/>
            <p:nvPr/>
          </p:nvSpPr>
          <p:spPr>
            <a:xfrm>
              <a:off x="766123" y="6313090"/>
              <a:ext cx="2005677" cy="369332"/>
            </a:xfrm>
            <a:prstGeom prst="rect">
              <a:avLst/>
            </a:prstGeom>
          </p:spPr>
          <p:txBody>
            <a:bodyPr wrap="none">
              <a:spAutoFit/>
            </a:bodyPr>
            <a:lstStyle/>
            <a:p>
              <a:pPr>
                <a:defRPr/>
              </a:pPr>
              <a:r>
                <a:rPr lang="cs-CZ" dirty="0" smtClean="0">
                  <a:solidFill>
                    <a:srgbClr val="000000"/>
                  </a:solidFill>
                  <a:latin typeface="Bookman Old Style" panose="02050604050505020204" pitchFamily="18" charset="0"/>
                </a:rPr>
                <a:t>7. Hamlet, 1899</a:t>
              </a:r>
              <a:endParaRPr lang="cs-CZ" dirty="0">
                <a:solidFill>
                  <a:srgbClr val="000000"/>
                </a:solidFill>
                <a:latin typeface="Bookman Old Style" panose="02050604050505020204" pitchFamily="18" charset="0"/>
              </a:endParaRPr>
            </a:p>
          </p:txBody>
        </p:sp>
      </p:grpSp>
      <p:grpSp>
        <p:nvGrpSpPr>
          <p:cNvPr id="10" name="Group 9"/>
          <p:cNvGrpSpPr/>
          <p:nvPr/>
        </p:nvGrpSpPr>
        <p:grpSpPr>
          <a:xfrm>
            <a:off x="6489714" y="422524"/>
            <a:ext cx="1949781" cy="6267288"/>
            <a:chOff x="7698547" y="422524"/>
            <a:chExt cx="1949781" cy="6267288"/>
          </a:xfrm>
        </p:grpSpPr>
        <p:pic>
          <p:nvPicPr>
            <p:cNvPr id="9" name="Picture 8"/>
            <p:cNvPicPr>
              <a:picLocks noChangeAspect="1"/>
            </p:cNvPicPr>
            <p:nvPr/>
          </p:nvPicPr>
          <p:blipFill>
            <a:blip r:embed="rId4"/>
            <a:stretch>
              <a:fillRect/>
            </a:stretch>
          </p:blipFill>
          <p:spPr>
            <a:xfrm>
              <a:off x="7698547" y="422524"/>
              <a:ext cx="1949781" cy="5908426"/>
            </a:xfrm>
            <a:prstGeom prst="rect">
              <a:avLst/>
            </a:prstGeom>
            <a:ln>
              <a:noFill/>
            </a:ln>
            <a:effectLst>
              <a:outerShdw blurRad="292100" dist="139700" dir="2700000" algn="tl" rotWithShape="0">
                <a:srgbClr val="333333">
                  <a:alpha val="65000"/>
                </a:srgbClr>
              </a:outerShdw>
            </a:effectLst>
          </p:spPr>
        </p:pic>
        <p:sp>
          <p:nvSpPr>
            <p:cNvPr id="22" name="Rectangle 21"/>
            <p:cNvSpPr/>
            <p:nvPr/>
          </p:nvSpPr>
          <p:spPr>
            <a:xfrm>
              <a:off x="7753154" y="6320480"/>
              <a:ext cx="1840568" cy="369332"/>
            </a:xfrm>
            <a:prstGeom prst="rect">
              <a:avLst/>
            </a:prstGeom>
          </p:spPr>
          <p:txBody>
            <a:bodyPr wrap="none">
              <a:spAutoFit/>
            </a:bodyPr>
            <a:lstStyle/>
            <a:p>
              <a:pPr>
                <a:defRPr/>
              </a:pPr>
              <a:r>
                <a:rPr lang="cs-CZ" dirty="0" smtClean="0">
                  <a:solidFill>
                    <a:srgbClr val="000000"/>
                  </a:solidFill>
                  <a:latin typeface="Bookman Old Style" panose="02050604050505020204" pitchFamily="18" charset="0"/>
                </a:rPr>
                <a:t>9. </a:t>
              </a:r>
              <a:r>
                <a:rPr lang="cs-CZ" dirty="0" err="1" smtClean="0">
                  <a:solidFill>
                    <a:srgbClr val="000000"/>
                  </a:solidFill>
                  <a:latin typeface="Bookman Old Style" panose="02050604050505020204" pitchFamily="18" charset="0"/>
                </a:rPr>
                <a:t>Tosca</a:t>
              </a:r>
              <a:r>
                <a:rPr lang="cs-CZ" dirty="0" smtClean="0">
                  <a:solidFill>
                    <a:srgbClr val="000000"/>
                  </a:solidFill>
                  <a:latin typeface="Bookman Old Style" panose="02050604050505020204" pitchFamily="18" charset="0"/>
                </a:rPr>
                <a:t>, 1900</a:t>
              </a:r>
              <a:endParaRPr lang="cs-CZ" dirty="0">
                <a:solidFill>
                  <a:srgbClr val="000000"/>
                </a:solidFill>
                <a:latin typeface="Bookman Old Style" panose="02050604050505020204" pitchFamily="18" charset="0"/>
              </a:endParaRPr>
            </a:p>
          </p:txBody>
        </p:sp>
      </p:grpSp>
    </p:spTree>
    <p:extLst>
      <p:ext uri="{BB962C8B-B14F-4D97-AF65-F5344CB8AC3E}">
        <p14:creationId xmlns:p14="http://schemas.microsoft.com/office/powerpoint/2010/main" val="163714627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75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par>
                          <p:cTn id="8" fill="hold">
                            <p:stCondLst>
                              <p:cond delay="1250"/>
                            </p:stCondLst>
                            <p:childTnLst>
                              <p:par>
                                <p:cTn id="9" presetID="22" presetClass="entr" presetSubtype="4" fill="hold" nodeType="afterEffect">
                                  <p:stCondLst>
                                    <p:cond delay="75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2500"/>
                            </p:stCondLst>
                            <p:childTnLst>
                              <p:par>
                                <p:cTn id="13" presetID="22" presetClass="entr" presetSubtype="4" fill="hold" nodeType="afterEffect">
                                  <p:stCondLst>
                                    <p:cond delay="75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940966"/>
          </a:xfrm>
        </p:spPr>
        <p:txBody>
          <a:bodyPr/>
          <a:lstStyle/>
          <a:p>
            <a:r>
              <a:rPr lang="cs-CZ" sz="4000" dirty="0" smtClean="0"/>
              <a:t>Náramek ve tvaru hada pro Sarah </a:t>
            </a:r>
            <a:r>
              <a:rPr lang="cs-CZ" sz="4000" dirty="0" err="1" smtClean="0"/>
              <a:t>Bernhardt</a:t>
            </a:r>
            <a:r>
              <a:rPr lang="cs-CZ" sz="4000" dirty="0" smtClean="0"/>
              <a:t>, 1899</a:t>
            </a:r>
            <a:endParaRPr lang="cs-CZ" sz="4000" dirty="0"/>
          </a:p>
        </p:txBody>
      </p:sp>
      <p:grpSp>
        <p:nvGrpSpPr>
          <p:cNvPr id="5" name="Group 4"/>
          <p:cNvGrpSpPr/>
          <p:nvPr/>
        </p:nvGrpSpPr>
        <p:grpSpPr>
          <a:xfrm>
            <a:off x="822267" y="2060848"/>
            <a:ext cx="7610072" cy="3367559"/>
            <a:chOff x="822267" y="2060848"/>
            <a:chExt cx="7610072" cy="3367559"/>
          </a:xfrm>
        </p:grpSpPr>
        <p:pic>
          <p:nvPicPr>
            <p:cNvPr id="3" name="Picture 2"/>
            <p:cNvPicPr>
              <a:picLocks noChangeAspect="1"/>
            </p:cNvPicPr>
            <p:nvPr/>
          </p:nvPicPr>
          <p:blipFill>
            <a:blip r:embed="rId2"/>
            <a:stretch>
              <a:fillRect/>
            </a:stretch>
          </p:blipFill>
          <p:spPr>
            <a:xfrm>
              <a:off x="822267" y="2060848"/>
              <a:ext cx="7499466" cy="3059782"/>
            </a:xfrm>
            <a:prstGeom prst="rect">
              <a:avLst/>
            </a:prstGeom>
            <a:ln>
              <a:noFill/>
            </a:ln>
            <a:effectLst>
              <a:outerShdw blurRad="292100" dist="139700" dir="2700000" algn="tl" rotWithShape="0">
                <a:srgbClr val="333333">
                  <a:alpha val="65000"/>
                </a:srgbClr>
              </a:outerShdw>
            </a:effectLst>
          </p:spPr>
        </p:pic>
        <p:sp>
          <p:nvSpPr>
            <p:cNvPr id="4" name="TextovéPole 3"/>
            <p:cNvSpPr txBox="1">
              <a:spLocks noChangeArrowheads="1"/>
            </p:cNvSpPr>
            <p:nvPr/>
          </p:nvSpPr>
          <p:spPr bwMode="auto">
            <a:xfrm>
              <a:off x="8026459" y="5120630"/>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10</a:t>
              </a:r>
            </a:p>
          </p:txBody>
        </p:sp>
      </p:grpSp>
    </p:spTree>
    <p:extLst>
      <p:ext uri="{BB962C8B-B14F-4D97-AF65-F5344CB8AC3E}">
        <p14:creationId xmlns:p14="http://schemas.microsoft.com/office/powerpoint/2010/main" val="29826497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fill="hold"/>
                                        <p:tgtEl>
                                          <p:spTgt spid="2"/>
                                        </p:tgtEl>
                                        <p:attrNameLst>
                                          <p:attrName>ppt_w</p:attrName>
                                        </p:attrNameLst>
                                      </p:cBhvr>
                                      <p:tavLst>
                                        <p:tav tm="0">
                                          <p:val>
                                            <p:fltVal val="0"/>
                                          </p:val>
                                        </p:tav>
                                        <p:tav tm="100000">
                                          <p:val>
                                            <p:strVal val="#ppt_w"/>
                                          </p:val>
                                        </p:tav>
                                      </p:tavLst>
                                    </p:anim>
                                    <p:anim calcmode="lin" valueType="num">
                                      <p:cBhvr>
                                        <p:cTn id="8" dur="750" fill="hold"/>
                                        <p:tgtEl>
                                          <p:spTgt spid="2"/>
                                        </p:tgtEl>
                                        <p:attrNameLst>
                                          <p:attrName>ppt_h</p:attrName>
                                        </p:attrNameLst>
                                      </p:cBhvr>
                                      <p:tavLst>
                                        <p:tav tm="0">
                                          <p:val>
                                            <p:fltVal val="0"/>
                                          </p:val>
                                        </p:tav>
                                        <p:tav tm="100000">
                                          <p:val>
                                            <p:strVal val="#ppt_h"/>
                                          </p:val>
                                        </p:tav>
                                      </p:tavLst>
                                    </p:anim>
                                    <p:animEffect transition="in" filter="fade">
                                      <p:cBhvr>
                                        <p:cTn id="9" dur="750"/>
                                        <p:tgtEl>
                                          <p:spTgt spid="2"/>
                                        </p:tgtEl>
                                      </p:cBhvr>
                                    </p:animEffect>
                                  </p:childTnLst>
                                </p:cTn>
                              </p:par>
                            </p:childTnLst>
                          </p:cTn>
                        </p:par>
                        <p:par>
                          <p:cTn id="10" fill="hold">
                            <p:stCondLst>
                              <p:cond delay="750"/>
                            </p:stCondLst>
                            <p:childTnLst>
                              <p:par>
                                <p:cTn id="11" presetID="22" presetClass="entr" presetSubtype="2"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right)">
                                      <p:cBhvr>
                                        <p:cTn id="1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a:t>Čtyři roční období</a:t>
            </a:r>
          </a:p>
        </p:txBody>
      </p:sp>
      <p:grpSp>
        <p:nvGrpSpPr>
          <p:cNvPr id="5" name="Group 4"/>
          <p:cNvGrpSpPr/>
          <p:nvPr/>
        </p:nvGrpSpPr>
        <p:grpSpPr>
          <a:xfrm>
            <a:off x="1259632" y="1232408"/>
            <a:ext cx="2656982" cy="5601943"/>
            <a:chOff x="305272" y="1241713"/>
            <a:chExt cx="2592288" cy="5476852"/>
          </a:xfrm>
        </p:grpSpPr>
        <p:pic>
          <p:nvPicPr>
            <p:cNvPr id="3" name="Picture 2"/>
            <p:cNvPicPr>
              <a:picLocks noChangeAspect="1"/>
            </p:cNvPicPr>
            <p:nvPr/>
          </p:nvPicPr>
          <p:blipFill>
            <a:blip r:embed="rId2"/>
            <a:stretch>
              <a:fillRect/>
            </a:stretch>
          </p:blipFill>
          <p:spPr>
            <a:xfrm>
              <a:off x="305272" y="1241713"/>
              <a:ext cx="2592288" cy="5102929"/>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726800" y="6357480"/>
              <a:ext cx="1997968" cy="361085"/>
            </a:xfrm>
            <a:prstGeom prst="rect">
              <a:avLst/>
            </a:prstGeom>
          </p:spPr>
          <p:txBody>
            <a:bodyPr wrap="square">
              <a:spAutoFit/>
            </a:bodyPr>
            <a:lstStyle/>
            <a:p>
              <a:r>
                <a:rPr lang="cs-CZ" dirty="0" smtClean="0">
                  <a:latin typeface="Bookman Old Style" panose="02050604050505020204" pitchFamily="18" charset="0"/>
                </a:rPr>
                <a:t>11. Jaro</a:t>
              </a:r>
              <a:r>
                <a:rPr lang="cs-CZ" dirty="0">
                  <a:latin typeface="Bookman Old Style" panose="02050604050505020204" pitchFamily="18" charset="0"/>
                </a:rPr>
                <a:t>, </a:t>
              </a:r>
              <a:r>
                <a:rPr lang="cs-CZ" dirty="0" smtClean="0">
                  <a:latin typeface="Bookman Old Style" panose="02050604050505020204" pitchFamily="18" charset="0"/>
                </a:rPr>
                <a:t>1896</a:t>
              </a:r>
              <a:endParaRPr lang="cs-CZ" dirty="0">
                <a:latin typeface="Bookman Old Style" panose="02050604050505020204" pitchFamily="18" charset="0"/>
              </a:endParaRPr>
            </a:p>
          </p:txBody>
        </p:sp>
      </p:grpSp>
      <p:grpSp>
        <p:nvGrpSpPr>
          <p:cNvPr id="8" name="Group 7"/>
          <p:cNvGrpSpPr/>
          <p:nvPr/>
        </p:nvGrpSpPr>
        <p:grpSpPr>
          <a:xfrm>
            <a:off x="5148064" y="1232407"/>
            <a:ext cx="2636722" cy="5588813"/>
            <a:chOff x="5148064" y="1232407"/>
            <a:chExt cx="2636722" cy="5588813"/>
          </a:xfrm>
        </p:grpSpPr>
        <p:pic>
          <p:nvPicPr>
            <p:cNvPr id="6" name="Picture 5"/>
            <p:cNvPicPr>
              <a:picLocks noChangeAspect="1"/>
            </p:cNvPicPr>
            <p:nvPr/>
          </p:nvPicPr>
          <p:blipFill>
            <a:blip r:embed="rId3"/>
            <a:stretch>
              <a:fillRect/>
            </a:stretch>
          </p:blipFill>
          <p:spPr>
            <a:xfrm>
              <a:off x="5148064" y="1232407"/>
              <a:ext cx="2636722" cy="5231593"/>
            </a:xfrm>
            <a:prstGeom prst="rect">
              <a:avLst/>
            </a:prstGeom>
            <a:ln>
              <a:noFill/>
            </a:ln>
            <a:effectLst>
              <a:outerShdw blurRad="292100" dist="139700" dir="2700000" algn="tl" rotWithShape="0">
                <a:srgbClr val="333333">
                  <a:alpha val="65000"/>
                </a:srgbClr>
              </a:outerShdw>
            </a:effectLst>
          </p:spPr>
        </p:pic>
        <p:sp>
          <p:nvSpPr>
            <p:cNvPr id="7" name="Rectangle 6"/>
            <p:cNvSpPr/>
            <p:nvPr/>
          </p:nvSpPr>
          <p:spPr>
            <a:xfrm>
              <a:off x="5652120" y="6451888"/>
              <a:ext cx="1811714" cy="369332"/>
            </a:xfrm>
            <a:prstGeom prst="rect">
              <a:avLst/>
            </a:prstGeom>
          </p:spPr>
          <p:txBody>
            <a:bodyPr wrap="none">
              <a:spAutoFit/>
            </a:bodyPr>
            <a:lstStyle/>
            <a:p>
              <a:r>
                <a:rPr lang="cs-CZ" dirty="0" smtClean="0">
                  <a:latin typeface="Bookman Old Style" panose="02050604050505020204" pitchFamily="18" charset="0"/>
                </a:rPr>
                <a:t>12. Léto, 1896</a:t>
              </a:r>
              <a:endParaRPr lang="cs-CZ" dirty="0">
                <a:latin typeface="Bookman Old Style" panose="02050604050505020204" pitchFamily="18" charset="0"/>
              </a:endParaRPr>
            </a:p>
          </p:txBody>
        </p:sp>
      </p:grpSp>
    </p:spTree>
    <p:extLst>
      <p:ext uri="{BB962C8B-B14F-4D97-AF65-F5344CB8AC3E}">
        <p14:creationId xmlns:p14="http://schemas.microsoft.com/office/powerpoint/2010/main" val="10711381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22" presetClass="entr" presetSubtype="4" fill="hold" nodeType="afterEffect">
                                  <p:stCondLst>
                                    <p:cond delay="50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par>
                          <p:cTn id="14" fill="hold">
                            <p:stCondLst>
                              <p:cond delay="2000"/>
                            </p:stCondLst>
                            <p:childTnLst>
                              <p:par>
                                <p:cTn id="15" presetID="22" presetClass="entr" presetSubtype="4" fill="hold" nodeType="afterEffect">
                                  <p:stCondLst>
                                    <p:cond delay="50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a:t>Čtyři roční období</a:t>
            </a:r>
          </a:p>
        </p:txBody>
      </p:sp>
      <p:grpSp>
        <p:nvGrpSpPr>
          <p:cNvPr id="7" name="Group 6"/>
          <p:cNvGrpSpPr/>
          <p:nvPr/>
        </p:nvGrpSpPr>
        <p:grpSpPr>
          <a:xfrm>
            <a:off x="1433766" y="1201614"/>
            <a:ext cx="2676801" cy="5632737"/>
            <a:chOff x="1433766" y="1201614"/>
            <a:chExt cx="2676801" cy="5632737"/>
          </a:xfrm>
        </p:grpSpPr>
        <p:pic>
          <p:nvPicPr>
            <p:cNvPr id="3" name="Picture 2"/>
            <p:cNvPicPr>
              <a:picLocks noChangeAspect="1"/>
            </p:cNvPicPr>
            <p:nvPr/>
          </p:nvPicPr>
          <p:blipFill>
            <a:blip r:embed="rId2"/>
            <a:stretch>
              <a:fillRect/>
            </a:stretch>
          </p:blipFill>
          <p:spPr>
            <a:xfrm>
              <a:off x="1433766" y="1201614"/>
              <a:ext cx="2676801" cy="5277966"/>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1771002" y="6465019"/>
              <a:ext cx="2296942" cy="369332"/>
            </a:xfrm>
            <a:prstGeom prst="rect">
              <a:avLst/>
            </a:prstGeom>
          </p:spPr>
          <p:txBody>
            <a:bodyPr wrap="square">
              <a:spAutoFit/>
            </a:bodyPr>
            <a:lstStyle/>
            <a:p>
              <a:r>
                <a:rPr lang="cs-CZ" dirty="0" smtClean="0">
                  <a:latin typeface="Bookman Old Style" panose="02050604050505020204" pitchFamily="18" charset="0"/>
                </a:rPr>
                <a:t>13. Podzim, 1896</a:t>
              </a:r>
              <a:endParaRPr lang="cs-CZ" dirty="0">
                <a:latin typeface="Bookman Old Style" panose="02050604050505020204" pitchFamily="18" charset="0"/>
              </a:endParaRPr>
            </a:p>
          </p:txBody>
        </p:sp>
      </p:grpSp>
      <p:grpSp>
        <p:nvGrpSpPr>
          <p:cNvPr id="8" name="Group 7"/>
          <p:cNvGrpSpPr/>
          <p:nvPr/>
        </p:nvGrpSpPr>
        <p:grpSpPr>
          <a:xfrm>
            <a:off x="5087132" y="1199381"/>
            <a:ext cx="2683475" cy="5634970"/>
            <a:chOff x="5087132" y="1199381"/>
            <a:chExt cx="2683475" cy="5634970"/>
          </a:xfrm>
        </p:grpSpPr>
        <p:pic>
          <p:nvPicPr>
            <p:cNvPr id="4" name="Picture 3"/>
            <p:cNvPicPr>
              <a:picLocks noChangeAspect="1"/>
            </p:cNvPicPr>
            <p:nvPr/>
          </p:nvPicPr>
          <p:blipFill>
            <a:blip r:embed="rId3"/>
            <a:stretch>
              <a:fillRect/>
            </a:stretch>
          </p:blipFill>
          <p:spPr>
            <a:xfrm>
              <a:off x="5087132" y="1199381"/>
              <a:ext cx="2683475" cy="5282432"/>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5580112" y="6465019"/>
              <a:ext cx="2016224" cy="369332"/>
            </a:xfrm>
            <a:prstGeom prst="rect">
              <a:avLst/>
            </a:prstGeom>
          </p:spPr>
          <p:txBody>
            <a:bodyPr wrap="square">
              <a:spAutoFit/>
            </a:bodyPr>
            <a:lstStyle/>
            <a:p>
              <a:r>
                <a:rPr lang="cs-CZ" dirty="0" smtClean="0">
                  <a:latin typeface="Bookman Old Style" panose="02050604050505020204" pitchFamily="18" charset="0"/>
                </a:rPr>
                <a:t>14. Zima, 1896</a:t>
              </a:r>
              <a:endParaRPr lang="cs-CZ" dirty="0">
                <a:latin typeface="Bookman Old Style" panose="02050604050505020204" pitchFamily="18" charset="0"/>
              </a:endParaRPr>
            </a:p>
          </p:txBody>
        </p:sp>
      </p:grpSp>
    </p:spTree>
    <p:extLst>
      <p:ext uri="{BB962C8B-B14F-4D97-AF65-F5344CB8AC3E}">
        <p14:creationId xmlns:p14="http://schemas.microsoft.com/office/powerpoint/2010/main" val="18360502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fill="hold"/>
                                        <p:tgtEl>
                                          <p:spTgt spid="2"/>
                                        </p:tgtEl>
                                        <p:attrNameLst>
                                          <p:attrName>ppt_w</p:attrName>
                                        </p:attrNameLst>
                                      </p:cBhvr>
                                      <p:tavLst>
                                        <p:tav tm="0">
                                          <p:val>
                                            <p:fltVal val="0"/>
                                          </p:val>
                                        </p:tav>
                                        <p:tav tm="100000">
                                          <p:val>
                                            <p:strVal val="#ppt_w"/>
                                          </p:val>
                                        </p:tav>
                                      </p:tavLst>
                                    </p:anim>
                                    <p:anim calcmode="lin" valueType="num">
                                      <p:cBhvr>
                                        <p:cTn id="8" dur="750" fill="hold"/>
                                        <p:tgtEl>
                                          <p:spTgt spid="2"/>
                                        </p:tgtEl>
                                        <p:attrNameLst>
                                          <p:attrName>ppt_h</p:attrName>
                                        </p:attrNameLst>
                                      </p:cBhvr>
                                      <p:tavLst>
                                        <p:tav tm="0">
                                          <p:val>
                                            <p:fltVal val="0"/>
                                          </p:val>
                                        </p:tav>
                                        <p:tav tm="100000">
                                          <p:val>
                                            <p:strVal val="#ppt_h"/>
                                          </p:val>
                                        </p:tav>
                                      </p:tavLst>
                                    </p:anim>
                                    <p:animEffect transition="in" filter="fade">
                                      <p:cBhvr>
                                        <p:cTn id="9" dur="750"/>
                                        <p:tgtEl>
                                          <p:spTgt spid="2"/>
                                        </p:tgtEl>
                                      </p:cBhvr>
                                    </p:animEffect>
                                  </p:childTnLst>
                                </p:cTn>
                              </p:par>
                            </p:childTnLst>
                          </p:cTn>
                        </p:par>
                        <p:par>
                          <p:cTn id="10" fill="hold">
                            <p:stCondLst>
                              <p:cond delay="750"/>
                            </p:stCondLst>
                            <p:childTnLst>
                              <p:par>
                                <p:cTn id="11" presetID="22" presetClass="entr" presetSubtype="4"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00"/>
                                        <p:tgtEl>
                                          <p:spTgt spid="7"/>
                                        </p:tgtEl>
                                      </p:cBhvr>
                                    </p:animEffect>
                                  </p:childTnLst>
                                </p:cTn>
                              </p:par>
                            </p:childTnLst>
                          </p:cTn>
                        </p:par>
                        <p:par>
                          <p:cTn id="14" fill="hold">
                            <p:stCondLst>
                              <p:cond delay="1250"/>
                            </p:stCondLst>
                            <p:childTnLst>
                              <p:par>
                                <p:cTn id="15" presetID="22" presetClass="entr" presetSubtype="4"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Title 1"/>
          <p:cNvSpPr>
            <a:spLocks noGrp="1"/>
          </p:cNvSpPr>
          <p:nvPr>
            <p:ph type="title"/>
          </p:nvPr>
        </p:nvSpPr>
        <p:spPr>
          <a:xfrm>
            <a:off x="467544" y="404664"/>
            <a:ext cx="3467100" cy="1143000"/>
          </a:xfrm>
        </p:spPr>
        <p:txBody>
          <a:bodyPr/>
          <a:lstStyle/>
          <a:p>
            <a:pPr algn="l">
              <a:defRPr/>
            </a:pPr>
            <a:r>
              <a:rPr lang="cs-CZ" dirty="0" smtClean="0"/>
              <a:t>Zvěrokruh, 1897</a:t>
            </a:r>
          </a:p>
        </p:txBody>
      </p:sp>
      <p:grpSp>
        <p:nvGrpSpPr>
          <p:cNvPr id="2" name="Group 1"/>
          <p:cNvGrpSpPr>
            <a:grpSpLocks/>
          </p:cNvGrpSpPr>
          <p:nvPr/>
        </p:nvGrpSpPr>
        <p:grpSpPr bwMode="auto">
          <a:xfrm>
            <a:off x="4252913" y="274638"/>
            <a:ext cx="4541828" cy="6515082"/>
            <a:chOff x="4252913" y="274638"/>
            <a:chExt cx="4541348" cy="6514893"/>
          </a:xfrm>
        </p:grpSpPr>
        <p:pic>
          <p:nvPicPr>
            <p:cNvPr id="147458" name="Picture 2" descr="http://upload.wikimedia.org/wikipedia/commons/5/54/Alphonse_Mucha_-_Zodiac.jpg?uselang=cs"/>
            <p:cNvPicPr>
              <a:picLocks noChangeAspect="1" noChangeArrowheads="1"/>
            </p:cNvPicPr>
            <p:nvPr/>
          </p:nvPicPr>
          <p:blipFill>
            <a:blip r:embed="rId2"/>
            <a:srcRect/>
            <a:stretch>
              <a:fillRect/>
            </a:stretch>
          </p:blipFill>
          <p:spPr bwMode="auto">
            <a:xfrm>
              <a:off x="4252913" y="274638"/>
              <a:ext cx="4433418" cy="62069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0485" name="TextovéPole 3"/>
            <p:cNvSpPr txBox="1">
              <a:spLocks noChangeArrowheads="1"/>
            </p:cNvSpPr>
            <p:nvPr/>
          </p:nvSpPr>
          <p:spPr bwMode="auto">
            <a:xfrm>
              <a:off x="8388424" y="6481763"/>
              <a:ext cx="405837" cy="307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15</a:t>
              </a:r>
            </a:p>
          </p:txBody>
        </p:sp>
      </p:grpSp>
      <p:grpSp>
        <p:nvGrpSpPr>
          <p:cNvPr id="4" name="Group 3"/>
          <p:cNvGrpSpPr/>
          <p:nvPr/>
        </p:nvGrpSpPr>
        <p:grpSpPr>
          <a:xfrm>
            <a:off x="467544" y="1916832"/>
            <a:ext cx="3362765" cy="4870836"/>
            <a:chOff x="467544" y="1916832"/>
            <a:chExt cx="3362765" cy="4870836"/>
          </a:xfrm>
        </p:grpSpPr>
        <p:pic>
          <p:nvPicPr>
            <p:cNvPr id="3074" name="Picture 2" descr="http://www.grapheion.cz/userfiles/image/cervenec%201/alfons-mucha-v-parizi.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1916832"/>
              <a:ext cx="3000857" cy="41785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Rectangle 2"/>
            <p:cNvSpPr/>
            <p:nvPr/>
          </p:nvSpPr>
          <p:spPr>
            <a:xfrm>
              <a:off x="467544" y="6141337"/>
              <a:ext cx="3362765" cy="646331"/>
            </a:xfrm>
            <a:prstGeom prst="rect">
              <a:avLst/>
            </a:prstGeom>
          </p:spPr>
          <p:txBody>
            <a:bodyPr wrap="square">
              <a:spAutoFit/>
            </a:bodyPr>
            <a:lstStyle/>
            <a:p>
              <a:r>
                <a:rPr lang="cs-CZ" dirty="0" smtClean="0">
                  <a:latin typeface="Bookman Old Style" panose="02050604050505020204" pitchFamily="18" charset="0"/>
                </a:rPr>
                <a:t>16. Alfons </a:t>
              </a:r>
              <a:r>
                <a:rPr lang="cs-CZ" dirty="0">
                  <a:latin typeface="Bookman Old Style" panose="02050604050505020204" pitchFamily="18" charset="0"/>
                </a:rPr>
                <a:t>Mucha v Paříži, kolem r. 1898</a:t>
              </a:r>
            </a:p>
          </p:txBody>
        </p:sp>
      </p:grpSp>
    </p:spTree>
    <p:extLst>
      <p:ext uri="{BB962C8B-B14F-4D97-AF65-F5344CB8AC3E}">
        <p14:creationId xmlns:p14="http://schemas.microsoft.com/office/powerpoint/2010/main" val="83791353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5" presetClass="entr" presetSubtype="0" fill="hold" grpId="0" nodeType="afterEffect">
                                  <p:stCondLst>
                                    <p:cond delay="0"/>
                                  </p:stCondLst>
                                  <p:childTnLst>
                                    <p:set>
                                      <p:cBhvr>
                                        <p:cTn id="6" dur="1" fill="hold">
                                          <p:stCondLst>
                                            <p:cond delay="0"/>
                                          </p:stCondLst>
                                        </p:cTn>
                                        <p:tgtEl>
                                          <p:spTgt spid="89090"/>
                                        </p:tgtEl>
                                        <p:attrNameLst>
                                          <p:attrName>style.visibility</p:attrName>
                                        </p:attrNameLst>
                                      </p:cBhvr>
                                      <p:to>
                                        <p:strVal val="visible"/>
                                      </p:to>
                                    </p:set>
                                    <p:anim calcmode="lin" valueType="num">
                                      <p:cBhvr>
                                        <p:cTn id="7" dur="750" decel="50000" fill="hold">
                                          <p:stCondLst>
                                            <p:cond delay="0"/>
                                          </p:stCondLst>
                                        </p:cTn>
                                        <p:tgtEl>
                                          <p:spTgt spid="89090"/>
                                        </p:tgtEl>
                                        <p:attrNameLst>
                                          <p:attrName>style.rotation</p:attrName>
                                        </p:attrNameLst>
                                      </p:cBhvr>
                                      <p:tavLst>
                                        <p:tav tm="0">
                                          <p:val>
                                            <p:fltVal val="-90"/>
                                          </p:val>
                                        </p:tav>
                                        <p:tav tm="100000">
                                          <p:val>
                                            <p:fltVal val="0"/>
                                          </p:val>
                                        </p:tav>
                                      </p:tavLst>
                                    </p:anim>
                                    <p:anim calcmode="lin" valueType="num">
                                      <p:cBhvr>
                                        <p:cTn id="8" dur="750" decel="50000" fill="hold">
                                          <p:stCondLst>
                                            <p:cond delay="0"/>
                                          </p:stCondLst>
                                        </p:cTn>
                                        <p:tgtEl>
                                          <p:spTgt spid="89090"/>
                                        </p:tgtEl>
                                        <p:attrNameLst>
                                          <p:attrName>ppt_w</p:attrName>
                                        </p:attrNameLst>
                                      </p:cBhvr>
                                      <p:tavLst>
                                        <p:tav tm="0">
                                          <p:val>
                                            <p:strVal val="#ppt_w"/>
                                          </p:val>
                                        </p:tav>
                                        <p:tav tm="100000">
                                          <p:val>
                                            <p:strVal val="#ppt_w*.05"/>
                                          </p:val>
                                        </p:tav>
                                      </p:tavLst>
                                    </p:anim>
                                    <p:anim calcmode="lin" valueType="num">
                                      <p:cBhvr>
                                        <p:cTn id="9" dur="750" accel="50000" fill="hold">
                                          <p:stCondLst>
                                            <p:cond delay="750"/>
                                          </p:stCondLst>
                                        </p:cTn>
                                        <p:tgtEl>
                                          <p:spTgt spid="89090"/>
                                        </p:tgtEl>
                                        <p:attrNameLst>
                                          <p:attrName>ppt_w</p:attrName>
                                        </p:attrNameLst>
                                      </p:cBhvr>
                                      <p:tavLst>
                                        <p:tav tm="0">
                                          <p:val>
                                            <p:strVal val="#ppt_w*.05"/>
                                          </p:val>
                                        </p:tav>
                                        <p:tav tm="100000">
                                          <p:val>
                                            <p:strVal val="#ppt_w"/>
                                          </p:val>
                                        </p:tav>
                                      </p:tavLst>
                                    </p:anim>
                                    <p:anim calcmode="lin" valueType="num">
                                      <p:cBhvr>
                                        <p:cTn id="10" dur="1500" fill="hold"/>
                                        <p:tgtEl>
                                          <p:spTgt spid="89090"/>
                                        </p:tgtEl>
                                        <p:attrNameLst>
                                          <p:attrName>ppt_h</p:attrName>
                                        </p:attrNameLst>
                                      </p:cBhvr>
                                      <p:tavLst>
                                        <p:tav tm="0">
                                          <p:val>
                                            <p:strVal val="#ppt_h"/>
                                          </p:val>
                                        </p:tav>
                                        <p:tav tm="100000">
                                          <p:val>
                                            <p:strVal val="#ppt_h"/>
                                          </p:val>
                                        </p:tav>
                                      </p:tavLst>
                                    </p:anim>
                                    <p:anim calcmode="lin" valueType="num">
                                      <p:cBhvr>
                                        <p:cTn id="11" dur="750" decel="50000" fill="hold">
                                          <p:stCondLst>
                                            <p:cond delay="0"/>
                                          </p:stCondLst>
                                        </p:cTn>
                                        <p:tgtEl>
                                          <p:spTgt spid="89090"/>
                                        </p:tgtEl>
                                        <p:attrNameLst>
                                          <p:attrName>ppt_x</p:attrName>
                                        </p:attrNameLst>
                                      </p:cBhvr>
                                      <p:tavLst>
                                        <p:tav tm="0">
                                          <p:val>
                                            <p:strVal val="#ppt_x+.4"/>
                                          </p:val>
                                        </p:tav>
                                        <p:tav tm="100000">
                                          <p:val>
                                            <p:strVal val="#ppt_x"/>
                                          </p:val>
                                        </p:tav>
                                      </p:tavLst>
                                    </p:anim>
                                    <p:anim calcmode="lin" valueType="num">
                                      <p:cBhvr>
                                        <p:cTn id="12" dur="750" decel="50000" fill="hold">
                                          <p:stCondLst>
                                            <p:cond delay="0"/>
                                          </p:stCondLst>
                                        </p:cTn>
                                        <p:tgtEl>
                                          <p:spTgt spid="89090"/>
                                        </p:tgtEl>
                                        <p:attrNameLst>
                                          <p:attrName>ppt_y</p:attrName>
                                        </p:attrNameLst>
                                      </p:cBhvr>
                                      <p:tavLst>
                                        <p:tav tm="0">
                                          <p:val>
                                            <p:strVal val="#ppt_y-.2"/>
                                          </p:val>
                                        </p:tav>
                                        <p:tav tm="100000">
                                          <p:val>
                                            <p:strVal val="#ppt_y+.1"/>
                                          </p:val>
                                        </p:tav>
                                      </p:tavLst>
                                    </p:anim>
                                    <p:anim calcmode="lin" valueType="num">
                                      <p:cBhvr>
                                        <p:cTn id="13" dur="750" accel="50000" fill="hold">
                                          <p:stCondLst>
                                            <p:cond delay="750"/>
                                          </p:stCondLst>
                                        </p:cTn>
                                        <p:tgtEl>
                                          <p:spTgt spid="89090"/>
                                        </p:tgtEl>
                                        <p:attrNameLst>
                                          <p:attrName>ppt_y</p:attrName>
                                        </p:attrNameLst>
                                      </p:cBhvr>
                                      <p:tavLst>
                                        <p:tav tm="0">
                                          <p:val>
                                            <p:strVal val="#ppt_y+.1"/>
                                          </p:val>
                                        </p:tav>
                                        <p:tav tm="100000">
                                          <p:val>
                                            <p:strVal val="#ppt_y"/>
                                          </p:val>
                                        </p:tav>
                                      </p:tavLst>
                                    </p:anim>
                                    <p:animEffect transition="in" filter="fade">
                                      <p:cBhvr>
                                        <p:cTn id="14" dur="1500" decel="50000">
                                          <p:stCondLst>
                                            <p:cond delay="0"/>
                                          </p:stCondLst>
                                        </p:cTn>
                                        <p:tgtEl>
                                          <p:spTgt spid="89090"/>
                                        </p:tgtEl>
                                      </p:cBhvr>
                                    </p:animEffect>
                                  </p:childTnLst>
                                </p:cTn>
                              </p:par>
                            </p:childTnLst>
                          </p:cTn>
                        </p:par>
                        <p:par>
                          <p:cTn id="15" fill="hold">
                            <p:stCondLst>
                              <p:cond delay="1500"/>
                            </p:stCondLst>
                            <p:childTnLst>
                              <p:par>
                                <p:cTn id="16" presetID="22" presetClass="entr" presetSubtype="4"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down)">
                                      <p:cBhvr>
                                        <p:cTn id="18" dur="500"/>
                                        <p:tgtEl>
                                          <p:spTgt spid="2"/>
                                        </p:tgtEl>
                                      </p:cBhvr>
                                    </p:animEffect>
                                  </p:childTnLst>
                                </p:cTn>
                              </p:par>
                            </p:childTnLst>
                          </p:cTn>
                        </p:par>
                        <p:par>
                          <p:cTn id="19" fill="hold">
                            <p:stCondLst>
                              <p:cond delay="2000"/>
                            </p:stCondLst>
                            <p:childTnLst>
                              <p:par>
                                <p:cTn id="20" presetID="22" presetClass="entr" presetSubtype="4" fill="hold" nodeType="afterEffect">
                                  <p:stCondLst>
                                    <p:cond delay="50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Title 1"/>
          <p:cNvSpPr>
            <a:spLocks noGrp="1"/>
          </p:cNvSpPr>
          <p:nvPr>
            <p:ph type="title"/>
          </p:nvPr>
        </p:nvSpPr>
        <p:spPr>
          <a:xfrm>
            <a:off x="51702" y="342900"/>
            <a:ext cx="4553827" cy="1023938"/>
          </a:xfrm>
        </p:spPr>
        <p:txBody>
          <a:bodyPr/>
          <a:lstStyle/>
          <a:p>
            <a:pPr algn="l">
              <a:defRPr/>
            </a:pPr>
            <a:r>
              <a:rPr lang="cs-CZ" dirty="0" smtClean="0"/>
              <a:t>Job, 1896-1898</a:t>
            </a:r>
          </a:p>
        </p:txBody>
      </p:sp>
      <p:grpSp>
        <p:nvGrpSpPr>
          <p:cNvPr id="3" name="Group 2"/>
          <p:cNvGrpSpPr>
            <a:grpSpLocks/>
          </p:cNvGrpSpPr>
          <p:nvPr/>
        </p:nvGrpSpPr>
        <p:grpSpPr bwMode="auto">
          <a:xfrm flipH="1">
            <a:off x="4733340" y="479605"/>
            <a:ext cx="4031205" cy="6375382"/>
            <a:chOff x="3269717" y="393880"/>
            <a:chExt cx="4971273" cy="6375193"/>
          </a:xfrm>
        </p:grpSpPr>
        <p:pic>
          <p:nvPicPr>
            <p:cNvPr id="148482" name="Picture 2" descr="http://upload.wikimedia.org/wikipedia/commons/2/2a/Alphonse_Mucha_-_Job_-_Google_Art_Project.jpg?uselang=cs"/>
            <p:cNvPicPr>
              <a:picLocks noChangeAspect="1" noChangeArrowheads="1"/>
            </p:cNvPicPr>
            <p:nvPr/>
          </p:nvPicPr>
          <p:blipFill>
            <a:blip r:embed="rId2"/>
            <a:srcRect/>
            <a:stretch>
              <a:fillRect/>
            </a:stretch>
          </p:blipFill>
          <p:spPr bwMode="auto">
            <a:xfrm>
              <a:off x="3353024" y="393880"/>
              <a:ext cx="4887966" cy="6070420"/>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4" name="TextovéPole 3"/>
            <p:cNvSpPr txBox="1">
              <a:spLocks noChangeArrowheads="1"/>
            </p:cNvSpPr>
            <p:nvPr/>
          </p:nvSpPr>
          <p:spPr bwMode="auto">
            <a:xfrm>
              <a:off x="3269717" y="6461305"/>
              <a:ext cx="500530" cy="307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18</a:t>
              </a:r>
            </a:p>
          </p:txBody>
        </p:sp>
      </p:grpSp>
      <p:grpSp>
        <p:nvGrpSpPr>
          <p:cNvPr id="2" name="Group 1"/>
          <p:cNvGrpSpPr>
            <a:grpSpLocks/>
          </p:cNvGrpSpPr>
          <p:nvPr/>
        </p:nvGrpSpPr>
        <p:grpSpPr bwMode="auto">
          <a:xfrm>
            <a:off x="611560" y="1592670"/>
            <a:ext cx="3624272" cy="5261500"/>
            <a:chOff x="587923" y="1596500"/>
            <a:chExt cx="3503893" cy="5175388"/>
          </a:xfrm>
        </p:grpSpPr>
        <p:pic>
          <p:nvPicPr>
            <p:cNvPr id="148484" name="Picture 4" descr="http://upload.wikimedia.org/wikipedia/commons/d/dc/Alphonse_Mucha_-_Job_Cigarettes_1.jpg"/>
            <p:cNvPicPr>
              <a:picLocks noChangeAspect="1" noChangeArrowheads="1"/>
            </p:cNvPicPr>
            <p:nvPr/>
          </p:nvPicPr>
          <p:blipFill>
            <a:blip r:embed="rId3"/>
            <a:srcRect/>
            <a:stretch>
              <a:fillRect/>
            </a:stretch>
          </p:blipFill>
          <p:spPr bwMode="auto">
            <a:xfrm>
              <a:off x="587923" y="1596500"/>
              <a:ext cx="3481387" cy="487344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1512" name="TextovéPole 3"/>
            <p:cNvSpPr txBox="1">
              <a:spLocks noChangeArrowheads="1"/>
            </p:cNvSpPr>
            <p:nvPr/>
          </p:nvSpPr>
          <p:spPr bwMode="auto">
            <a:xfrm>
              <a:off x="3685936" y="6464122"/>
              <a:ext cx="405880" cy="30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17</a:t>
              </a:r>
            </a:p>
          </p:txBody>
        </p:sp>
      </p:grpSp>
    </p:spTree>
    <p:extLst>
      <p:ext uri="{BB962C8B-B14F-4D97-AF65-F5344CB8AC3E}">
        <p14:creationId xmlns:p14="http://schemas.microsoft.com/office/powerpoint/2010/main" val="176860309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0114"/>
                                        </p:tgtEl>
                                        <p:attrNameLst>
                                          <p:attrName>style.visibility</p:attrName>
                                        </p:attrNameLst>
                                      </p:cBhvr>
                                      <p:to>
                                        <p:strVal val="visible"/>
                                      </p:to>
                                    </p:set>
                                    <p:anim calcmode="lin" valueType="num">
                                      <p:cBhvr>
                                        <p:cTn id="7" dur="750" fill="hold"/>
                                        <p:tgtEl>
                                          <p:spTgt spid="90114"/>
                                        </p:tgtEl>
                                        <p:attrNameLst>
                                          <p:attrName>ppt_w</p:attrName>
                                        </p:attrNameLst>
                                      </p:cBhvr>
                                      <p:tavLst>
                                        <p:tav tm="0">
                                          <p:val>
                                            <p:fltVal val="0"/>
                                          </p:val>
                                        </p:tav>
                                        <p:tav tm="100000">
                                          <p:val>
                                            <p:strVal val="#ppt_w"/>
                                          </p:val>
                                        </p:tav>
                                      </p:tavLst>
                                    </p:anim>
                                    <p:anim calcmode="lin" valueType="num">
                                      <p:cBhvr>
                                        <p:cTn id="8" dur="750" fill="hold"/>
                                        <p:tgtEl>
                                          <p:spTgt spid="90114"/>
                                        </p:tgtEl>
                                        <p:attrNameLst>
                                          <p:attrName>ppt_h</p:attrName>
                                        </p:attrNameLst>
                                      </p:cBhvr>
                                      <p:tavLst>
                                        <p:tav tm="0">
                                          <p:val>
                                            <p:fltVal val="0"/>
                                          </p:val>
                                        </p:tav>
                                        <p:tav tm="100000">
                                          <p:val>
                                            <p:strVal val="#ppt_h"/>
                                          </p:val>
                                        </p:tav>
                                      </p:tavLst>
                                    </p:anim>
                                    <p:animEffect transition="in" filter="fade">
                                      <p:cBhvr>
                                        <p:cTn id="9" dur="750"/>
                                        <p:tgtEl>
                                          <p:spTgt spid="90114"/>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par>
                          <p:cTn id="14" fill="hold" nodeType="afterGroup">
                            <p:stCondLst>
                              <p:cond delay="1750"/>
                            </p:stCondLst>
                            <p:childTnLst>
                              <p:par>
                                <p:cTn id="15" presetID="22" presetClass="entr" presetSubtype="4" fill="hold" nodeType="afterEffect">
                                  <p:stCondLst>
                                    <p:cond delay="50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Nadpis 1"/>
          <p:cNvSpPr>
            <a:spLocks noGrp="1"/>
          </p:cNvSpPr>
          <p:nvPr>
            <p:ph type="title"/>
          </p:nvPr>
        </p:nvSpPr>
        <p:spPr>
          <a:xfrm>
            <a:off x="457200" y="115888"/>
            <a:ext cx="8229600" cy="1143000"/>
          </a:xfrm>
        </p:spPr>
        <p:txBody>
          <a:bodyPr/>
          <a:lstStyle/>
          <a:p>
            <a:pPr>
              <a:defRPr/>
            </a:pPr>
            <a:r>
              <a:rPr lang="cs-CZ" dirty="0"/>
              <a:t>Čtyři denní doby</a:t>
            </a:r>
            <a:endParaRPr lang="cs-CZ" dirty="0" smtClean="0"/>
          </a:p>
        </p:txBody>
      </p:sp>
      <p:grpSp>
        <p:nvGrpSpPr>
          <p:cNvPr id="4" name="Group 3"/>
          <p:cNvGrpSpPr/>
          <p:nvPr/>
        </p:nvGrpSpPr>
        <p:grpSpPr>
          <a:xfrm>
            <a:off x="767159" y="1235504"/>
            <a:ext cx="7609681" cy="5550531"/>
            <a:chOff x="767159" y="1124744"/>
            <a:chExt cx="7609681" cy="5550531"/>
          </a:xfrm>
        </p:grpSpPr>
        <p:pic>
          <p:nvPicPr>
            <p:cNvPr id="3" name="Picture 2"/>
            <p:cNvPicPr>
              <a:picLocks noChangeAspect="1"/>
            </p:cNvPicPr>
            <p:nvPr/>
          </p:nvPicPr>
          <p:blipFill>
            <a:blip r:embed="rId2"/>
            <a:stretch>
              <a:fillRect/>
            </a:stretch>
          </p:blipFill>
          <p:spPr>
            <a:xfrm>
              <a:off x="767159" y="1124744"/>
              <a:ext cx="7609681" cy="5232510"/>
            </a:xfrm>
            <a:prstGeom prst="rect">
              <a:avLst/>
            </a:prstGeom>
            <a:ln>
              <a:noFill/>
            </a:ln>
            <a:effectLst>
              <a:outerShdw blurRad="292100" dist="139700" dir="2700000" algn="tl" rotWithShape="0">
                <a:srgbClr val="333333">
                  <a:alpha val="65000"/>
                </a:srgbClr>
              </a:outerShdw>
            </a:effectLst>
          </p:spPr>
        </p:pic>
        <p:sp>
          <p:nvSpPr>
            <p:cNvPr id="8" name="TextovéPole 3"/>
            <p:cNvSpPr txBox="1">
              <a:spLocks noChangeArrowheads="1"/>
            </p:cNvSpPr>
            <p:nvPr/>
          </p:nvSpPr>
          <p:spPr bwMode="auto">
            <a:xfrm flipH="1">
              <a:off x="7947792" y="6367498"/>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19</a:t>
              </a:r>
            </a:p>
          </p:txBody>
        </p:sp>
      </p:grpSp>
    </p:spTree>
    <p:extLst>
      <p:ext uri="{BB962C8B-B14F-4D97-AF65-F5344CB8AC3E}">
        <p14:creationId xmlns:p14="http://schemas.microsoft.com/office/powerpoint/2010/main" val="97839582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1138"/>
                                        </p:tgtEl>
                                        <p:attrNameLst>
                                          <p:attrName>style.visibility</p:attrName>
                                        </p:attrNameLst>
                                      </p:cBhvr>
                                      <p:to>
                                        <p:strVal val="visible"/>
                                      </p:to>
                                    </p:set>
                                    <p:anim calcmode="lin" valueType="num">
                                      <p:cBhvr>
                                        <p:cTn id="7" dur="750" fill="hold"/>
                                        <p:tgtEl>
                                          <p:spTgt spid="91138"/>
                                        </p:tgtEl>
                                        <p:attrNameLst>
                                          <p:attrName>ppt_w</p:attrName>
                                        </p:attrNameLst>
                                      </p:cBhvr>
                                      <p:tavLst>
                                        <p:tav tm="0">
                                          <p:val>
                                            <p:fltVal val="0"/>
                                          </p:val>
                                        </p:tav>
                                        <p:tav tm="100000">
                                          <p:val>
                                            <p:strVal val="#ppt_w"/>
                                          </p:val>
                                        </p:tav>
                                      </p:tavLst>
                                    </p:anim>
                                    <p:anim calcmode="lin" valueType="num">
                                      <p:cBhvr>
                                        <p:cTn id="8" dur="750" fill="hold"/>
                                        <p:tgtEl>
                                          <p:spTgt spid="91138"/>
                                        </p:tgtEl>
                                        <p:attrNameLst>
                                          <p:attrName>ppt_h</p:attrName>
                                        </p:attrNameLst>
                                      </p:cBhvr>
                                      <p:tavLst>
                                        <p:tav tm="0">
                                          <p:val>
                                            <p:fltVal val="0"/>
                                          </p:val>
                                        </p:tav>
                                        <p:tav tm="100000">
                                          <p:val>
                                            <p:strVal val="#ppt_h"/>
                                          </p:val>
                                        </p:tav>
                                      </p:tavLst>
                                    </p:anim>
                                    <p:animEffect transition="in" filter="fade">
                                      <p:cBhvr>
                                        <p:cTn id="9" dur="750"/>
                                        <p:tgtEl>
                                          <p:spTgt spid="91138"/>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8"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Nadpis 1"/>
          <p:cNvSpPr>
            <a:spLocks noGrp="1"/>
          </p:cNvSpPr>
          <p:nvPr>
            <p:ph type="title"/>
          </p:nvPr>
        </p:nvSpPr>
        <p:spPr>
          <a:xfrm>
            <a:off x="0" y="188640"/>
            <a:ext cx="8676456" cy="922114"/>
          </a:xfrm>
        </p:spPr>
        <p:txBody>
          <a:bodyPr/>
          <a:lstStyle/>
          <a:p>
            <a:pPr>
              <a:defRPr/>
            </a:pPr>
            <a:r>
              <a:rPr lang="cs-CZ" sz="3400" dirty="0" smtClean="0"/>
              <a:t>Vitráž v Chrámu sv. Víta v Praze, 1931</a:t>
            </a:r>
          </a:p>
        </p:txBody>
      </p:sp>
      <p:grpSp>
        <p:nvGrpSpPr>
          <p:cNvPr id="3" name="Skupina 2"/>
          <p:cNvGrpSpPr/>
          <p:nvPr/>
        </p:nvGrpSpPr>
        <p:grpSpPr>
          <a:xfrm>
            <a:off x="755576" y="1232494"/>
            <a:ext cx="7632848" cy="5384603"/>
            <a:chOff x="755576" y="1232494"/>
            <a:chExt cx="7632848" cy="5384603"/>
          </a:xfrm>
        </p:grpSpPr>
        <p:pic>
          <p:nvPicPr>
            <p:cNvPr id="1026" name="Picture 2" descr="http://im.novinky.cz/669/236694-original1-1cfd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232494"/>
              <a:ext cx="7620000" cy="507682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ovéPole 3"/>
            <p:cNvSpPr txBox="1">
              <a:spLocks noChangeArrowheads="1"/>
            </p:cNvSpPr>
            <p:nvPr/>
          </p:nvSpPr>
          <p:spPr bwMode="auto">
            <a:xfrm flipH="1">
              <a:off x="7982544" y="6309320"/>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20</a:t>
              </a:r>
            </a:p>
          </p:txBody>
        </p:sp>
      </p:grpSp>
    </p:spTree>
    <p:extLst>
      <p:ext uri="{BB962C8B-B14F-4D97-AF65-F5344CB8AC3E}">
        <p14:creationId xmlns:p14="http://schemas.microsoft.com/office/powerpoint/2010/main" val="41355830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5234"/>
                                        </p:tgtEl>
                                        <p:attrNameLst>
                                          <p:attrName>style.visibility</p:attrName>
                                        </p:attrNameLst>
                                      </p:cBhvr>
                                      <p:to>
                                        <p:strVal val="visible"/>
                                      </p:to>
                                    </p:set>
                                    <p:anim calcmode="lin" valueType="num">
                                      <p:cBhvr>
                                        <p:cTn id="7" dur="750" fill="hold"/>
                                        <p:tgtEl>
                                          <p:spTgt spid="95234"/>
                                        </p:tgtEl>
                                        <p:attrNameLst>
                                          <p:attrName>ppt_w</p:attrName>
                                        </p:attrNameLst>
                                      </p:cBhvr>
                                      <p:tavLst>
                                        <p:tav tm="0">
                                          <p:val>
                                            <p:fltVal val="0"/>
                                          </p:val>
                                        </p:tav>
                                        <p:tav tm="100000">
                                          <p:val>
                                            <p:strVal val="#ppt_w"/>
                                          </p:val>
                                        </p:tav>
                                      </p:tavLst>
                                    </p:anim>
                                    <p:anim calcmode="lin" valueType="num">
                                      <p:cBhvr>
                                        <p:cTn id="8" dur="750" fill="hold"/>
                                        <p:tgtEl>
                                          <p:spTgt spid="95234"/>
                                        </p:tgtEl>
                                        <p:attrNameLst>
                                          <p:attrName>ppt_h</p:attrName>
                                        </p:attrNameLst>
                                      </p:cBhvr>
                                      <p:tavLst>
                                        <p:tav tm="0">
                                          <p:val>
                                            <p:fltVal val="0"/>
                                          </p:val>
                                        </p:tav>
                                        <p:tav tm="100000">
                                          <p:val>
                                            <p:strVal val="#ppt_h"/>
                                          </p:val>
                                        </p:tav>
                                      </p:tavLst>
                                    </p:anim>
                                    <p:animEffect transition="in" filter="fade">
                                      <p:cBhvr>
                                        <p:cTn id="9" dur="750"/>
                                        <p:tgtEl>
                                          <p:spTgt spid="95234"/>
                                        </p:tgtEl>
                                      </p:cBhvr>
                                    </p:animEffect>
                                  </p:childTnLst>
                                </p:cTn>
                              </p:par>
                            </p:childTnLst>
                          </p:cTn>
                        </p:par>
                        <p:par>
                          <p:cTn id="10" fill="hold">
                            <p:stCondLst>
                              <p:cond delay="750"/>
                            </p:stCondLst>
                            <p:childTnLst>
                              <p:par>
                                <p:cTn id="11" presetID="22" presetClass="entr" presetSubtype="4"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188640"/>
            <a:ext cx="8229600" cy="940966"/>
          </a:xfrm>
        </p:spPr>
        <p:txBody>
          <a:bodyPr/>
          <a:lstStyle/>
          <a:p>
            <a:r>
              <a:rPr lang="cs-CZ" dirty="0" smtClean="0"/>
              <a:t>Slovanská epopej</a:t>
            </a:r>
          </a:p>
        </p:txBody>
      </p:sp>
      <p:sp>
        <p:nvSpPr>
          <p:cNvPr id="93187" name="Content Placeholder 2"/>
          <p:cNvSpPr>
            <a:spLocks noGrp="1"/>
          </p:cNvSpPr>
          <p:nvPr>
            <p:ph idx="4294967295"/>
          </p:nvPr>
        </p:nvSpPr>
        <p:spPr>
          <a:xfrm>
            <a:off x="3599384" y="1352550"/>
            <a:ext cx="5544616" cy="4525963"/>
          </a:xfrm>
        </p:spPr>
        <p:txBody>
          <a:bodyPr/>
          <a:lstStyle/>
          <a:p>
            <a:pPr>
              <a:buClr>
                <a:srgbClr val="7030A0"/>
              </a:buClr>
              <a:buFont typeface="Courier New" panose="02070309020205020404" pitchFamily="49" charset="0"/>
              <a:buChar char="o"/>
            </a:pPr>
            <a:r>
              <a:rPr lang="cs-CZ" sz="2000" dirty="0" smtClean="0"/>
              <a:t>jeho životním dílem je cyklus velkoformátových pláten Slovanská epopej, na kterém pracoval osmnáct let</a:t>
            </a:r>
          </a:p>
          <a:p>
            <a:pPr>
              <a:buClr>
                <a:srgbClr val="7030A0"/>
              </a:buClr>
              <a:buFont typeface="Courier New" panose="02070309020205020404" pitchFamily="49" charset="0"/>
              <a:buChar char="o"/>
            </a:pPr>
            <a:r>
              <a:rPr lang="cs-CZ" sz="2000" dirty="0"/>
              <a:t>c</a:t>
            </a:r>
            <a:r>
              <a:rPr lang="cs-CZ" sz="2000" dirty="0" smtClean="0"/>
              <a:t>htěl shrnout dějiny Čechů a dalších slovanských národů</a:t>
            </a:r>
          </a:p>
          <a:p>
            <a:pPr lvl="1">
              <a:buClr>
                <a:srgbClr val="7030A0"/>
              </a:buClr>
              <a:buFont typeface="Calibri" panose="020F0502020204030204" pitchFamily="34" charset="0"/>
              <a:buChar char="‒"/>
            </a:pPr>
            <a:r>
              <a:rPr lang="cs-CZ" sz="1800" dirty="0" smtClean="0"/>
              <a:t>2011 </a:t>
            </a:r>
            <a:r>
              <a:rPr lang="cs-CZ" sz="1800" dirty="0" smtClean="0">
                <a:latin typeface="Book Antiqua" panose="02040602050305030304" pitchFamily="18" charset="0"/>
              </a:rPr>
              <a:t>→</a:t>
            </a:r>
            <a:r>
              <a:rPr lang="cs-CZ" sz="1800" dirty="0" smtClean="0"/>
              <a:t> pět pláten cyklu je umístěno ve dvoraně Veletržního paláce v Praze</a:t>
            </a:r>
          </a:p>
        </p:txBody>
      </p:sp>
      <p:grpSp>
        <p:nvGrpSpPr>
          <p:cNvPr id="93189" name="Group 4"/>
          <p:cNvGrpSpPr>
            <a:grpSpLocks/>
          </p:cNvGrpSpPr>
          <p:nvPr/>
        </p:nvGrpSpPr>
        <p:grpSpPr bwMode="auto">
          <a:xfrm>
            <a:off x="0" y="1168345"/>
            <a:ext cx="5040560" cy="5587929"/>
            <a:chOff x="-90484" y="1063333"/>
            <a:chExt cx="5040560" cy="5589248"/>
          </a:xfrm>
        </p:grpSpPr>
        <p:pic>
          <p:nvPicPr>
            <p:cNvPr id="91142" name="Picture 4" descr="http://upload.wikimedia.org/wikipedia/commons/5/57/Krumlovzamek.jpg"/>
            <p:cNvPicPr>
              <a:picLocks noChangeAspect="1" noChangeArrowheads="1"/>
            </p:cNvPicPr>
            <p:nvPr/>
          </p:nvPicPr>
          <p:blipFill>
            <a:blip r:embed="rId2"/>
            <a:srcRect/>
            <a:stretch>
              <a:fillRect/>
            </a:stretch>
          </p:blipFill>
          <p:spPr bwMode="auto">
            <a:xfrm>
              <a:off x="193853" y="1063333"/>
              <a:ext cx="3315047" cy="489552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3" name="Rectangle 3"/>
            <p:cNvSpPr>
              <a:spLocks noChangeArrowheads="1"/>
            </p:cNvSpPr>
            <p:nvPr/>
          </p:nvSpPr>
          <p:spPr bwMode="auto">
            <a:xfrm>
              <a:off x="-90484" y="6006097"/>
              <a:ext cx="5040560" cy="64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buClr>
                  <a:srgbClr val="7030A0"/>
                </a:buClr>
              </a:pPr>
              <a:r>
                <a:rPr lang="cs-CZ" dirty="0" smtClean="0">
                  <a:solidFill>
                    <a:srgbClr val="000000"/>
                  </a:solidFill>
                  <a:latin typeface="Bookman Old Style" panose="02050604050505020204" pitchFamily="18" charset="0"/>
                  <a:cs typeface="Adobe Hebrew" panose="02040503050201020203" pitchFamily="18" charset="-79"/>
                </a:rPr>
                <a:t>22. Zámek v Moravském Krumlově, kde byla epopej v letech 1963-2011 vystavena</a:t>
              </a:r>
            </a:p>
          </p:txBody>
        </p:sp>
      </p:grpSp>
      <p:grpSp>
        <p:nvGrpSpPr>
          <p:cNvPr id="2" name="Group 1"/>
          <p:cNvGrpSpPr>
            <a:grpSpLocks/>
          </p:cNvGrpSpPr>
          <p:nvPr/>
        </p:nvGrpSpPr>
        <p:grpSpPr bwMode="auto">
          <a:xfrm>
            <a:off x="4838475" y="3785157"/>
            <a:ext cx="3826988" cy="2903715"/>
            <a:chOff x="4906963" y="3636963"/>
            <a:chExt cx="3929668" cy="3258649"/>
          </a:xfrm>
        </p:grpSpPr>
        <p:pic>
          <p:nvPicPr>
            <p:cNvPr id="91140" name="Picture 2" descr="Soubor:Alfons Mucha at work on Slav Epic.jpg"/>
            <p:cNvPicPr>
              <a:picLocks noChangeAspect="1" noChangeArrowheads="1"/>
            </p:cNvPicPr>
            <p:nvPr/>
          </p:nvPicPr>
          <p:blipFill>
            <a:blip r:embed="rId3"/>
            <a:srcRect/>
            <a:stretch>
              <a:fillRect/>
            </a:stretch>
          </p:blipFill>
          <p:spPr bwMode="auto">
            <a:xfrm>
              <a:off x="4906963" y="3636963"/>
              <a:ext cx="3780186" cy="29716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1" name="TextovéPole 3"/>
            <p:cNvSpPr txBox="1">
              <a:spLocks noChangeArrowheads="1"/>
            </p:cNvSpPr>
            <p:nvPr/>
          </p:nvSpPr>
          <p:spPr bwMode="auto">
            <a:xfrm>
              <a:off x="8419861" y="6550214"/>
              <a:ext cx="416770" cy="345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21</a:t>
              </a:r>
            </a:p>
          </p:txBody>
        </p:sp>
      </p:grpSp>
    </p:spTree>
    <p:extLst>
      <p:ext uri="{BB962C8B-B14F-4D97-AF65-F5344CB8AC3E}">
        <p14:creationId xmlns:p14="http://schemas.microsoft.com/office/powerpoint/2010/main" val="1868753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p:cTn id="7" dur="750" fill="hold"/>
                                        <p:tgtEl>
                                          <p:spTgt spid="26626"/>
                                        </p:tgtEl>
                                        <p:attrNameLst>
                                          <p:attrName>ppt_w</p:attrName>
                                        </p:attrNameLst>
                                      </p:cBhvr>
                                      <p:tavLst>
                                        <p:tav tm="0">
                                          <p:val>
                                            <p:fltVal val="0"/>
                                          </p:val>
                                        </p:tav>
                                        <p:tav tm="100000">
                                          <p:val>
                                            <p:strVal val="#ppt_w"/>
                                          </p:val>
                                        </p:tav>
                                      </p:tavLst>
                                    </p:anim>
                                    <p:anim calcmode="lin" valueType="num">
                                      <p:cBhvr>
                                        <p:cTn id="8" dur="750" fill="hold"/>
                                        <p:tgtEl>
                                          <p:spTgt spid="26626"/>
                                        </p:tgtEl>
                                        <p:attrNameLst>
                                          <p:attrName>ppt_h</p:attrName>
                                        </p:attrNameLst>
                                      </p:cBhvr>
                                      <p:tavLst>
                                        <p:tav tm="0">
                                          <p:val>
                                            <p:fltVal val="0"/>
                                          </p:val>
                                        </p:tav>
                                        <p:tav tm="100000">
                                          <p:val>
                                            <p:strVal val="#ppt_h"/>
                                          </p:val>
                                        </p:tav>
                                      </p:tavLst>
                                    </p:anim>
                                    <p:animEffect transition="in" filter="fade">
                                      <p:cBhvr>
                                        <p:cTn id="9" dur="750"/>
                                        <p:tgtEl>
                                          <p:spTgt spid="26626"/>
                                        </p:tgtEl>
                                      </p:cBhvr>
                                    </p:animEffect>
                                  </p:childTnLst>
                                </p:cTn>
                              </p:par>
                            </p:childTnLst>
                          </p:cTn>
                        </p:par>
                        <p:par>
                          <p:cTn id="10" fill="hold">
                            <p:stCondLst>
                              <p:cond delay="750"/>
                            </p:stCondLst>
                            <p:childTnLst>
                              <p:par>
                                <p:cTn id="11" presetID="22" presetClass="entr" presetSubtype="8" fill="hold" grpId="0" nodeType="afterEffect">
                                  <p:stCondLst>
                                    <p:cond delay="750"/>
                                  </p:stCondLst>
                                  <p:childTnLst>
                                    <p:set>
                                      <p:cBhvr>
                                        <p:cTn id="12" dur="1" fill="hold">
                                          <p:stCondLst>
                                            <p:cond delay="0"/>
                                          </p:stCondLst>
                                        </p:cTn>
                                        <p:tgtEl>
                                          <p:spTgt spid="93187">
                                            <p:txEl>
                                              <p:pRg st="0" end="0"/>
                                            </p:txEl>
                                          </p:spTgt>
                                        </p:tgtEl>
                                        <p:attrNameLst>
                                          <p:attrName>style.visibility</p:attrName>
                                        </p:attrNameLst>
                                      </p:cBhvr>
                                      <p:to>
                                        <p:strVal val="visible"/>
                                      </p:to>
                                    </p:set>
                                    <p:animEffect transition="in" filter="wipe(left)">
                                      <p:cBhvr>
                                        <p:cTn id="13" dur="500"/>
                                        <p:tgtEl>
                                          <p:spTgt spid="93187">
                                            <p:txEl>
                                              <p:pRg st="0" end="0"/>
                                            </p:txEl>
                                          </p:spTgt>
                                        </p:tgtEl>
                                      </p:cBhvr>
                                    </p:animEffect>
                                  </p:childTnLst>
                                </p:cTn>
                              </p:par>
                            </p:childTnLst>
                          </p:cTn>
                        </p:par>
                        <p:par>
                          <p:cTn id="14" fill="hold">
                            <p:stCondLst>
                              <p:cond delay="2000"/>
                            </p:stCondLst>
                            <p:childTnLst>
                              <p:par>
                                <p:cTn id="15" presetID="22" presetClass="entr" presetSubtype="8" fill="hold" grpId="0" nodeType="afterEffect">
                                  <p:stCondLst>
                                    <p:cond delay="750"/>
                                  </p:stCondLst>
                                  <p:childTnLst>
                                    <p:set>
                                      <p:cBhvr>
                                        <p:cTn id="16" dur="1" fill="hold">
                                          <p:stCondLst>
                                            <p:cond delay="0"/>
                                          </p:stCondLst>
                                        </p:cTn>
                                        <p:tgtEl>
                                          <p:spTgt spid="93187">
                                            <p:txEl>
                                              <p:pRg st="1" end="1"/>
                                            </p:txEl>
                                          </p:spTgt>
                                        </p:tgtEl>
                                        <p:attrNameLst>
                                          <p:attrName>style.visibility</p:attrName>
                                        </p:attrNameLst>
                                      </p:cBhvr>
                                      <p:to>
                                        <p:strVal val="visible"/>
                                      </p:to>
                                    </p:set>
                                    <p:animEffect transition="in" filter="wipe(left)">
                                      <p:cBhvr>
                                        <p:cTn id="17" dur="500"/>
                                        <p:tgtEl>
                                          <p:spTgt spid="93187">
                                            <p:txEl>
                                              <p:pRg st="1" end="1"/>
                                            </p:txEl>
                                          </p:spTgt>
                                        </p:tgtEl>
                                      </p:cBhvr>
                                    </p:animEffect>
                                  </p:childTnLst>
                                </p:cTn>
                              </p:par>
                            </p:childTnLst>
                          </p:cTn>
                        </p:par>
                        <p:par>
                          <p:cTn id="18" fill="hold">
                            <p:stCondLst>
                              <p:cond delay="3250"/>
                            </p:stCondLst>
                            <p:childTnLst>
                              <p:par>
                                <p:cTn id="19" presetID="22" presetClass="entr" presetSubtype="8" fill="hold" grpId="0" nodeType="afterEffect">
                                  <p:stCondLst>
                                    <p:cond delay="750"/>
                                  </p:stCondLst>
                                  <p:childTnLst>
                                    <p:set>
                                      <p:cBhvr>
                                        <p:cTn id="20" dur="1" fill="hold">
                                          <p:stCondLst>
                                            <p:cond delay="0"/>
                                          </p:stCondLst>
                                        </p:cTn>
                                        <p:tgtEl>
                                          <p:spTgt spid="93187">
                                            <p:txEl>
                                              <p:pRg st="2" end="2"/>
                                            </p:txEl>
                                          </p:spTgt>
                                        </p:tgtEl>
                                        <p:attrNameLst>
                                          <p:attrName>style.visibility</p:attrName>
                                        </p:attrNameLst>
                                      </p:cBhvr>
                                      <p:to>
                                        <p:strVal val="visible"/>
                                      </p:to>
                                    </p:set>
                                    <p:animEffect transition="in" filter="wipe(left)">
                                      <p:cBhvr>
                                        <p:cTn id="21" dur="500"/>
                                        <p:tgtEl>
                                          <p:spTgt spid="93187">
                                            <p:txEl>
                                              <p:pRg st="2" end="2"/>
                                            </p:txEl>
                                          </p:spTgt>
                                        </p:tgtEl>
                                      </p:cBhvr>
                                    </p:animEffect>
                                  </p:childTnLst>
                                </p:cTn>
                              </p:par>
                            </p:childTnLst>
                          </p:cTn>
                        </p:par>
                        <p:par>
                          <p:cTn id="22" fill="hold">
                            <p:stCondLst>
                              <p:cond delay="4500"/>
                            </p:stCondLst>
                            <p:childTnLst>
                              <p:par>
                                <p:cTn id="23" presetID="22" presetClass="entr" presetSubtype="4" fill="hold" nodeType="afterEffect">
                                  <p:stCondLst>
                                    <p:cond delay="50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00"/>
                                        <p:tgtEl>
                                          <p:spTgt spid="2"/>
                                        </p:tgtEl>
                                      </p:cBhvr>
                                    </p:animEffect>
                                  </p:childTnLst>
                                </p:cTn>
                              </p:par>
                            </p:childTnLst>
                          </p:cTn>
                        </p:par>
                        <p:par>
                          <p:cTn id="26" fill="hold">
                            <p:stCondLst>
                              <p:cond delay="5500"/>
                            </p:stCondLst>
                            <p:childTnLst>
                              <p:par>
                                <p:cTn id="27" presetID="22" presetClass="entr" presetSubtype="4" fill="hold" nodeType="afterEffect">
                                  <p:stCondLst>
                                    <p:cond delay="500"/>
                                  </p:stCondLst>
                                  <p:childTnLst>
                                    <p:set>
                                      <p:cBhvr>
                                        <p:cTn id="28" dur="1" fill="hold">
                                          <p:stCondLst>
                                            <p:cond delay="0"/>
                                          </p:stCondLst>
                                        </p:cTn>
                                        <p:tgtEl>
                                          <p:spTgt spid="93189"/>
                                        </p:tgtEl>
                                        <p:attrNameLst>
                                          <p:attrName>style.visibility</p:attrName>
                                        </p:attrNameLst>
                                      </p:cBhvr>
                                      <p:to>
                                        <p:strVal val="visible"/>
                                      </p:to>
                                    </p:set>
                                    <p:animEffect transition="in" filter="wipe(down)">
                                      <p:cBhvr>
                                        <p:cTn id="29" dur="500"/>
                                        <p:tgtEl>
                                          <p:spTgt spid="93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93187"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s-CZ" dirty="0" smtClean="0"/>
              <a:t>Slované v pravlasti, (1912)</a:t>
            </a:r>
          </a:p>
        </p:txBody>
      </p:sp>
      <p:sp>
        <p:nvSpPr>
          <p:cNvPr id="94211" name="Content Placeholder 2"/>
          <p:cNvSpPr>
            <a:spLocks noGrp="1"/>
          </p:cNvSpPr>
          <p:nvPr>
            <p:ph idx="4294967295"/>
          </p:nvPr>
        </p:nvSpPr>
        <p:spPr>
          <a:xfrm>
            <a:off x="0" y="5684838"/>
            <a:ext cx="8858250" cy="1057275"/>
          </a:xfrm>
        </p:spPr>
        <p:txBody>
          <a:bodyPr/>
          <a:lstStyle/>
          <a:p>
            <a:pPr>
              <a:buClr>
                <a:srgbClr val="A31184"/>
              </a:buClr>
              <a:buFont typeface="Courier New" panose="02070309020205020404" pitchFamily="49" charset="0"/>
              <a:buChar char="o"/>
            </a:pPr>
            <a:r>
              <a:rPr lang="cs-CZ" sz="2000" dirty="0" smtClean="0">
                <a:latin typeface="Bookman Old Style" panose="02050604050505020204" pitchFamily="18" charset="0"/>
              </a:rPr>
              <a:t>Slované v pravlasti: Mezi tyranskou </a:t>
            </a:r>
            <a:r>
              <a:rPr lang="cs-CZ" sz="2000" dirty="0" err="1" smtClean="0">
                <a:latin typeface="Bookman Old Style" panose="02050604050505020204" pitchFamily="18" charset="0"/>
              </a:rPr>
              <a:t>knutou</a:t>
            </a:r>
            <a:r>
              <a:rPr lang="cs-CZ" sz="2000" dirty="0" smtClean="0">
                <a:latin typeface="Bookman Old Style" panose="02050604050505020204" pitchFamily="18" charset="0"/>
              </a:rPr>
              <a:t> a mečem Gótů, 1912</a:t>
            </a:r>
          </a:p>
          <a:p>
            <a:pPr lvl="1">
              <a:buClr>
                <a:srgbClr val="A31184"/>
              </a:buClr>
              <a:buFont typeface="Calibri" panose="020F0502020204030204" pitchFamily="34" charset="0"/>
              <a:buChar char="‒"/>
            </a:pPr>
            <a:r>
              <a:rPr lang="cs-CZ" sz="1800" dirty="0" smtClean="0">
                <a:latin typeface="Bookman Old Style" panose="02050604050505020204" pitchFamily="18" charset="0"/>
              </a:rPr>
              <a:t>první obraz celé série zobrazuje slovanského Adama a Evu, kteří se skrývají před nájezdníky</a:t>
            </a:r>
          </a:p>
        </p:txBody>
      </p:sp>
      <p:grpSp>
        <p:nvGrpSpPr>
          <p:cNvPr id="2" name="Group 1"/>
          <p:cNvGrpSpPr>
            <a:grpSpLocks/>
          </p:cNvGrpSpPr>
          <p:nvPr/>
        </p:nvGrpSpPr>
        <p:grpSpPr bwMode="auto">
          <a:xfrm>
            <a:off x="1835150" y="1268413"/>
            <a:ext cx="5729322" cy="4429103"/>
            <a:chOff x="1835696" y="1268760"/>
            <a:chExt cx="5729321" cy="4428914"/>
          </a:xfrm>
        </p:grpSpPr>
        <p:pic>
          <p:nvPicPr>
            <p:cNvPr id="151554" name="Picture 2" descr="http://upload.wikimedia.org/wikipedia/commons/6/6f/Slovane_v_pravlasti_81x61m.jpg"/>
            <p:cNvPicPr>
              <a:picLocks noChangeAspect="1" noChangeArrowheads="1"/>
            </p:cNvPicPr>
            <p:nvPr/>
          </p:nvPicPr>
          <p:blipFill>
            <a:blip r:embed="rId3"/>
            <a:srcRect/>
            <a:stretch>
              <a:fillRect/>
            </a:stretch>
          </p:blipFill>
          <p:spPr bwMode="auto">
            <a:xfrm>
              <a:off x="1835696" y="1268760"/>
              <a:ext cx="5729287" cy="41209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7654" name="TextovéPole 3"/>
            <p:cNvSpPr txBox="1">
              <a:spLocks noChangeArrowheads="1"/>
            </p:cNvSpPr>
            <p:nvPr/>
          </p:nvSpPr>
          <p:spPr bwMode="auto">
            <a:xfrm>
              <a:off x="7159137" y="5389910"/>
              <a:ext cx="405880" cy="3077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23</a:t>
              </a:r>
            </a:p>
          </p:txBody>
        </p:sp>
      </p:grpSp>
    </p:spTree>
    <p:extLst>
      <p:ext uri="{BB962C8B-B14F-4D97-AF65-F5344CB8AC3E}">
        <p14:creationId xmlns:p14="http://schemas.microsoft.com/office/powerpoint/2010/main" val="129806250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7650"/>
                                        </p:tgtEl>
                                        <p:attrNameLst>
                                          <p:attrName>style.visibility</p:attrName>
                                        </p:attrNameLst>
                                      </p:cBhvr>
                                      <p:to>
                                        <p:strVal val="visible"/>
                                      </p:to>
                                    </p:set>
                                    <p:anim calcmode="lin" valueType="num">
                                      <p:cBhvr>
                                        <p:cTn id="7" dur="750" fill="hold"/>
                                        <p:tgtEl>
                                          <p:spTgt spid="27650"/>
                                        </p:tgtEl>
                                        <p:attrNameLst>
                                          <p:attrName>ppt_w</p:attrName>
                                        </p:attrNameLst>
                                      </p:cBhvr>
                                      <p:tavLst>
                                        <p:tav tm="0">
                                          <p:val>
                                            <p:fltVal val="0"/>
                                          </p:val>
                                        </p:tav>
                                        <p:tav tm="100000">
                                          <p:val>
                                            <p:strVal val="#ppt_w"/>
                                          </p:val>
                                        </p:tav>
                                      </p:tavLst>
                                    </p:anim>
                                    <p:anim calcmode="lin" valueType="num">
                                      <p:cBhvr>
                                        <p:cTn id="8" dur="750" fill="hold"/>
                                        <p:tgtEl>
                                          <p:spTgt spid="27650"/>
                                        </p:tgtEl>
                                        <p:attrNameLst>
                                          <p:attrName>ppt_h</p:attrName>
                                        </p:attrNameLst>
                                      </p:cBhvr>
                                      <p:tavLst>
                                        <p:tav tm="0">
                                          <p:val>
                                            <p:fltVal val="0"/>
                                          </p:val>
                                        </p:tav>
                                        <p:tav tm="100000">
                                          <p:val>
                                            <p:strVal val="#ppt_h"/>
                                          </p:val>
                                        </p:tav>
                                      </p:tavLst>
                                    </p:anim>
                                  </p:childTnLst>
                                </p:cTn>
                              </p:par>
                            </p:childTnLst>
                          </p:cTn>
                        </p:par>
                        <p:par>
                          <p:cTn id="9" fill="hold">
                            <p:stCondLst>
                              <p:cond delay="750"/>
                            </p:stCondLst>
                            <p:childTnLst>
                              <p:par>
                                <p:cTn id="10" presetID="22" presetClass="entr" presetSubtype="4" fill="hold" nodeType="afterEffect">
                                  <p:stCondLst>
                                    <p:cond delay="50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par>
                          <p:cTn id="13" fill="hold">
                            <p:stCondLst>
                              <p:cond delay="1750"/>
                            </p:stCondLst>
                            <p:childTnLst>
                              <p:par>
                                <p:cTn id="14" presetID="22" presetClass="entr" presetSubtype="8" fill="hold" grpId="0" nodeType="afterEffect">
                                  <p:stCondLst>
                                    <p:cond delay="500"/>
                                  </p:stCondLst>
                                  <p:childTnLst>
                                    <p:set>
                                      <p:cBhvr>
                                        <p:cTn id="15" dur="1" fill="hold">
                                          <p:stCondLst>
                                            <p:cond delay="0"/>
                                          </p:stCondLst>
                                        </p:cTn>
                                        <p:tgtEl>
                                          <p:spTgt spid="94211">
                                            <p:txEl>
                                              <p:pRg st="0" end="0"/>
                                            </p:txEl>
                                          </p:spTgt>
                                        </p:tgtEl>
                                        <p:attrNameLst>
                                          <p:attrName>style.visibility</p:attrName>
                                        </p:attrNameLst>
                                      </p:cBhvr>
                                      <p:to>
                                        <p:strVal val="visible"/>
                                      </p:to>
                                    </p:set>
                                    <p:animEffect transition="in" filter="wipe(left)">
                                      <p:cBhvr>
                                        <p:cTn id="16" dur="500"/>
                                        <p:tgtEl>
                                          <p:spTgt spid="94211">
                                            <p:txEl>
                                              <p:pRg st="0" end="0"/>
                                            </p:txEl>
                                          </p:spTgt>
                                        </p:tgtEl>
                                      </p:cBhvr>
                                    </p:animEffect>
                                  </p:childTnLst>
                                </p:cTn>
                              </p:par>
                            </p:childTnLst>
                          </p:cTn>
                        </p:par>
                        <p:par>
                          <p:cTn id="17" fill="hold">
                            <p:stCondLst>
                              <p:cond delay="2750"/>
                            </p:stCondLst>
                            <p:childTnLst>
                              <p:par>
                                <p:cTn id="18" presetID="22" presetClass="entr" presetSubtype="8" fill="hold" grpId="0" nodeType="afterEffect">
                                  <p:stCondLst>
                                    <p:cond delay="500"/>
                                  </p:stCondLst>
                                  <p:childTnLst>
                                    <p:set>
                                      <p:cBhvr>
                                        <p:cTn id="19" dur="1" fill="hold">
                                          <p:stCondLst>
                                            <p:cond delay="0"/>
                                          </p:stCondLst>
                                        </p:cTn>
                                        <p:tgtEl>
                                          <p:spTgt spid="94211">
                                            <p:txEl>
                                              <p:pRg st="1" end="1"/>
                                            </p:txEl>
                                          </p:spTgt>
                                        </p:tgtEl>
                                        <p:attrNameLst>
                                          <p:attrName>style.visibility</p:attrName>
                                        </p:attrNameLst>
                                      </p:cBhvr>
                                      <p:to>
                                        <p:strVal val="visible"/>
                                      </p:to>
                                    </p:set>
                                    <p:animEffect transition="in" filter="wipe(left)">
                                      <p:cBhvr>
                                        <p:cTn id="20" dur="500"/>
                                        <p:tgtEl>
                                          <p:spTgt spid="942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94211"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Title 1"/>
          <p:cNvSpPr>
            <a:spLocks noGrp="1"/>
          </p:cNvSpPr>
          <p:nvPr>
            <p:ph type="title"/>
          </p:nvPr>
        </p:nvSpPr>
        <p:spPr>
          <a:xfrm>
            <a:off x="468313" y="282575"/>
            <a:ext cx="8578850" cy="993775"/>
          </a:xfrm>
        </p:spPr>
        <p:txBody>
          <a:bodyPr/>
          <a:lstStyle/>
          <a:p>
            <a:pPr>
              <a:defRPr/>
            </a:pPr>
            <a:r>
              <a:rPr lang="cs-CZ" sz="4000" dirty="0" smtClean="0"/>
              <a:t>Zavedení slovanské liturgie, 1912  </a:t>
            </a:r>
          </a:p>
        </p:txBody>
      </p:sp>
      <p:grpSp>
        <p:nvGrpSpPr>
          <p:cNvPr id="2" name="Group 1"/>
          <p:cNvGrpSpPr>
            <a:grpSpLocks/>
          </p:cNvGrpSpPr>
          <p:nvPr/>
        </p:nvGrpSpPr>
        <p:grpSpPr bwMode="auto">
          <a:xfrm>
            <a:off x="1079500" y="1412875"/>
            <a:ext cx="6971554" cy="5186550"/>
            <a:chOff x="1195921" y="1617687"/>
            <a:chExt cx="6747441" cy="4911054"/>
          </a:xfrm>
        </p:grpSpPr>
        <p:pic>
          <p:nvPicPr>
            <p:cNvPr id="152578" name="Picture 2" descr="http://upload.wikimedia.org/wikipedia/commons/8/86/Zavedeni_slovanske_liturgie_na_velke_morave.jpg"/>
            <p:cNvPicPr>
              <a:picLocks noChangeAspect="1" noChangeArrowheads="1"/>
            </p:cNvPicPr>
            <p:nvPr/>
          </p:nvPicPr>
          <p:blipFill>
            <a:blip r:embed="rId2"/>
            <a:srcRect/>
            <a:stretch>
              <a:fillRect/>
            </a:stretch>
          </p:blipFill>
          <p:spPr bwMode="auto">
            <a:xfrm>
              <a:off x="1195921" y="1617687"/>
              <a:ext cx="6722044" cy="46192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8677" name="TextovéPole 3"/>
            <p:cNvSpPr txBox="1">
              <a:spLocks noChangeArrowheads="1"/>
            </p:cNvSpPr>
            <p:nvPr/>
          </p:nvSpPr>
          <p:spPr bwMode="auto">
            <a:xfrm>
              <a:off x="7550530" y="6237312"/>
              <a:ext cx="392832" cy="29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24</a:t>
              </a:r>
            </a:p>
          </p:txBody>
        </p:sp>
      </p:grpSp>
    </p:spTree>
    <p:extLst>
      <p:ext uri="{BB962C8B-B14F-4D97-AF65-F5344CB8AC3E}">
        <p14:creationId xmlns:p14="http://schemas.microsoft.com/office/powerpoint/2010/main" val="105020467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9330"/>
                                        </p:tgtEl>
                                        <p:attrNameLst>
                                          <p:attrName>style.visibility</p:attrName>
                                        </p:attrNameLst>
                                      </p:cBhvr>
                                      <p:to>
                                        <p:strVal val="visible"/>
                                      </p:to>
                                    </p:set>
                                    <p:anim calcmode="lin" valueType="num">
                                      <p:cBhvr>
                                        <p:cTn id="7" dur="750" fill="hold"/>
                                        <p:tgtEl>
                                          <p:spTgt spid="99330"/>
                                        </p:tgtEl>
                                        <p:attrNameLst>
                                          <p:attrName>ppt_w</p:attrName>
                                        </p:attrNameLst>
                                      </p:cBhvr>
                                      <p:tavLst>
                                        <p:tav tm="0">
                                          <p:val>
                                            <p:fltVal val="0"/>
                                          </p:val>
                                        </p:tav>
                                        <p:tav tm="100000">
                                          <p:val>
                                            <p:strVal val="#ppt_w"/>
                                          </p:val>
                                        </p:tav>
                                      </p:tavLst>
                                    </p:anim>
                                    <p:anim calcmode="lin" valueType="num">
                                      <p:cBhvr>
                                        <p:cTn id="8" dur="750" fill="hold"/>
                                        <p:tgtEl>
                                          <p:spTgt spid="99330"/>
                                        </p:tgtEl>
                                        <p:attrNameLst>
                                          <p:attrName>ppt_h</p:attrName>
                                        </p:attrNameLst>
                                      </p:cBhvr>
                                      <p:tavLst>
                                        <p:tav tm="0">
                                          <p:val>
                                            <p:fltVal val="0"/>
                                          </p:val>
                                        </p:tav>
                                        <p:tav tm="100000">
                                          <p:val>
                                            <p:strVal val="#ppt_h"/>
                                          </p:val>
                                        </p:tav>
                                      </p:tavLst>
                                    </p:anim>
                                    <p:animEffect transition="in" filter="fade">
                                      <p:cBhvr>
                                        <p:cTn id="9" dur="750"/>
                                        <p:tgtEl>
                                          <p:spTgt spid="99330"/>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Title 1"/>
          <p:cNvSpPr>
            <a:spLocks noGrp="1"/>
          </p:cNvSpPr>
          <p:nvPr>
            <p:ph type="title"/>
          </p:nvPr>
        </p:nvSpPr>
        <p:spPr>
          <a:xfrm>
            <a:off x="107950" y="379413"/>
            <a:ext cx="9036050" cy="941387"/>
          </a:xfrm>
        </p:spPr>
        <p:txBody>
          <a:bodyPr/>
          <a:lstStyle/>
          <a:p>
            <a:pPr>
              <a:defRPr/>
            </a:pPr>
            <a:r>
              <a:rPr lang="cs-CZ" sz="4000" dirty="0" smtClean="0"/>
              <a:t>Kázání M. J. Husa v kapli Betlémské, 1916</a:t>
            </a:r>
          </a:p>
        </p:txBody>
      </p:sp>
      <p:grpSp>
        <p:nvGrpSpPr>
          <p:cNvPr id="2" name="Group 1"/>
          <p:cNvGrpSpPr>
            <a:grpSpLocks/>
          </p:cNvGrpSpPr>
          <p:nvPr/>
        </p:nvGrpSpPr>
        <p:grpSpPr bwMode="auto">
          <a:xfrm>
            <a:off x="1333500" y="1628775"/>
            <a:ext cx="6477043" cy="4851379"/>
            <a:chOff x="457200" y="1157287"/>
            <a:chExt cx="6477192" cy="4851190"/>
          </a:xfrm>
        </p:grpSpPr>
        <p:pic>
          <p:nvPicPr>
            <p:cNvPr id="153602" name="Picture 2" descr="http://upload.wikimedia.org/wikipedia/commons/6/65/Kazani_mistra_jana_husa_v_kapli_betlemske_81x61m.jpg"/>
            <p:cNvPicPr>
              <a:picLocks noChangeAspect="1" noChangeArrowheads="1"/>
            </p:cNvPicPr>
            <p:nvPr/>
          </p:nvPicPr>
          <p:blipFill>
            <a:blip r:embed="rId2"/>
            <a:srcRect/>
            <a:stretch>
              <a:fillRect/>
            </a:stretch>
          </p:blipFill>
          <p:spPr bwMode="auto">
            <a:xfrm>
              <a:off x="457200" y="1157287"/>
              <a:ext cx="6461274" cy="454324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9701" name="TextovéPole 3"/>
            <p:cNvSpPr txBox="1">
              <a:spLocks noChangeArrowheads="1"/>
            </p:cNvSpPr>
            <p:nvPr/>
          </p:nvSpPr>
          <p:spPr bwMode="auto">
            <a:xfrm>
              <a:off x="6528503" y="5700712"/>
              <a:ext cx="405889" cy="307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25</a:t>
              </a:r>
            </a:p>
          </p:txBody>
        </p:sp>
      </p:grpSp>
    </p:spTree>
    <p:extLst>
      <p:ext uri="{BB962C8B-B14F-4D97-AF65-F5344CB8AC3E}">
        <p14:creationId xmlns:p14="http://schemas.microsoft.com/office/powerpoint/2010/main" val="375562929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00354"/>
                                        </p:tgtEl>
                                        <p:attrNameLst>
                                          <p:attrName>style.visibility</p:attrName>
                                        </p:attrNameLst>
                                      </p:cBhvr>
                                      <p:to>
                                        <p:strVal val="visible"/>
                                      </p:to>
                                    </p:set>
                                    <p:anim calcmode="lin" valueType="num">
                                      <p:cBhvr>
                                        <p:cTn id="7" dur="750" fill="hold"/>
                                        <p:tgtEl>
                                          <p:spTgt spid="100354"/>
                                        </p:tgtEl>
                                        <p:attrNameLst>
                                          <p:attrName>ppt_w</p:attrName>
                                        </p:attrNameLst>
                                      </p:cBhvr>
                                      <p:tavLst>
                                        <p:tav tm="0">
                                          <p:val>
                                            <p:fltVal val="0"/>
                                          </p:val>
                                        </p:tav>
                                        <p:tav tm="100000">
                                          <p:val>
                                            <p:strVal val="#ppt_w"/>
                                          </p:val>
                                        </p:tav>
                                      </p:tavLst>
                                    </p:anim>
                                    <p:anim calcmode="lin" valueType="num">
                                      <p:cBhvr>
                                        <p:cTn id="8" dur="750" fill="hold"/>
                                        <p:tgtEl>
                                          <p:spTgt spid="100354"/>
                                        </p:tgtEl>
                                        <p:attrNameLst>
                                          <p:attrName>ppt_h</p:attrName>
                                        </p:attrNameLst>
                                      </p:cBhvr>
                                      <p:tavLst>
                                        <p:tav tm="0">
                                          <p:val>
                                            <p:fltVal val="0"/>
                                          </p:val>
                                        </p:tav>
                                        <p:tav tm="100000">
                                          <p:val>
                                            <p:strVal val="#ppt_h"/>
                                          </p:val>
                                        </p:tav>
                                      </p:tavLst>
                                    </p:anim>
                                    <p:animEffect transition="in" filter="fade">
                                      <p:cBhvr>
                                        <p:cTn id="9" dur="750"/>
                                        <p:tgtEl>
                                          <p:spTgt spid="100354"/>
                                        </p:tgtEl>
                                      </p:cBhvr>
                                    </p:animEffect>
                                  </p:childTnLst>
                                </p:cTn>
                              </p:par>
                            </p:childTnLst>
                          </p:cTn>
                        </p:par>
                        <p:par>
                          <p:cTn id="10" fill="hold">
                            <p:stCondLst>
                              <p:cond delay="750"/>
                            </p:stCondLst>
                            <p:childTnLst>
                              <p:par>
                                <p:cTn id="11" presetID="22" presetClass="entr" presetSubtype="4"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4"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Title 1"/>
          <p:cNvSpPr>
            <a:spLocks noGrp="1"/>
          </p:cNvSpPr>
          <p:nvPr>
            <p:ph type="title"/>
          </p:nvPr>
        </p:nvSpPr>
        <p:spPr>
          <a:xfrm>
            <a:off x="-23813" y="109538"/>
            <a:ext cx="9167813" cy="1143000"/>
          </a:xfrm>
        </p:spPr>
        <p:txBody>
          <a:bodyPr/>
          <a:lstStyle/>
          <a:p>
            <a:pPr>
              <a:defRPr/>
            </a:pPr>
            <a:r>
              <a:rPr lang="cs-CZ" sz="3600" dirty="0" smtClean="0"/>
              <a:t>Jiří z Poděbrad, král obojího lidu, 1923</a:t>
            </a:r>
          </a:p>
        </p:txBody>
      </p:sp>
      <p:grpSp>
        <p:nvGrpSpPr>
          <p:cNvPr id="2" name="Group 1"/>
          <p:cNvGrpSpPr>
            <a:grpSpLocks/>
          </p:cNvGrpSpPr>
          <p:nvPr/>
        </p:nvGrpSpPr>
        <p:grpSpPr bwMode="auto">
          <a:xfrm>
            <a:off x="1547813" y="1196975"/>
            <a:ext cx="6178584" cy="5560993"/>
            <a:chOff x="0" y="404664"/>
            <a:chExt cx="6178584" cy="5560803"/>
          </a:xfrm>
        </p:grpSpPr>
        <p:pic>
          <p:nvPicPr>
            <p:cNvPr id="149506" name="Picture 2" descr="http://upload.wikimedia.org/wikipedia/commons/2/2c/Mucha_Jiri_z_Podebrad.jpg?uselang=cs"/>
            <p:cNvPicPr>
              <a:picLocks noChangeAspect="1" noChangeArrowheads="1"/>
            </p:cNvPicPr>
            <p:nvPr/>
          </p:nvPicPr>
          <p:blipFill>
            <a:blip r:embed="rId2"/>
            <a:srcRect/>
            <a:stretch>
              <a:fillRect/>
            </a:stretch>
          </p:blipFill>
          <p:spPr bwMode="auto">
            <a:xfrm>
              <a:off x="0" y="404664"/>
              <a:ext cx="6178550" cy="525285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0725" name="TextovéPole 3"/>
            <p:cNvSpPr txBox="1">
              <a:spLocks noChangeArrowheads="1"/>
            </p:cNvSpPr>
            <p:nvPr/>
          </p:nvSpPr>
          <p:spPr bwMode="auto">
            <a:xfrm>
              <a:off x="5772704" y="5657701"/>
              <a:ext cx="405880" cy="30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26</a:t>
              </a:r>
            </a:p>
          </p:txBody>
        </p:sp>
      </p:grpSp>
    </p:spTree>
    <p:extLst>
      <p:ext uri="{BB962C8B-B14F-4D97-AF65-F5344CB8AC3E}">
        <p14:creationId xmlns:p14="http://schemas.microsoft.com/office/powerpoint/2010/main" val="183426610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01378"/>
                                        </p:tgtEl>
                                        <p:attrNameLst>
                                          <p:attrName>style.visibility</p:attrName>
                                        </p:attrNameLst>
                                      </p:cBhvr>
                                      <p:to>
                                        <p:strVal val="visible"/>
                                      </p:to>
                                    </p:set>
                                    <p:anim calcmode="lin" valueType="num">
                                      <p:cBhvr>
                                        <p:cTn id="7" dur="1250" fill="hold"/>
                                        <p:tgtEl>
                                          <p:spTgt spid="101378"/>
                                        </p:tgtEl>
                                        <p:attrNameLst>
                                          <p:attrName>ppt_w</p:attrName>
                                        </p:attrNameLst>
                                      </p:cBhvr>
                                      <p:tavLst>
                                        <p:tav tm="0">
                                          <p:val>
                                            <p:fltVal val="0"/>
                                          </p:val>
                                        </p:tav>
                                        <p:tav tm="100000">
                                          <p:val>
                                            <p:strVal val="#ppt_w"/>
                                          </p:val>
                                        </p:tav>
                                      </p:tavLst>
                                    </p:anim>
                                    <p:anim calcmode="lin" valueType="num">
                                      <p:cBhvr>
                                        <p:cTn id="8" dur="1250" fill="hold"/>
                                        <p:tgtEl>
                                          <p:spTgt spid="101378"/>
                                        </p:tgtEl>
                                        <p:attrNameLst>
                                          <p:attrName>ppt_h</p:attrName>
                                        </p:attrNameLst>
                                      </p:cBhvr>
                                      <p:tavLst>
                                        <p:tav tm="0">
                                          <p:val>
                                            <p:fltVal val="0"/>
                                          </p:val>
                                        </p:tav>
                                        <p:tav tm="100000">
                                          <p:val>
                                            <p:strVal val="#ppt_h"/>
                                          </p:val>
                                        </p:tav>
                                      </p:tavLst>
                                    </p:anim>
                                    <p:animEffect transition="in" filter="fade">
                                      <p:cBhvr>
                                        <p:cTn id="9" dur="1250"/>
                                        <p:tgtEl>
                                          <p:spTgt spid="101378"/>
                                        </p:tgtEl>
                                      </p:cBhvr>
                                    </p:animEffect>
                                  </p:childTnLst>
                                </p:cTn>
                              </p:par>
                            </p:childTnLst>
                          </p:cTn>
                        </p:par>
                        <p:par>
                          <p:cTn id="10" fill="hold">
                            <p:stCondLst>
                              <p:cond delay="1250"/>
                            </p:stCondLst>
                            <p:childTnLst>
                              <p:par>
                                <p:cTn id="11" presetID="22" presetClass="entr" presetSubtype="4"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Title 1"/>
          <p:cNvSpPr>
            <a:spLocks noGrp="1"/>
          </p:cNvSpPr>
          <p:nvPr>
            <p:ph type="title"/>
          </p:nvPr>
        </p:nvSpPr>
        <p:spPr>
          <a:xfrm>
            <a:off x="228600" y="260350"/>
            <a:ext cx="8686800" cy="777875"/>
          </a:xfrm>
        </p:spPr>
        <p:txBody>
          <a:bodyPr/>
          <a:lstStyle/>
          <a:p>
            <a:pPr>
              <a:defRPr/>
            </a:pPr>
            <a:r>
              <a:rPr lang="cs-CZ" sz="4000" dirty="0" smtClean="0"/>
              <a:t>Apoteóza z dějin Slovanstva, 1926</a:t>
            </a:r>
          </a:p>
        </p:txBody>
      </p:sp>
      <p:grpSp>
        <p:nvGrpSpPr>
          <p:cNvPr id="2" name="Group 1"/>
          <p:cNvGrpSpPr>
            <a:grpSpLocks/>
          </p:cNvGrpSpPr>
          <p:nvPr/>
        </p:nvGrpSpPr>
        <p:grpSpPr bwMode="auto">
          <a:xfrm>
            <a:off x="2268538" y="1157288"/>
            <a:ext cx="4653114" cy="5700693"/>
            <a:chOff x="2411760" y="1060598"/>
            <a:chExt cx="4654470" cy="5700505"/>
          </a:xfrm>
        </p:grpSpPr>
        <p:pic>
          <p:nvPicPr>
            <p:cNvPr id="154628" name="Picture 4" descr="http://upload.wikimedia.org/wikipedia/commons/0/05/Mucha_Apoteoza.jpg"/>
            <p:cNvPicPr>
              <a:picLocks noChangeAspect="1" noChangeArrowheads="1"/>
            </p:cNvPicPr>
            <p:nvPr/>
          </p:nvPicPr>
          <p:blipFill>
            <a:blip r:embed="rId2"/>
            <a:srcRect/>
            <a:stretch>
              <a:fillRect/>
            </a:stretch>
          </p:blipFill>
          <p:spPr bwMode="auto">
            <a:xfrm>
              <a:off x="2411760" y="1060598"/>
              <a:ext cx="4555864" cy="539255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1749" name="TextovéPole 3"/>
            <p:cNvSpPr txBox="1">
              <a:spLocks noChangeArrowheads="1"/>
            </p:cNvSpPr>
            <p:nvPr/>
          </p:nvSpPr>
          <p:spPr bwMode="auto">
            <a:xfrm>
              <a:off x="6660232" y="6453336"/>
              <a:ext cx="405998" cy="307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27</a:t>
              </a:r>
            </a:p>
          </p:txBody>
        </p:sp>
      </p:grpSp>
    </p:spTree>
    <p:extLst>
      <p:ext uri="{BB962C8B-B14F-4D97-AF65-F5344CB8AC3E}">
        <p14:creationId xmlns:p14="http://schemas.microsoft.com/office/powerpoint/2010/main" val="101672324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02402"/>
                                        </p:tgtEl>
                                        <p:attrNameLst>
                                          <p:attrName>style.visibility</p:attrName>
                                        </p:attrNameLst>
                                      </p:cBhvr>
                                      <p:to>
                                        <p:strVal val="visible"/>
                                      </p:to>
                                    </p:set>
                                    <p:anim calcmode="lin" valueType="num">
                                      <p:cBhvr>
                                        <p:cTn id="7" dur="750" fill="hold"/>
                                        <p:tgtEl>
                                          <p:spTgt spid="102402"/>
                                        </p:tgtEl>
                                        <p:attrNameLst>
                                          <p:attrName>ppt_w</p:attrName>
                                        </p:attrNameLst>
                                      </p:cBhvr>
                                      <p:tavLst>
                                        <p:tav tm="0">
                                          <p:val>
                                            <p:fltVal val="0"/>
                                          </p:val>
                                        </p:tav>
                                        <p:tav tm="100000">
                                          <p:val>
                                            <p:strVal val="#ppt_w"/>
                                          </p:val>
                                        </p:tav>
                                      </p:tavLst>
                                    </p:anim>
                                    <p:anim calcmode="lin" valueType="num">
                                      <p:cBhvr>
                                        <p:cTn id="8" dur="750" fill="hold"/>
                                        <p:tgtEl>
                                          <p:spTgt spid="102402"/>
                                        </p:tgtEl>
                                        <p:attrNameLst>
                                          <p:attrName>ppt_h</p:attrName>
                                        </p:attrNameLst>
                                      </p:cBhvr>
                                      <p:tavLst>
                                        <p:tav tm="0">
                                          <p:val>
                                            <p:fltVal val="0"/>
                                          </p:val>
                                        </p:tav>
                                        <p:tav tm="100000">
                                          <p:val>
                                            <p:strVal val="#ppt_h"/>
                                          </p:val>
                                        </p:tav>
                                      </p:tavLst>
                                    </p:anim>
                                    <p:animEffect transition="in" filter="fade">
                                      <p:cBhvr>
                                        <p:cTn id="9" dur="750"/>
                                        <p:tgtEl>
                                          <p:spTgt spid="102402"/>
                                        </p:tgtEl>
                                      </p:cBhvr>
                                    </p:animEffect>
                                  </p:childTnLst>
                                </p:cTn>
                              </p:par>
                            </p:childTnLst>
                          </p:cTn>
                        </p:par>
                        <p:par>
                          <p:cTn id="10" fill="hold">
                            <p:stCondLst>
                              <p:cond delay="750"/>
                            </p:stCondLst>
                            <p:childTnLst>
                              <p:par>
                                <p:cTn id="11" presetID="22" presetClass="entr" presetSubtype="4"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2"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defRPr/>
            </a:pPr>
            <a:r>
              <a:rPr lang="cs-CZ" dirty="0" smtClean="0">
                <a:effectLst>
                  <a:outerShdw blurRad="38100" dist="38100" dir="2700000" algn="tl">
                    <a:srgbClr val="C0C0C0"/>
                  </a:outerShdw>
                </a:effectLst>
              </a:rPr>
              <a:t>Gustav Klimt</a:t>
            </a:r>
            <a:br>
              <a:rPr lang="cs-CZ" dirty="0" smtClean="0">
                <a:effectLst>
                  <a:outerShdw blurRad="38100" dist="38100" dir="2700000" algn="tl">
                    <a:srgbClr val="C0C0C0"/>
                  </a:outerShdw>
                </a:effectLst>
              </a:rPr>
            </a:br>
            <a:r>
              <a:rPr lang="cs-CZ" sz="3200" b="0" dirty="0" smtClean="0">
                <a:solidFill>
                  <a:schemeClr val="tx1"/>
                </a:solidFill>
                <a:effectLst/>
              </a:rPr>
              <a:t>(1862 – 1918)</a:t>
            </a:r>
          </a:p>
        </p:txBody>
      </p:sp>
      <p:sp>
        <p:nvSpPr>
          <p:cNvPr id="81923" name="Rectangle 3"/>
          <p:cNvSpPr>
            <a:spLocks noGrp="1" noChangeArrowheads="1"/>
          </p:cNvSpPr>
          <p:nvPr>
            <p:ph idx="1"/>
          </p:nvPr>
        </p:nvSpPr>
        <p:spPr>
          <a:xfrm>
            <a:off x="3800475" y="1620838"/>
            <a:ext cx="5236021" cy="4525962"/>
          </a:xfrm>
        </p:spPr>
        <p:txBody>
          <a:bodyPr/>
          <a:lstStyle/>
          <a:p>
            <a:pPr eaLnBrk="1" hangingPunct="1">
              <a:lnSpc>
                <a:spcPct val="80000"/>
              </a:lnSpc>
              <a:buClr>
                <a:srgbClr val="7030A0"/>
              </a:buClr>
            </a:pPr>
            <a:r>
              <a:rPr lang="cs-CZ" sz="2200" dirty="0" smtClean="0">
                <a:latin typeface="Bookman Old Style" panose="02050604050505020204" pitchFamily="18" charset="0"/>
              </a:rPr>
              <a:t>významný rakouský malíř žijící převážně ve Vídni</a:t>
            </a:r>
          </a:p>
          <a:p>
            <a:pPr eaLnBrk="1" hangingPunct="1">
              <a:lnSpc>
                <a:spcPct val="80000"/>
              </a:lnSpc>
              <a:buClr>
                <a:srgbClr val="7030A0"/>
              </a:buClr>
            </a:pPr>
            <a:r>
              <a:rPr lang="cs-CZ" sz="2200" dirty="0">
                <a:latin typeface="Bookman Old Style" panose="02050604050505020204" pitchFamily="18" charset="0"/>
              </a:rPr>
              <a:t>založil Vídeňskou secesi, kterou lze považovat za můstek mezi estetičnem 19</a:t>
            </a:r>
            <a:r>
              <a:rPr lang="cs-CZ" sz="2200" dirty="0" smtClean="0">
                <a:latin typeface="Bookman Old Style" panose="02050604050505020204" pitchFamily="18" charset="0"/>
              </a:rPr>
              <a:t>. století </a:t>
            </a:r>
            <a:r>
              <a:rPr lang="cs-CZ" sz="2200" dirty="0">
                <a:latin typeface="Bookman Old Style" panose="02050604050505020204" pitchFamily="18" charset="0"/>
              </a:rPr>
              <a:t>a modernismem století dvacátého </a:t>
            </a:r>
            <a:endParaRPr lang="cs-CZ" sz="2200" dirty="0" smtClean="0">
              <a:latin typeface="Bookman Old Style" panose="02050604050505020204" pitchFamily="18" charset="0"/>
            </a:endParaRPr>
          </a:p>
          <a:p>
            <a:pPr eaLnBrk="1" hangingPunct="1">
              <a:lnSpc>
                <a:spcPct val="80000"/>
              </a:lnSpc>
              <a:buClr>
                <a:srgbClr val="7030A0"/>
              </a:buClr>
            </a:pPr>
            <a:r>
              <a:rPr lang="cs-CZ" sz="2200" dirty="0" smtClean="0">
                <a:latin typeface="Bookman Old Style" panose="02050604050505020204" pitchFamily="18" charset="0"/>
              </a:rPr>
              <a:t>otec byl zlatník a rytec z Travčic u Litoměřic</a:t>
            </a:r>
          </a:p>
          <a:p>
            <a:pPr lvl="1" eaLnBrk="1" hangingPunct="1">
              <a:lnSpc>
                <a:spcPct val="80000"/>
              </a:lnSpc>
              <a:buClr>
                <a:srgbClr val="7030A0"/>
              </a:buClr>
              <a:buFont typeface="Calibri" panose="020F0502020204030204" pitchFamily="34" charset="0"/>
              <a:buChar char="‒"/>
            </a:pPr>
            <a:r>
              <a:rPr lang="cs-CZ" sz="2200" dirty="0" smtClean="0">
                <a:latin typeface="Bookman Old Style" panose="02050604050505020204" pitchFamily="18" charset="0"/>
              </a:rPr>
              <a:t>připravoval své syny na zlatnické povolání</a:t>
            </a:r>
          </a:p>
          <a:p>
            <a:pPr eaLnBrk="1" hangingPunct="1">
              <a:lnSpc>
                <a:spcPct val="80000"/>
              </a:lnSpc>
              <a:buClr>
                <a:srgbClr val="7030A0"/>
              </a:buClr>
            </a:pPr>
            <a:r>
              <a:rPr lang="cs-CZ" sz="2200" dirty="0" smtClean="0">
                <a:latin typeface="Bookman Old Style" panose="02050604050505020204" pitchFamily="18" charset="0"/>
              </a:rPr>
              <a:t>projevoval výrazné kreslířské nadání a ve čtrnácti letech úspěšně absolvoval přijímací zkoušku na vídeňskou uměleckoprůmyslovou školu</a:t>
            </a:r>
          </a:p>
          <a:p>
            <a:pPr eaLnBrk="1" hangingPunct="1">
              <a:lnSpc>
                <a:spcPct val="80000"/>
              </a:lnSpc>
              <a:buClr>
                <a:srgbClr val="7030A0"/>
              </a:buClr>
            </a:pPr>
            <a:r>
              <a:rPr lang="cs-CZ" sz="2200" dirty="0" smtClean="0">
                <a:latin typeface="Bookman Old Style" panose="02050604050505020204" pitchFamily="18" charset="0"/>
              </a:rPr>
              <a:t>byl oblíbeným portrétistou vídeňské společnosti</a:t>
            </a:r>
          </a:p>
          <a:p>
            <a:pPr eaLnBrk="1" hangingPunct="1">
              <a:lnSpc>
                <a:spcPct val="80000"/>
              </a:lnSpc>
              <a:buClr>
                <a:srgbClr val="FFCC66"/>
              </a:buClr>
              <a:buFontTx/>
              <a:buChar char="o"/>
            </a:pPr>
            <a:endParaRPr lang="cs-CZ" b="1" dirty="0" smtClean="0">
              <a:latin typeface="Californian FB" panose="0207040306080B030204" pitchFamily="18" charset="0"/>
            </a:endParaRPr>
          </a:p>
          <a:p>
            <a:pPr eaLnBrk="1" hangingPunct="1">
              <a:lnSpc>
                <a:spcPct val="80000"/>
              </a:lnSpc>
              <a:buClr>
                <a:srgbClr val="FFCC66"/>
              </a:buClr>
              <a:buFontTx/>
              <a:buChar char="o"/>
            </a:pPr>
            <a:endParaRPr lang="cs-CZ" b="1" dirty="0" smtClean="0">
              <a:latin typeface="Californian FB" panose="0207040306080B030204" pitchFamily="18" charset="0"/>
            </a:endParaRPr>
          </a:p>
        </p:txBody>
      </p:sp>
      <p:grpSp>
        <p:nvGrpSpPr>
          <p:cNvPr id="2" name="Group 1"/>
          <p:cNvGrpSpPr/>
          <p:nvPr/>
        </p:nvGrpSpPr>
        <p:grpSpPr>
          <a:xfrm>
            <a:off x="447576" y="1679674"/>
            <a:ext cx="3189287" cy="4408289"/>
            <a:chOff x="431007" y="1620838"/>
            <a:chExt cx="3189287" cy="4408289"/>
          </a:xfrm>
        </p:grpSpPr>
        <p:pic>
          <p:nvPicPr>
            <p:cNvPr id="38916" name="Picture 5" descr="http://upload.wikimedia.org/wikipedia/commons/d/d8/Klim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007" y="1620838"/>
              <a:ext cx="3189287" cy="41005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3"/>
            <p:cNvSpPr txBox="1">
              <a:spLocks noChangeArrowheads="1"/>
            </p:cNvSpPr>
            <p:nvPr/>
          </p:nvSpPr>
          <p:spPr bwMode="auto">
            <a:xfrm>
              <a:off x="431007" y="5721350"/>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28</a:t>
              </a:r>
            </a:p>
          </p:txBody>
        </p:sp>
      </p:grpSp>
    </p:spTree>
    <p:extLst>
      <p:ext uri="{BB962C8B-B14F-4D97-AF65-F5344CB8AC3E}">
        <p14:creationId xmlns:p14="http://schemas.microsoft.com/office/powerpoint/2010/main" val="255376578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1922"/>
                                        </p:tgtEl>
                                        <p:attrNameLst>
                                          <p:attrName>style.visibility</p:attrName>
                                        </p:attrNameLst>
                                      </p:cBhvr>
                                      <p:to>
                                        <p:strVal val="visible"/>
                                      </p:to>
                                    </p:set>
                                    <p:anim calcmode="lin" valueType="num">
                                      <p:cBhvr>
                                        <p:cTn id="7" dur="1000" fill="hold"/>
                                        <p:tgtEl>
                                          <p:spTgt spid="81922"/>
                                        </p:tgtEl>
                                        <p:attrNameLst>
                                          <p:attrName>ppt_w</p:attrName>
                                        </p:attrNameLst>
                                      </p:cBhvr>
                                      <p:tavLst>
                                        <p:tav tm="0">
                                          <p:val>
                                            <p:fltVal val="0"/>
                                          </p:val>
                                        </p:tav>
                                        <p:tav tm="100000">
                                          <p:val>
                                            <p:strVal val="#ppt_w"/>
                                          </p:val>
                                        </p:tav>
                                      </p:tavLst>
                                    </p:anim>
                                    <p:anim calcmode="lin" valueType="num">
                                      <p:cBhvr>
                                        <p:cTn id="8" dur="1000" fill="hold"/>
                                        <p:tgtEl>
                                          <p:spTgt spid="81922"/>
                                        </p:tgtEl>
                                        <p:attrNameLst>
                                          <p:attrName>ppt_h</p:attrName>
                                        </p:attrNameLst>
                                      </p:cBhvr>
                                      <p:tavLst>
                                        <p:tav tm="0">
                                          <p:val>
                                            <p:fltVal val="0"/>
                                          </p:val>
                                        </p:tav>
                                        <p:tav tm="100000">
                                          <p:val>
                                            <p:strVal val="#ppt_h"/>
                                          </p:val>
                                        </p:tav>
                                      </p:tavLst>
                                    </p:anim>
                                    <p:animEffect transition="in" filter="fade">
                                      <p:cBhvr>
                                        <p:cTn id="9" dur="1000"/>
                                        <p:tgtEl>
                                          <p:spTgt spid="81922"/>
                                        </p:tgtEl>
                                      </p:cBhvr>
                                    </p:animEffect>
                                  </p:childTnLst>
                                </p:cTn>
                              </p:par>
                            </p:childTnLst>
                          </p:cTn>
                        </p:par>
                        <p:par>
                          <p:cTn id="10" fill="hold">
                            <p:stCondLst>
                              <p:cond delay="1000"/>
                            </p:stCondLst>
                            <p:childTnLst>
                              <p:par>
                                <p:cTn id="11" presetID="22" presetClass="entr" presetSubtype="4"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par>
                          <p:cTn id="14" fill="hold">
                            <p:stCondLst>
                              <p:cond delay="1500"/>
                            </p:stCondLst>
                            <p:childTnLst>
                              <p:par>
                                <p:cTn id="15" presetID="22" presetClass="entr" presetSubtype="8" fill="hold" grpId="0" nodeType="afterEffect">
                                  <p:stCondLst>
                                    <p:cond delay="750"/>
                                  </p:stCondLst>
                                  <p:childTnLst>
                                    <p:set>
                                      <p:cBhvr>
                                        <p:cTn id="16" dur="1" fill="hold">
                                          <p:stCondLst>
                                            <p:cond delay="0"/>
                                          </p:stCondLst>
                                        </p:cTn>
                                        <p:tgtEl>
                                          <p:spTgt spid="81923">
                                            <p:txEl>
                                              <p:pRg st="0" end="0"/>
                                            </p:txEl>
                                          </p:spTgt>
                                        </p:tgtEl>
                                        <p:attrNameLst>
                                          <p:attrName>style.visibility</p:attrName>
                                        </p:attrNameLst>
                                      </p:cBhvr>
                                      <p:to>
                                        <p:strVal val="visible"/>
                                      </p:to>
                                    </p:set>
                                    <p:animEffect transition="in" filter="wipe(left)">
                                      <p:cBhvr>
                                        <p:cTn id="17" dur="500"/>
                                        <p:tgtEl>
                                          <p:spTgt spid="81923">
                                            <p:txEl>
                                              <p:pRg st="0" end="0"/>
                                            </p:txEl>
                                          </p:spTgt>
                                        </p:tgtEl>
                                      </p:cBhvr>
                                    </p:animEffect>
                                  </p:childTnLst>
                                </p:cTn>
                              </p:par>
                            </p:childTnLst>
                          </p:cTn>
                        </p:par>
                        <p:par>
                          <p:cTn id="18" fill="hold">
                            <p:stCondLst>
                              <p:cond delay="2750"/>
                            </p:stCondLst>
                            <p:childTnLst>
                              <p:par>
                                <p:cTn id="19" presetID="22" presetClass="entr" presetSubtype="8" fill="hold" grpId="0" nodeType="afterEffect">
                                  <p:stCondLst>
                                    <p:cond delay="750"/>
                                  </p:stCondLst>
                                  <p:childTnLst>
                                    <p:set>
                                      <p:cBhvr>
                                        <p:cTn id="20" dur="1" fill="hold">
                                          <p:stCondLst>
                                            <p:cond delay="0"/>
                                          </p:stCondLst>
                                        </p:cTn>
                                        <p:tgtEl>
                                          <p:spTgt spid="81923">
                                            <p:txEl>
                                              <p:pRg st="1" end="1"/>
                                            </p:txEl>
                                          </p:spTgt>
                                        </p:tgtEl>
                                        <p:attrNameLst>
                                          <p:attrName>style.visibility</p:attrName>
                                        </p:attrNameLst>
                                      </p:cBhvr>
                                      <p:to>
                                        <p:strVal val="visible"/>
                                      </p:to>
                                    </p:set>
                                    <p:animEffect transition="in" filter="wipe(left)">
                                      <p:cBhvr>
                                        <p:cTn id="21" dur="500"/>
                                        <p:tgtEl>
                                          <p:spTgt spid="81923">
                                            <p:txEl>
                                              <p:pRg st="1" end="1"/>
                                            </p:txEl>
                                          </p:spTgt>
                                        </p:tgtEl>
                                      </p:cBhvr>
                                    </p:animEffect>
                                  </p:childTnLst>
                                </p:cTn>
                              </p:par>
                            </p:childTnLst>
                          </p:cTn>
                        </p:par>
                        <p:par>
                          <p:cTn id="22" fill="hold" nodeType="withGroup">
                            <p:stCondLst>
                              <p:cond delay="4000"/>
                            </p:stCondLst>
                            <p:childTnLst>
                              <p:par>
                                <p:cTn id="23" presetID="22" presetClass="entr" presetSubtype="8" fill="hold" grpId="0" nodeType="afterEffect">
                                  <p:stCondLst>
                                    <p:cond delay="750"/>
                                  </p:stCondLst>
                                  <p:childTnLst>
                                    <p:set>
                                      <p:cBhvr>
                                        <p:cTn id="24" dur="1" fill="hold">
                                          <p:stCondLst>
                                            <p:cond delay="0"/>
                                          </p:stCondLst>
                                        </p:cTn>
                                        <p:tgtEl>
                                          <p:spTgt spid="81923">
                                            <p:txEl>
                                              <p:pRg st="2" end="2"/>
                                            </p:txEl>
                                          </p:spTgt>
                                        </p:tgtEl>
                                        <p:attrNameLst>
                                          <p:attrName>style.visibility</p:attrName>
                                        </p:attrNameLst>
                                      </p:cBhvr>
                                      <p:to>
                                        <p:strVal val="visible"/>
                                      </p:to>
                                    </p:set>
                                    <p:animEffect transition="in" filter="wipe(left)">
                                      <p:cBhvr>
                                        <p:cTn id="25" dur="500"/>
                                        <p:tgtEl>
                                          <p:spTgt spid="81923">
                                            <p:txEl>
                                              <p:pRg st="2" end="2"/>
                                            </p:txEl>
                                          </p:spTgt>
                                        </p:tgtEl>
                                      </p:cBhvr>
                                    </p:animEffect>
                                  </p:childTnLst>
                                </p:cTn>
                              </p:par>
                            </p:childTnLst>
                          </p:cTn>
                        </p:par>
                        <p:par>
                          <p:cTn id="26" fill="hold">
                            <p:stCondLst>
                              <p:cond delay="5250"/>
                            </p:stCondLst>
                            <p:childTnLst>
                              <p:par>
                                <p:cTn id="27" presetID="22" presetClass="entr" presetSubtype="8" fill="hold" grpId="0" nodeType="afterEffect">
                                  <p:stCondLst>
                                    <p:cond delay="500"/>
                                  </p:stCondLst>
                                  <p:childTnLst>
                                    <p:set>
                                      <p:cBhvr>
                                        <p:cTn id="28" dur="1" fill="hold">
                                          <p:stCondLst>
                                            <p:cond delay="0"/>
                                          </p:stCondLst>
                                        </p:cTn>
                                        <p:tgtEl>
                                          <p:spTgt spid="81923">
                                            <p:txEl>
                                              <p:pRg st="3" end="3"/>
                                            </p:txEl>
                                          </p:spTgt>
                                        </p:tgtEl>
                                        <p:attrNameLst>
                                          <p:attrName>style.visibility</p:attrName>
                                        </p:attrNameLst>
                                      </p:cBhvr>
                                      <p:to>
                                        <p:strVal val="visible"/>
                                      </p:to>
                                    </p:set>
                                    <p:animEffect transition="in" filter="wipe(left)">
                                      <p:cBhvr>
                                        <p:cTn id="29" dur="500"/>
                                        <p:tgtEl>
                                          <p:spTgt spid="81923">
                                            <p:txEl>
                                              <p:pRg st="3" end="3"/>
                                            </p:txEl>
                                          </p:spTgt>
                                        </p:tgtEl>
                                      </p:cBhvr>
                                    </p:animEffect>
                                  </p:childTnLst>
                                </p:cTn>
                              </p:par>
                            </p:childTnLst>
                          </p:cTn>
                        </p:par>
                        <p:par>
                          <p:cTn id="30" fill="hold" nodeType="withGroup">
                            <p:stCondLst>
                              <p:cond delay="6250"/>
                            </p:stCondLst>
                            <p:childTnLst>
                              <p:par>
                                <p:cTn id="31" presetID="22" presetClass="entr" presetSubtype="8" fill="hold" grpId="0" nodeType="afterEffect">
                                  <p:stCondLst>
                                    <p:cond delay="500"/>
                                  </p:stCondLst>
                                  <p:childTnLst>
                                    <p:set>
                                      <p:cBhvr>
                                        <p:cTn id="32" dur="1" fill="hold">
                                          <p:stCondLst>
                                            <p:cond delay="0"/>
                                          </p:stCondLst>
                                        </p:cTn>
                                        <p:tgtEl>
                                          <p:spTgt spid="81923">
                                            <p:txEl>
                                              <p:pRg st="4" end="4"/>
                                            </p:txEl>
                                          </p:spTgt>
                                        </p:tgtEl>
                                        <p:attrNameLst>
                                          <p:attrName>style.visibility</p:attrName>
                                        </p:attrNameLst>
                                      </p:cBhvr>
                                      <p:to>
                                        <p:strVal val="visible"/>
                                      </p:to>
                                    </p:set>
                                    <p:animEffect transition="in" filter="wipe(left)">
                                      <p:cBhvr>
                                        <p:cTn id="33" dur="500"/>
                                        <p:tgtEl>
                                          <p:spTgt spid="81923">
                                            <p:txEl>
                                              <p:pRg st="4" end="4"/>
                                            </p:txEl>
                                          </p:spTgt>
                                        </p:tgtEl>
                                      </p:cBhvr>
                                    </p:animEffect>
                                  </p:childTnLst>
                                </p:cTn>
                              </p:par>
                            </p:childTnLst>
                          </p:cTn>
                        </p:par>
                        <p:par>
                          <p:cTn id="34" fill="hold" nodeType="withGroup">
                            <p:stCondLst>
                              <p:cond delay="7250"/>
                            </p:stCondLst>
                            <p:childTnLst>
                              <p:par>
                                <p:cTn id="35" presetID="22" presetClass="entr" presetSubtype="8" fill="hold" grpId="0" nodeType="afterEffect">
                                  <p:stCondLst>
                                    <p:cond delay="500"/>
                                  </p:stCondLst>
                                  <p:childTnLst>
                                    <p:set>
                                      <p:cBhvr>
                                        <p:cTn id="36" dur="1" fill="hold">
                                          <p:stCondLst>
                                            <p:cond delay="0"/>
                                          </p:stCondLst>
                                        </p:cTn>
                                        <p:tgtEl>
                                          <p:spTgt spid="81923">
                                            <p:txEl>
                                              <p:pRg st="5" end="5"/>
                                            </p:txEl>
                                          </p:spTgt>
                                        </p:tgtEl>
                                        <p:attrNameLst>
                                          <p:attrName>style.visibility</p:attrName>
                                        </p:attrNameLst>
                                      </p:cBhvr>
                                      <p:to>
                                        <p:strVal val="visible"/>
                                      </p:to>
                                    </p:set>
                                    <p:animEffect transition="in" filter="wipe(left)">
                                      <p:cBhvr>
                                        <p:cTn id="37" dur="500"/>
                                        <p:tgtEl>
                                          <p:spTgt spid="819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uiExpand="1"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7" name="Rectangle 3"/>
          <p:cNvSpPr>
            <a:spLocks noGrp="1" noChangeArrowheads="1"/>
          </p:cNvSpPr>
          <p:nvPr>
            <p:ph type="body" idx="1"/>
          </p:nvPr>
        </p:nvSpPr>
        <p:spPr>
          <a:xfrm>
            <a:off x="5429234" y="1441996"/>
            <a:ext cx="3529013" cy="4895850"/>
          </a:xfrm>
        </p:spPr>
        <p:txBody>
          <a:bodyPr/>
          <a:lstStyle/>
          <a:p>
            <a:pPr eaLnBrk="1" hangingPunct="1">
              <a:lnSpc>
                <a:spcPct val="80000"/>
              </a:lnSpc>
              <a:buClr>
                <a:srgbClr val="8439BD"/>
              </a:buClr>
              <a:buFont typeface="Courier New" panose="02070309020205020404" pitchFamily="49" charset="0"/>
              <a:buChar char="o"/>
            </a:pPr>
            <a:r>
              <a:rPr lang="cs-CZ" dirty="0" smtClean="0">
                <a:latin typeface="Bookman Old Style" panose="02050604050505020204" pitchFamily="18" charset="0"/>
              </a:rPr>
              <a:t>Abstraktní ornamentika a zároveň smyslně erotické zobrazení postav dodávají obrazům Gustava Klimta subtilní napětí. </a:t>
            </a:r>
          </a:p>
          <a:p>
            <a:pPr eaLnBrk="1" hangingPunct="1">
              <a:lnSpc>
                <a:spcPct val="80000"/>
              </a:lnSpc>
              <a:buClr>
                <a:srgbClr val="8439BD"/>
              </a:buClr>
              <a:buFont typeface="Courier New" panose="02070309020205020404" pitchFamily="49" charset="0"/>
              <a:buChar char="o"/>
            </a:pPr>
            <a:r>
              <a:rPr lang="cs-CZ" dirty="0" smtClean="0">
                <a:latin typeface="Bookman Old Style" panose="02050604050505020204" pitchFamily="18" charset="0"/>
              </a:rPr>
              <a:t>Iluze prostorovosti ustupuje ve prospěch dekorativního ztvárnění plochy. </a:t>
            </a:r>
          </a:p>
        </p:txBody>
      </p:sp>
      <p:sp>
        <p:nvSpPr>
          <p:cNvPr id="113670" name="Rectangle 6"/>
          <p:cNvSpPr>
            <a:spLocks noChangeArrowheads="1"/>
          </p:cNvSpPr>
          <p:nvPr/>
        </p:nvSpPr>
        <p:spPr bwMode="auto">
          <a:xfrm>
            <a:off x="683158" y="360887"/>
            <a:ext cx="7777683" cy="637547"/>
          </a:xfrm>
          <a:prstGeom prst="rect">
            <a:avLst/>
          </a:prstGeom>
          <a:noFill/>
          <a:ln w="9525">
            <a:noFill/>
            <a:miter lim="800000"/>
            <a:headEnd/>
            <a:tailEnd/>
          </a:ln>
          <a:effectLst/>
        </p:spPr>
        <p:txBody>
          <a:bodyPr wrap="square">
            <a:spAutoFit/>
          </a:bodyPr>
          <a:lstStyle/>
          <a:p>
            <a:pPr algn="ctr">
              <a:lnSpc>
                <a:spcPct val="80000"/>
              </a:lnSpc>
              <a:spcBef>
                <a:spcPct val="20000"/>
              </a:spcBef>
              <a:defRPr/>
            </a:pPr>
            <a:r>
              <a:rPr lang="cs-CZ" sz="4400" dirty="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Tři </a:t>
            </a:r>
            <a:r>
              <a:rPr lang="cs-CZ" sz="4400" dirty="0" smtClean="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ženiny věky, 1905</a:t>
            </a:r>
            <a:endParaRPr lang="cs-CZ" sz="4400" dirty="0">
              <a:solidFill>
                <a:schemeClr val="accent6">
                  <a:lumMod val="50000"/>
                </a:schemeClr>
              </a:solidFill>
              <a:effectLst>
                <a:outerShdw blurRad="38100" dist="38100" dir="2700000" algn="tl">
                  <a:srgbClr val="C0C0C0"/>
                </a:outerShdw>
              </a:effectLst>
              <a:latin typeface="Bookman Old Style" panose="02050604050505020204" pitchFamily="18" charset="0"/>
              <a:cs typeface="+mn-cs"/>
            </a:endParaRPr>
          </a:p>
        </p:txBody>
      </p:sp>
      <p:grpSp>
        <p:nvGrpSpPr>
          <p:cNvPr id="6" name="Group 5"/>
          <p:cNvGrpSpPr/>
          <p:nvPr/>
        </p:nvGrpSpPr>
        <p:grpSpPr>
          <a:xfrm>
            <a:off x="395536" y="1340768"/>
            <a:ext cx="5013772" cy="5304855"/>
            <a:chOff x="395536" y="1340768"/>
            <a:chExt cx="5013772" cy="5304855"/>
          </a:xfrm>
        </p:grpSpPr>
        <p:pic>
          <p:nvPicPr>
            <p:cNvPr id="4" name="Picture 3"/>
            <p:cNvPicPr>
              <a:picLocks noChangeAspect="1"/>
            </p:cNvPicPr>
            <p:nvPr/>
          </p:nvPicPr>
          <p:blipFill>
            <a:blip r:embed="rId2"/>
            <a:stretch>
              <a:fillRect/>
            </a:stretch>
          </p:blipFill>
          <p:spPr>
            <a:xfrm>
              <a:off x="395536" y="1340768"/>
              <a:ext cx="5013772" cy="4997078"/>
            </a:xfrm>
            <a:prstGeom prst="rect">
              <a:avLst/>
            </a:prstGeom>
            <a:ln>
              <a:noFill/>
            </a:ln>
            <a:effectLst>
              <a:outerShdw blurRad="292100" dist="139700" dir="2700000" algn="tl" rotWithShape="0">
                <a:srgbClr val="333333">
                  <a:alpha val="65000"/>
                </a:srgbClr>
              </a:outerShdw>
            </a:effectLst>
          </p:spPr>
        </p:pic>
        <p:sp>
          <p:nvSpPr>
            <p:cNvPr id="9" name="TextovéPole 3"/>
            <p:cNvSpPr txBox="1">
              <a:spLocks noChangeArrowheads="1"/>
            </p:cNvSpPr>
            <p:nvPr/>
          </p:nvSpPr>
          <p:spPr bwMode="auto">
            <a:xfrm>
              <a:off x="5003428" y="6337846"/>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29</a:t>
              </a:r>
            </a:p>
          </p:txBody>
        </p:sp>
      </p:grpSp>
    </p:spTree>
    <p:extLst>
      <p:ext uri="{BB962C8B-B14F-4D97-AF65-F5344CB8AC3E}">
        <p14:creationId xmlns:p14="http://schemas.microsoft.com/office/powerpoint/2010/main" val="203751298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13670"/>
                                        </p:tgtEl>
                                        <p:attrNameLst>
                                          <p:attrName>style.visibility</p:attrName>
                                        </p:attrNameLst>
                                      </p:cBhvr>
                                      <p:to>
                                        <p:strVal val="visible"/>
                                      </p:to>
                                    </p:set>
                                    <p:anim calcmode="lin" valueType="num">
                                      <p:cBhvr>
                                        <p:cTn id="7" dur="750" fill="hold"/>
                                        <p:tgtEl>
                                          <p:spTgt spid="113670"/>
                                        </p:tgtEl>
                                        <p:attrNameLst>
                                          <p:attrName>ppt_w</p:attrName>
                                        </p:attrNameLst>
                                      </p:cBhvr>
                                      <p:tavLst>
                                        <p:tav tm="0">
                                          <p:val>
                                            <p:fltVal val="0"/>
                                          </p:val>
                                        </p:tav>
                                        <p:tav tm="100000">
                                          <p:val>
                                            <p:strVal val="#ppt_w"/>
                                          </p:val>
                                        </p:tav>
                                      </p:tavLst>
                                    </p:anim>
                                    <p:anim calcmode="lin" valueType="num">
                                      <p:cBhvr>
                                        <p:cTn id="8" dur="750" fill="hold"/>
                                        <p:tgtEl>
                                          <p:spTgt spid="113670"/>
                                        </p:tgtEl>
                                        <p:attrNameLst>
                                          <p:attrName>ppt_h</p:attrName>
                                        </p:attrNameLst>
                                      </p:cBhvr>
                                      <p:tavLst>
                                        <p:tav tm="0">
                                          <p:val>
                                            <p:fltVal val="0"/>
                                          </p:val>
                                        </p:tav>
                                        <p:tav tm="100000">
                                          <p:val>
                                            <p:strVal val="#ppt_h"/>
                                          </p:val>
                                        </p:tav>
                                      </p:tavLst>
                                    </p:anim>
                                    <p:animEffect transition="in" filter="fade">
                                      <p:cBhvr>
                                        <p:cTn id="9" dur="750"/>
                                        <p:tgtEl>
                                          <p:spTgt spid="113670"/>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par>
                          <p:cTn id="14" fill="hold">
                            <p:stCondLst>
                              <p:cond delay="1750"/>
                            </p:stCondLst>
                            <p:childTnLst>
                              <p:par>
                                <p:cTn id="15" presetID="22" presetClass="entr" presetSubtype="8" fill="hold" grpId="0" nodeType="afterEffect">
                                  <p:stCondLst>
                                    <p:cond delay="500"/>
                                  </p:stCondLst>
                                  <p:childTnLst>
                                    <p:set>
                                      <p:cBhvr>
                                        <p:cTn id="16" dur="1" fill="hold">
                                          <p:stCondLst>
                                            <p:cond delay="0"/>
                                          </p:stCondLst>
                                        </p:cTn>
                                        <p:tgtEl>
                                          <p:spTgt spid="113667">
                                            <p:txEl>
                                              <p:pRg st="0" end="0"/>
                                            </p:txEl>
                                          </p:spTgt>
                                        </p:tgtEl>
                                        <p:attrNameLst>
                                          <p:attrName>style.visibility</p:attrName>
                                        </p:attrNameLst>
                                      </p:cBhvr>
                                      <p:to>
                                        <p:strVal val="visible"/>
                                      </p:to>
                                    </p:set>
                                    <p:animEffect transition="in" filter="wipe(left)">
                                      <p:cBhvr>
                                        <p:cTn id="17" dur="500"/>
                                        <p:tgtEl>
                                          <p:spTgt spid="113667">
                                            <p:txEl>
                                              <p:pRg st="0" end="0"/>
                                            </p:txEl>
                                          </p:spTgt>
                                        </p:tgtEl>
                                      </p:cBhvr>
                                    </p:animEffect>
                                  </p:childTnLst>
                                </p:cTn>
                              </p:par>
                            </p:childTnLst>
                          </p:cTn>
                        </p:par>
                        <p:par>
                          <p:cTn id="18" fill="hold">
                            <p:stCondLst>
                              <p:cond delay="2750"/>
                            </p:stCondLst>
                            <p:childTnLst>
                              <p:par>
                                <p:cTn id="19" presetID="22" presetClass="entr" presetSubtype="8" fill="hold" grpId="0" nodeType="afterEffect">
                                  <p:stCondLst>
                                    <p:cond delay="500"/>
                                  </p:stCondLst>
                                  <p:childTnLst>
                                    <p:set>
                                      <p:cBhvr>
                                        <p:cTn id="20" dur="1" fill="hold">
                                          <p:stCondLst>
                                            <p:cond delay="0"/>
                                          </p:stCondLst>
                                        </p:cTn>
                                        <p:tgtEl>
                                          <p:spTgt spid="113667">
                                            <p:txEl>
                                              <p:pRg st="1" end="1"/>
                                            </p:txEl>
                                          </p:spTgt>
                                        </p:tgtEl>
                                        <p:attrNameLst>
                                          <p:attrName>style.visibility</p:attrName>
                                        </p:attrNameLst>
                                      </p:cBhvr>
                                      <p:to>
                                        <p:strVal val="visible"/>
                                      </p:to>
                                    </p:set>
                                    <p:animEffect transition="in" filter="wipe(left)">
                                      <p:cBhvr>
                                        <p:cTn id="21" dur="500"/>
                                        <p:tgtEl>
                                          <p:spTgt spid="1136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7" grpId="0" uiExpand="1" build="p" autoUpdateAnimBg="0"/>
      <p:bldP spid="113670"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Nadpis 1"/>
          <p:cNvSpPr>
            <a:spLocks noGrp="1"/>
          </p:cNvSpPr>
          <p:nvPr>
            <p:ph type="title"/>
          </p:nvPr>
        </p:nvSpPr>
        <p:spPr>
          <a:xfrm>
            <a:off x="179512" y="476672"/>
            <a:ext cx="3456384" cy="2160240"/>
          </a:xfrm>
        </p:spPr>
        <p:txBody>
          <a:bodyPr/>
          <a:lstStyle/>
          <a:p>
            <a:pPr algn="l">
              <a:defRPr/>
            </a:pPr>
            <a:r>
              <a:rPr lang="cs-CZ" sz="3600" dirty="0"/>
              <a:t>Zlatá Adéla </a:t>
            </a:r>
            <a:r>
              <a:rPr lang="cs-CZ" sz="3600" dirty="0" smtClean="0"/>
              <a:t>– </a:t>
            </a:r>
            <a:r>
              <a:rPr lang="cs-CZ" sz="3600" dirty="0"/>
              <a:t>Portrét Adele </a:t>
            </a:r>
            <a:r>
              <a:rPr lang="cs-CZ" sz="3600" dirty="0" err="1" smtClean="0"/>
              <a:t>Bloch</a:t>
            </a:r>
            <a:r>
              <a:rPr lang="cs-CZ" sz="3600" dirty="0" smtClean="0"/>
              <a:t>-Bauer, 1907</a:t>
            </a:r>
            <a:endParaRPr lang="cs-CZ" sz="3600" dirty="0"/>
          </a:p>
        </p:txBody>
      </p:sp>
      <p:pic>
        <p:nvPicPr>
          <p:cNvPr id="119814" name="Picture 6" descr="http://upload.wikimedia.org/wikipedia/commons/8/84/Gustav_Klimt_046.jpg"/>
          <p:cNvPicPr>
            <a:picLocks noChangeAspect="1" noChangeArrowheads="1"/>
          </p:cNvPicPr>
          <p:nvPr/>
        </p:nvPicPr>
        <p:blipFill>
          <a:blip r:embed="rId3"/>
          <a:srcRect/>
          <a:stretch>
            <a:fillRect/>
          </a:stretch>
        </p:blipFill>
        <p:spPr bwMode="auto">
          <a:xfrm>
            <a:off x="3592416" y="476672"/>
            <a:ext cx="5208588" cy="52117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Rectangle 1"/>
          <p:cNvSpPr/>
          <p:nvPr/>
        </p:nvSpPr>
        <p:spPr>
          <a:xfrm>
            <a:off x="129534" y="5766355"/>
            <a:ext cx="8897234" cy="830997"/>
          </a:xfrm>
          <a:prstGeom prst="rect">
            <a:avLst/>
          </a:prstGeom>
        </p:spPr>
        <p:txBody>
          <a:bodyPr wrap="square">
            <a:spAutoFit/>
          </a:bodyPr>
          <a:lstStyle/>
          <a:p>
            <a:pPr marL="457200" indent="-457200">
              <a:buClr>
                <a:srgbClr val="7E36B4"/>
              </a:buClr>
              <a:buFont typeface="Courier New" panose="02070309020205020404" pitchFamily="49" charset="0"/>
              <a:buChar char="o"/>
            </a:pPr>
            <a:r>
              <a:rPr lang="cs-CZ" sz="2400" dirty="0" smtClean="0">
                <a:latin typeface="Bookman Old Style" panose="02050604050505020204" pitchFamily="18" charset="0"/>
              </a:rPr>
              <a:t>používá </a:t>
            </a:r>
            <a:r>
              <a:rPr lang="cs-CZ" sz="2400" dirty="0">
                <a:latin typeface="Bookman Old Style" panose="02050604050505020204" pitchFamily="18" charset="0"/>
              </a:rPr>
              <a:t>netradiční prvky, vzory a syté barvy, které zobrazují hlubiny lidské mysli a </a:t>
            </a:r>
            <a:r>
              <a:rPr lang="cs-CZ" sz="2400" dirty="0" smtClean="0">
                <a:latin typeface="Bookman Old Style" panose="02050604050505020204" pitchFamily="18" charset="0"/>
              </a:rPr>
              <a:t>erotično </a:t>
            </a:r>
            <a:endParaRPr lang="cs-CZ" sz="2000" dirty="0"/>
          </a:p>
        </p:txBody>
      </p:sp>
      <p:sp>
        <p:nvSpPr>
          <p:cNvPr id="3" name="Rectangle 2"/>
          <p:cNvSpPr/>
          <p:nvPr/>
        </p:nvSpPr>
        <p:spPr>
          <a:xfrm>
            <a:off x="129534" y="2828835"/>
            <a:ext cx="3146321" cy="3046988"/>
          </a:xfrm>
          <a:prstGeom prst="rect">
            <a:avLst/>
          </a:prstGeom>
        </p:spPr>
        <p:txBody>
          <a:bodyPr wrap="square">
            <a:spAutoFit/>
          </a:bodyPr>
          <a:lstStyle/>
          <a:p>
            <a:pPr marL="457200" indent="-457200">
              <a:buClr>
                <a:srgbClr val="7E36B4"/>
              </a:buClr>
              <a:buFont typeface="Courier New" panose="02070309020205020404" pitchFamily="49" charset="0"/>
              <a:buChar char="o"/>
            </a:pPr>
            <a:r>
              <a:rPr lang="cs-CZ" sz="2400" dirty="0">
                <a:latin typeface="Bookman Old Style" panose="02050604050505020204" pitchFamily="18" charset="0"/>
              </a:rPr>
              <a:t>jeho hlavním tématem se stala žena, maloval ji nahou i oblečenou, v různých polohách a ve všech pózách</a:t>
            </a:r>
          </a:p>
        </p:txBody>
      </p:sp>
      <p:sp>
        <p:nvSpPr>
          <p:cNvPr id="6" name="TextovéPole 3"/>
          <p:cNvSpPr txBox="1">
            <a:spLocks noChangeArrowheads="1"/>
          </p:cNvSpPr>
          <p:nvPr/>
        </p:nvSpPr>
        <p:spPr bwMode="auto">
          <a:xfrm>
            <a:off x="8422327" y="5721934"/>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30</a:t>
            </a:r>
          </a:p>
        </p:txBody>
      </p:sp>
    </p:spTree>
    <p:extLst>
      <p:ext uri="{BB962C8B-B14F-4D97-AF65-F5344CB8AC3E}">
        <p14:creationId xmlns:p14="http://schemas.microsoft.com/office/powerpoint/2010/main" val="1601638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14690"/>
                                        </p:tgtEl>
                                        <p:attrNameLst>
                                          <p:attrName>style.visibility</p:attrName>
                                        </p:attrNameLst>
                                      </p:cBhvr>
                                      <p:to>
                                        <p:strVal val="visible"/>
                                      </p:to>
                                    </p:set>
                                    <p:anim calcmode="lin" valueType="num">
                                      <p:cBhvr>
                                        <p:cTn id="7" dur="750" fill="hold"/>
                                        <p:tgtEl>
                                          <p:spTgt spid="114690"/>
                                        </p:tgtEl>
                                        <p:attrNameLst>
                                          <p:attrName>ppt_w</p:attrName>
                                        </p:attrNameLst>
                                      </p:cBhvr>
                                      <p:tavLst>
                                        <p:tav tm="0">
                                          <p:val>
                                            <p:fltVal val="0"/>
                                          </p:val>
                                        </p:tav>
                                        <p:tav tm="100000">
                                          <p:val>
                                            <p:strVal val="#ppt_w"/>
                                          </p:val>
                                        </p:tav>
                                      </p:tavLst>
                                    </p:anim>
                                    <p:anim calcmode="lin" valueType="num">
                                      <p:cBhvr>
                                        <p:cTn id="8" dur="750" fill="hold"/>
                                        <p:tgtEl>
                                          <p:spTgt spid="114690"/>
                                        </p:tgtEl>
                                        <p:attrNameLst>
                                          <p:attrName>ppt_h</p:attrName>
                                        </p:attrNameLst>
                                      </p:cBhvr>
                                      <p:tavLst>
                                        <p:tav tm="0">
                                          <p:val>
                                            <p:fltVal val="0"/>
                                          </p:val>
                                        </p:tav>
                                        <p:tav tm="100000">
                                          <p:val>
                                            <p:strVal val="#ppt_h"/>
                                          </p:val>
                                        </p:tav>
                                      </p:tavLst>
                                    </p:anim>
                                    <p:animEffect transition="in" filter="fade">
                                      <p:cBhvr>
                                        <p:cTn id="9" dur="750"/>
                                        <p:tgtEl>
                                          <p:spTgt spid="114690"/>
                                        </p:tgtEl>
                                      </p:cBhvr>
                                    </p:animEffect>
                                  </p:childTnLst>
                                </p:cTn>
                              </p:par>
                            </p:childTnLst>
                          </p:cTn>
                        </p:par>
                        <p:par>
                          <p:cTn id="10" fill="hold">
                            <p:stCondLst>
                              <p:cond delay="750"/>
                            </p:stCondLst>
                            <p:childTnLst>
                              <p:par>
                                <p:cTn id="11" presetID="22" presetClass="entr" presetSubtype="4" fill="hold" nodeType="afterEffect">
                                  <p:stCondLst>
                                    <p:cond delay="500"/>
                                  </p:stCondLst>
                                  <p:childTnLst>
                                    <p:set>
                                      <p:cBhvr>
                                        <p:cTn id="12" dur="1" fill="hold">
                                          <p:stCondLst>
                                            <p:cond delay="0"/>
                                          </p:stCondLst>
                                        </p:cTn>
                                        <p:tgtEl>
                                          <p:spTgt spid="119814"/>
                                        </p:tgtEl>
                                        <p:attrNameLst>
                                          <p:attrName>style.visibility</p:attrName>
                                        </p:attrNameLst>
                                      </p:cBhvr>
                                      <p:to>
                                        <p:strVal val="visible"/>
                                      </p:to>
                                    </p:set>
                                    <p:animEffect transition="in" filter="wipe(down)">
                                      <p:cBhvr>
                                        <p:cTn id="13" dur="500"/>
                                        <p:tgtEl>
                                          <p:spTgt spid="119814"/>
                                        </p:tgtEl>
                                      </p:cBhvr>
                                    </p:animEffect>
                                  </p:childTnLst>
                                </p:cTn>
                              </p:par>
                            </p:childTnLst>
                          </p:cTn>
                        </p:par>
                        <p:par>
                          <p:cTn id="14" fill="hold">
                            <p:stCondLst>
                              <p:cond delay="1750"/>
                            </p:stCondLst>
                            <p:childTnLst>
                              <p:par>
                                <p:cTn id="15" presetID="1" presetClass="entr" presetSubtype="0" fill="hold"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par>
                          <p:cTn id="17" fill="hold">
                            <p:stCondLst>
                              <p:cond delay="1750"/>
                            </p:stCondLst>
                            <p:childTnLst>
                              <p:par>
                                <p:cTn id="18" presetID="22" presetClass="entr" presetSubtype="8" fill="hold" grpId="0" nodeType="afterEffect">
                                  <p:stCondLst>
                                    <p:cond delay="500"/>
                                  </p:stCondLst>
                                  <p:childTnLst>
                                    <p:set>
                                      <p:cBhvr>
                                        <p:cTn id="19" dur="1" fill="hold">
                                          <p:stCondLst>
                                            <p:cond delay="0"/>
                                          </p:stCondLst>
                                        </p:cTn>
                                        <p:tgtEl>
                                          <p:spTgt spid="3"/>
                                        </p:tgtEl>
                                        <p:attrNameLst>
                                          <p:attrName>style.visibility</p:attrName>
                                        </p:attrNameLst>
                                      </p:cBhvr>
                                      <p:to>
                                        <p:strVal val="visible"/>
                                      </p:to>
                                    </p:set>
                                    <p:animEffect transition="in" filter="wipe(left)">
                                      <p:cBhvr>
                                        <p:cTn id="20" dur="500"/>
                                        <p:tgtEl>
                                          <p:spTgt spid="3"/>
                                        </p:tgtEl>
                                      </p:cBhvr>
                                    </p:animEffect>
                                  </p:childTnLst>
                                </p:cTn>
                              </p:par>
                            </p:childTnLst>
                          </p:cTn>
                        </p:par>
                        <p:par>
                          <p:cTn id="21" fill="hold">
                            <p:stCondLst>
                              <p:cond delay="2750"/>
                            </p:stCondLst>
                            <p:childTnLst>
                              <p:par>
                                <p:cTn id="22" presetID="22" presetClass="entr" presetSubtype="8" fill="hold" grpId="0" nodeType="afterEffect">
                                  <p:stCondLst>
                                    <p:cond delay="500"/>
                                  </p:stCondLst>
                                  <p:childTnLst>
                                    <p:set>
                                      <p:cBhvr>
                                        <p:cTn id="23" dur="1" fill="hold">
                                          <p:stCondLst>
                                            <p:cond delay="0"/>
                                          </p:stCondLst>
                                        </p:cTn>
                                        <p:tgtEl>
                                          <p:spTgt spid="2"/>
                                        </p:tgtEl>
                                        <p:attrNameLst>
                                          <p:attrName>style.visibility</p:attrName>
                                        </p:attrNameLst>
                                      </p:cBhvr>
                                      <p:to>
                                        <p:strVal val="visible"/>
                                      </p:to>
                                    </p:set>
                                    <p:animEffect transition="in" filter="wipe(left)">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p:bldP spid="2" grpId="0"/>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5" name="Rectangle 5"/>
          <p:cNvSpPr>
            <a:spLocks noChangeArrowheads="1"/>
          </p:cNvSpPr>
          <p:nvPr/>
        </p:nvSpPr>
        <p:spPr bwMode="auto">
          <a:xfrm>
            <a:off x="3746972" y="303018"/>
            <a:ext cx="4056443" cy="486287"/>
          </a:xfrm>
          <a:prstGeom prst="rect">
            <a:avLst/>
          </a:prstGeom>
          <a:noFill/>
          <a:ln w="9525">
            <a:noFill/>
            <a:miter lim="800000"/>
            <a:headEnd/>
            <a:tailEnd/>
          </a:ln>
          <a:effectLst/>
        </p:spPr>
        <p:txBody>
          <a:bodyPr wrap="square">
            <a:spAutoFit/>
          </a:bodyPr>
          <a:lstStyle/>
          <a:p>
            <a:pPr>
              <a:lnSpc>
                <a:spcPct val="80000"/>
              </a:lnSpc>
              <a:spcBef>
                <a:spcPct val="20000"/>
              </a:spcBef>
              <a:defRPr/>
            </a:pPr>
            <a:r>
              <a:rPr lang="cs-CZ" sz="3200" dirty="0" smtClean="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Judita I, 1901</a:t>
            </a:r>
            <a:endParaRPr lang="cs-CZ" sz="3200" dirty="0">
              <a:solidFill>
                <a:schemeClr val="accent6">
                  <a:lumMod val="50000"/>
                </a:schemeClr>
              </a:solidFill>
              <a:effectLst>
                <a:outerShdw blurRad="38100" dist="38100" dir="2700000" algn="tl">
                  <a:srgbClr val="C0C0C0"/>
                </a:outerShdw>
              </a:effectLst>
              <a:latin typeface="Bookman Old Style" panose="02050604050505020204" pitchFamily="18" charset="0"/>
              <a:cs typeface="+mn-cs"/>
            </a:endParaRPr>
          </a:p>
        </p:txBody>
      </p:sp>
      <p:grpSp>
        <p:nvGrpSpPr>
          <p:cNvPr id="3" name="Group 2"/>
          <p:cNvGrpSpPr/>
          <p:nvPr/>
        </p:nvGrpSpPr>
        <p:grpSpPr>
          <a:xfrm>
            <a:off x="-36512" y="6350"/>
            <a:ext cx="3781230" cy="6845300"/>
            <a:chOff x="107504" y="6350"/>
            <a:chExt cx="3781230" cy="6845300"/>
          </a:xfrm>
        </p:grpSpPr>
        <p:pic>
          <p:nvPicPr>
            <p:cNvPr id="41987" name="Picture 5" descr="http://upload.wikimedia.org/wikipedia/commons/9/92/Gustav_Klimt_03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6350"/>
              <a:ext cx="3349625" cy="68453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ovéPole 3"/>
            <p:cNvSpPr txBox="1">
              <a:spLocks noChangeArrowheads="1"/>
            </p:cNvSpPr>
            <p:nvPr/>
          </p:nvSpPr>
          <p:spPr bwMode="auto">
            <a:xfrm>
              <a:off x="3482854" y="6537788"/>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31</a:t>
              </a:r>
            </a:p>
          </p:txBody>
        </p:sp>
      </p:grpSp>
      <p:sp>
        <p:nvSpPr>
          <p:cNvPr id="7" name="Rectangle 5"/>
          <p:cNvSpPr>
            <a:spLocks noChangeArrowheads="1"/>
          </p:cNvSpPr>
          <p:nvPr/>
        </p:nvSpPr>
        <p:spPr bwMode="auto">
          <a:xfrm>
            <a:off x="3403184" y="5773092"/>
            <a:ext cx="4174647" cy="882870"/>
          </a:xfrm>
          <a:prstGeom prst="rect">
            <a:avLst/>
          </a:prstGeom>
          <a:noFill/>
          <a:ln w="9525">
            <a:noFill/>
            <a:miter lim="800000"/>
            <a:headEnd/>
            <a:tailEnd/>
          </a:ln>
          <a:effectLst/>
        </p:spPr>
        <p:txBody>
          <a:bodyPr wrap="square">
            <a:spAutoFit/>
          </a:bodyPr>
          <a:lstStyle/>
          <a:p>
            <a:pPr>
              <a:lnSpc>
                <a:spcPct val="80000"/>
              </a:lnSpc>
              <a:spcBef>
                <a:spcPct val="20000"/>
              </a:spcBef>
              <a:defRPr/>
            </a:pPr>
            <a:r>
              <a:rPr lang="cs-CZ" sz="3200" dirty="0" smtClean="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Judita II (</a:t>
            </a:r>
            <a:r>
              <a:rPr lang="cs-CZ" sz="3200" dirty="0" err="1" smtClean="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Salomé</a:t>
            </a:r>
            <a:r>
              <a:rPr lang="cs-CZ" sz="3200" dirty="0" smtClean="0">
                <a:solidFill>
                  <a:schemeClr val="accent6">
                    <a:lumMod val="50000"/>
                  </a:schemeClr>
                </a:solidFill>
                <a:effectLst>
                  <a:outerShdw blurRad="38100" dist="38100" dir="2700000" algn="tl">
                    <a:srgbClr val="C0C0C0"/>
                  </a:outerShdw>
                </a:effectLst>
                <a:latin typeface="Bookman Old Style" panose="02050604050505020204" pitchFamily="18" charset="0"/>
                <a:cs typeface="+mn-cs"/>
              </a:rPr>
              <a:t>), 1909</a:t>
            </a:r>
            <a:endParaRPr lang="cs-CZ" sz="3200" dirty="0">
              <a:solidFill>
                <a:schemeClr val="accent6">
                  <a:lumMod val="50000"/>
                </a:schemeClr>
              </a:solidFill>
              <a:effectLst>
                <a:outerShdw blurRad="38100" dist="38100" dir="2700000" algn="tl">
                  <a:srgbClr val="C0C0C0"/>
                </a:outerShdw>
              </a:effectLst>
              <a:latin typeface="Bookman Old Style" panose="02050604050505020204" pitchFamily="18" charset="0"/>
              <a:cs typeface="+mn-cs"/>
            </a:endParaRPr>
          </a:p>
        </p:txBody>
      </p:sp>
      <p:grpSp>
        <p:nvGrpSpPr>
          <p:cNvPr id="5" name="Group 4"/>
          <p:cNvGrpSpPr/>
          <p:nvPr/>
        </p:nvGrpSpPr>
        <p:grpSpPr>
          <a:xfrm>
            <a:off x="6924165" y="16024"/>
            <a:ext cx="2179078" cy="6841976"/>
            <a:chOff x="6924165" y="16024"/>
            <a:chExt cx="2179078" cy="6841976"/>
          </a:xfrm>
        </p:grpSpPr>
        <p:pic>
          <p:nvPicPr>
            <p:cNvPr id="7170" name="Picture 2" descr="http://upload.wikimedia.org/wikipedia/commons/0/0a/Gustav_Klimt_03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58024" y="16024"/>
              <a:ext cx="1745219" cy="68295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ovéPole 3"/>
            <p:cNvSpPr txBox="1">
              <a:spLocks noChangeArrowheads="1"/>
            </p:cNvSpPr>
            <p:nvPr/>
          </p:nvSpPr>
          <p:spPr bwMode="auto">
            <a:xfrm>
              <a:off x="6924165" y="6550223"/>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32</a:t>
              </a:r>
            </a:p>
          </p:txBody>
        </p:sp>
      </p:grpSp>
      <p:sp>
        <p:nvSpPr>
          <p:cNvPr id="6" name="Rectangle 5"/>
          <p:cNvSpPr/>
          <p:nvPr/>
        </p:nvSpPr>
        <p:spPr>
          <a:xfrm>
            <a:off x="3275856" y="1077516"/>
            <a:ext cx="4032448" cy="4493538"/>
          </a:xfrm>
          <a:prstGeom prst="rect">
            <a:avLst/>
          </a:prstGeom>
        </p:spPr>
        <p:txBody>
          <a:bodyPr wrap="square">
            <a:spAutoFit/>
          </a:bodyPr>
          <a:lstStyle/>
          <a:p>
            <a:pPr marL="342900" indent="-342900">
              <a:buClr>
                <a:srgbClr val="7030A0"/>
              </a:buClr>
              <a:buFont typeface="Courier New" panose="02070309020205020404" pitchFamily="49" charset="0"/>
              <a:buChar char="o"/>
            </a:pPr>
            <a:r>
              <a:rPr lang="cs-CZ" sz="2200" dirty="0">
                <a:latin typeface="Bookman Old Style" panose="02050604050505020204" pitchFamily="18" charset="0"/>
              </a:rPr>
              <a:t>jedním z hlavních témat přelomu </a:t>
            </a:r>
            <a:r>
              <a:rPr lang="cs-CZ" sz="2200" dirty="0" smtClean="0">
                <a:latin typeface="Bookman Old Style" panose="02050604050505020204" pitchFamily="18" charset="0"/>
              </a:rPr>
              <a:t>19. a </a:t>
            </a:r>
            <a:r>
              <a:rPr lang="cs-CZ" sz="2200" dirty="0">
                <a:latin typeface="Bookman Old Style" panose="02050604050505020204" pitchFamily="18" charset="0"/>
              </a:rPr>
              <a:t>20. století byl tzv. Souboj </a:t>
            </a:r>
            <a:r>
              <a:rPr lang="cs-CZ" sz="2200" dirty="0" smtClean="0">
                <a:latin typeface="Bookman Old Style" panose="02050604050505020204" pitchFamily="18" charset="0"/>
              </a:rPr>
              <a:t>pohlaví</a:t>
            </a:r>
          </a:p>
          <a:p>
            <a:pPr marL="342900" indent="-342900">
              <a:buClr>
                <a:srgbClr val="7030A0"/>
              </a:buClr>
              <a:buFont typeface="Courier New" panose="02070309020205020404" pitchFamily="49" charset="0"/>
              <a:buChar char="o"/>
            </a:pPr>
            <a:r>
              <a:rPr lang="cs-CZ" sz="2200" dirty="0" smtClean="0">
                <a:latin typeface="Bookman Old Style" panose="02050604050505020204" pitchFamily="18" charset="0"/>
              </a:rPr>
              <a:t>Klimt ztvárňoval archetyp </a:t>
            </a:r>
            <a:r>
              <a:rPr lang="cs-CZ" sz="2200" b="1" dirty="0" smtClean="0">
                <a:latin typeface="Bookman Old Style" panose="02050604050505020204" pitchFamily="18" charset="0"/>
              </a:rPr>
              <a:t>femme fatale</a:t>
            </a:r>
          </a:p>
          <a:p>
            <a:pPr marL="914400" lvl="1" indent="-457200">
              <a:buClr>
                <a:srgbClr val="7030A0"/>
              </a:buClr>
              <a:buFont typeface="Calibri" panose="020F0502020204030204" pitchFamily="34" charset="0"/>
              <a:buChar char="‒"/>
            </a:pPr>
            <a:r>
              <a:rPr lang="cs-CZ" sz="2200" dirty="0" smtClean="0">
                <a:latin typeface="Bookman Old Style" panose="02050604050505020204" pitchFamily="18" charset="0"/>
              </a:rPr>
              <a:t>ženy</a:t>
            </a:r>
            <a:r>
              <a:rPr lang="cs-CZ" sz="2200" dirty="0">
                <a:latin typeface="Bookman Old Style" panose="02050604050505020204" pitchFamily="18" charset="0"/>
              </a:rPr>
              <a:t>, která muže ovládne a </a:t>
            </a:r>
            <a:r>
              <a:rPr lang="cs-CZ" sz="2200" dirty="0" smtClean="0">
                <a:latin typeface="Bookman Old Style" panose="02050604050505020204" pitchFamily="18" charset="0"/>
              </a:rPr>
              <a:t>následně zničí, jejímiž </a:t>
            </a:r>
            <a:r>
              <a:rPr lang="cs-CZ" sz="2200" dirty="0">
                <a:latin typeface="Bookman Old Style" panose="02050604050505020204" pitchFamily="18" charset="0"/>
              </a:rPr>
              <a:t>hlavními charakteristikami je krutost, </a:t>
            </a:r>
            <a:r>
              <a:rPr lang="cs-CZ" sz="2200" dirty="0" smtClean="0">
                <a:latin typeface="Bookman Old Style" panose="02050604050505020204" pitchFamily="18" charset="0"/>
              </a:rPr>
              <a:t>chladnost, erotičnost </a:t>
            </a:r>
            <a:r>
              <a:rPr lang="cs-CZ" sz="2200" dirty="0">
                <a:latin typeface="Bookman Old Style" panose="02050604050505020204" pitchFamily="18" charset="0"/>
              </a:rPr>
              <a:t>a destruktivní sklony</a:t>
            </a:r>
          </a:p>
        </p:txBody>
      </p:sp>
    </p:spTree>
    <p:extLst>
      <p:ext uri="{BB962C8B-B14F-4D97-AF65-F5344CB8AC3E}">
        <p14:creationId xmlns:p14="http://schemas.microsoft.com/office/powerpoint/2010/main" val="44341820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112645"/>
                                        </p:tgtEl>
                                        <p:attrNameLst>
                                          <p:attrName>style.visibility</p:attrName>
                                        </p:attrNameLst>
                                      </p:cBhvr>
                                      <p:to>
                                        <p:strVal val="visible"/>
                                      </p:to>
                                    </p:set>
                                    <p:animEffect transition="in" filter="checkerboard(across)">
                                      <p:cBhvr>
                                        <p:cTn id="7" dur="500"/>
                                        <p:tgtEl>
                                          <p:spTgt spid="11264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par>
                          <p:cTn id="12" fill="hold">
                            <p:stCondLst>
                              <p:cond delay="1000"/>
                            </p:stCondLst>
                            <p:childTnLst>
                              <p:par>
                                <p:cTn id="13" presetID="5" presetClass="entr" presetSubtype="1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checkerboard(across)">
                                      <p:cBhvr>
                                        <p:cTn id="15" dur="500"/>
                                        <p:tgtEl>
                                          <p:spTgt spid="7"/>
                                        </p:tgtEl>
                                      </p:cBhvr>
                                    </p:animEffect>
                                  </p:childTnLst>
                                </p:cTn>
                              </p:par>
                            </p:childTnLst>
                          </p:cTn>
                        </p:par>
                        <p:par>
                          <p:cTn id="16" fill="hold">
                            <p:stCondLst>
                              <p:cond delay="1500"/>
                            </p:stCondLst>
                            <p:childTnLst>
                              <p:par>
                                <p:cTn id="17" presetID="22" presetClass="entr" presetSubtype="4" fill="hold" nodeType="afterEffect">
                                  <p:stCondLst>
                                    <p:cond delay="75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par>
                          <p:cTn id="20" fill="hold">
                            <p:stCondLst>
                              <p:cond delay="2750"/>
                            </p:stCondLst>
                            <p:childTnLst>
                              <p:par>
                                <p:cTn id="21" presetID="22" presetClass="entr" presetSubtype="1" fill="hold" grpId="0" nodeType="afterEffect">
                                  <p:stCondLst>
                                    <p:cond delay="500"/>
                                  </p:stCondLst>
                                  <p:childTnLst>
                                    <p:set>
                                      <p:cBhvr>
                                        <p:cTn id="22" dur="1" fill="hold">
                                          <p:stCondLst>
                                            <p:cond delay="0"/>
                                          </p:stCondLst>
                                        </p:cTn>
                                        <p:tgtEl>
                                          <p:spTgt spid="6"/>
                                        </p:tgtEl>
                                        <p:attrNameLst>
                                          <p:attrName>style.visibility</p:attrName>
                                        </p:attrNameLst>
                                      </p:cBhvr>
                                      <p:to>
                                        <p:strVal val="visible"/>
                                      </p:to>
                                    </p:set>
                                    <p:animEffect transition="in" filter="wipe(up)">
                                      <p:cBhvr>
                                        <p:cTn id="23" dur="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5" grpId="0" autoUpdateAnimBg="0"/>
      <p:bldP spid="7" grpId="0" autoUpdateAnimBg="0"/>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115616" y="150854"/>
            <a:ext cx="7031124" cy="1143000"/>
          </a:xfrm>
        </p:spPr>
        <p:txBody>
          <a:bodyPr/>
          <a:lstStyle/>
          <a:p>
            <a:r>
              <a:rPr lang="cs-CZ" dirty="0" smtClean="0"/>
              <a:t>Polibek, 1907-1908</a:t>
            </a:r>
            <a:endParaRPr lang="cs-CZ" dirty="0"/>
          </a:p>
        </p:txBody>
      </p:sp>
      <p:sp>
        <p:nvSpPr>
          <p:cNvPr id="7" name="Content Placeholder 6"/>
          <p:cNvSpPr>
            <a:spLocks noGrp="1"/>
          </p:cNvSpPr>
          <p:nvPr>
            <p:ph idx="1"/>
          </p:nvPr>
        </p:nvSpPr>
        <p:spPr>
          <a:xfrm>
            <a:off x="5436096" y="1556792"/>
            <a:ext cx="3466728" cy="4525963"/>
          </a:xfrm>
        </p:spPr>
        <p:txBody>
          <a:bodyPr/>
          <a:lstStyle/>
          <a:p>
            <a:r>
              <a:rPr lang="cs-CZ" sz="2200" dirty="0"/>
              <a:t>V tomto obraze ztvárnil Klimt předmětnou formou pouze tváře, ruce a nohy, byť stylizované do maximální krásy. Přes všechno ostatní splývá vzácná tkanina, která vytváří s pozadím nádherný vzor a včleňuje se tak do plochy obrazu. </a:t>
            </a:r>
          </a:p>
          <a:p>
            <a:pPr marL="0" indent="0">
              <a:buNone/>
            </a:pPr>
            <a:endParaRPr lang="cs-CZ" dirty="0"/>
          </a:p>
        </p:txBody>
      </p:sp>
      <p:grpSp>
        <p:nvGrpSpPr>
          <p:cNvPr id="10" name="Group 9"/>
          <p:cNvGrpSpPr/>
          <p:nvPr/>
        </p:nvGrpSpPr>
        <p:grpSpPr>
          <a:xfrm>
            <a:off x="251520" y="1293854"/>
            <a:ext cx="5483885" cy="5483885"/>
            <a:chOff x="251520" y="1293854"/>
            <a:chExt cx="5483885" cy="5483885"/>
          </a:xfrm>
        </p:grpSpPr>
        <p:pic>
          <p:nvPicPr>
            <p:cNvPr id="8" name="Picture 7"/>
            <p:cNvPicPr>
              <a:picLocks noChangeAspect="1"/>
            </p:cNvPicPr>
            <p:nvPr/>
          </p:nvPicPr>
          <p:blipFill>
            <a:blip r:embed="rId2"/>
            <a:stretch>
              <a:fillRect/>
            </a:stretch>
          </p:blipFill>
          <p:spPr>
            <a:xfrm>
              <a:off x="251520" y="1293854"/>
              <a:ext cx="5483885" cy="5483885"/>
            </a:xfrm>
            <a:prstGeom prst="rect">
              <a:avLst/>
            </a:prstGeom>
          </p:spPr>
        </p:pic>
        <p:sp>
          <p:nvSpPr>
            <p:cNvPr id="9" name="TextovéPole 3"/>
            <p:cNvSpPr txBox="1">
              <a:spLocks noChangeArrowheads="1"/>
            </p:cNvSpPr>
            <p:nvPr/>
          </p:nvSpPr>
          <p:spPr bwMode="auto">
            <a:xfrm>
              <a:off x="5003249" y="6381328"/>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33</a:t>
              </a:r>
            </a:p>
          </p:txBody>
        </p:sp>
      </p:grpSp>
    </p:spTree>
    <p:extLst>
      <p:ext uri="{BB962C8B-B14F-4D97-AF65-F5344CB8AC3E}">
        <p14:creationId xmlns:p14="http://schemas.microsoft.com/office/powerpoint/2010/main" val="13810326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par>
                          <p:cTn id="10" fill="hold">
                            <p:stCondLst>
                              <p:cond delay="1000"/>
                            </p:stCondLst>
                            <p:childTnLst>
                              <p:par>
                                <p:cTn id="11" presetID="22" presetClass="entr" presetSubtype="4" fill="hold" nodeType="afterEffect">
                                  <p:stCondLst>
                                    <p:cond delay="50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childTnLst>
                          </p:cTn>
                        </p:par>
                        <p:par>
                          <p:cTn id="14" fill="hold">
                            <p:stCondLst>
                              <p:cond delay="2000"/>
                            </p:stCondLst>
                            <p:childTnLst>
                              <p:par>
                                <p:cTn id="15" presetID="22" presetClass="entr" presetSubtype="8" fill="hold" grpId="0" nodeType="afterEffect">
                                  <p:stCondLst>
                                    <p:cond delay="50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wipe(left)">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Nadpis 1"/>
          <p:cNvSpPr>
            <a:spLocks noGrp="1"/>
          </p:cNvSpPr>
          <p:nvPr>
            <p:ph type="title"/>
          </p:nvPr>
        </p:nvSpPr>
        <p:spPr>
          <a:xfrm>
            <a:off x="4860032" y="620688"/>
            <a:ext cx="3672780" cy="1143000"/>
          </a:xfrm>
        </p:spPr>
        <p:txBody>
          <a:bodyPr/>
          <a:lstStyle/>
          <a:p>
            <a:pPr algn="l">
              <a:defRPr/>
            </a:pPr>
            <a:r>
              <a:rPr lang="cs-CZ" dirty="0" smtClean="0"/>
              <a:t>Objetí,</a:t>
            </a:r>
            <a:br>
              <a:rPr lang="cs-CZ" dirty="0" smtClean="0"/>
            </a:br>
            <a:r>
              <a:rPr lang="cs-CZ" dirty="0" smtClean="0"/>
              <a:t>1905-1909</a:t>
            </a:r>
          </a:p>
        </p:txBody>
      </p:sp>
      <p:grpSp>
        <p:nvGrpSpPr>
          <p:cNvPr id="2" name="Group 1"/>
          <p:cNvGrpSpPr/>
          <p:nvPr/>
        </p:nvGrpSpPr>
        <p:grpSpPr>
          <a:xfrm>
            <a:off x="395288" y="192088"/>
            <a:ext cx="4294560" cy="6477272"/>
            <a:chOff x="395288" y="192088"/>
            <a:chExt cx="4294560" cy="6477272"/>
          </a:xfrm>
        </p:grpSpPr>
        <p:pic>
          <p:nvPicPr>
            <p:cNvPr id="165890" name="Picture 2" descr="http://upload.wikimedia.org/wikipedia/commons/8/8b/Gustav_Klimt_031.jpg"/>
            <p:cNvPicPr>
              <a:picLocks noChangeAspect="1" noChangeArrowheads="1"/>
            </p:cNvPicPr>
            <p:nvPr/>
          </p:nvPicPr>
          <p:blipFill>
            <a:blip r:embed="rId2"/>
            <a:srcRect/>
            <a:stretch>
              <a:fillRect/>
            </a:stretch>
          </p:blipFill>
          <p:spPr bwMode="auto">
            <a:xfrm>
              <a:off x="395288" y="192088"/>
              <a:ext cx="3875087" cy="63928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ovéPole 3"/>
            <p:cNvSpPr txBox="1">
              <a:spLocks noChangeArrowheads="1"/>
            </p:cNvSpPr>
            <p:nvPr/>
          </p:nvSpPr>
          <p:spPr bwMode="auto">
            <a:xfrm>
              <a:off x="4283968" y="6361583"/>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34</a:t>
              </a:r>
            </a:p>
          </p:txBody>
        </p:sp>
      </p:grpSp>
    </p:spTree>
    <p:extLst>
      <p:ext uri="{BB962C8B-B14F-4D97-AF65-F5344CB8AC3E}">
        <p14:creationId xmlns:p14="http://schemas.microsoft.com/office/powerpoint/2010/main" val="34867315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grpId="0" nodeType="afterEffect">
                                  <p:stCondLst>
                                    <p:cond delay="0"/>
                                  </p:stCondLst>
                                  <p:childTnLst>
                                    <p:set>
                                      <p:cBhvr>
                                        <p:cTn id="6" dur="1" fill="hold">
                                          <p:stCondLst>
                                            <p:cond delay="0"/>
                                          </p:stCondLst>
                                        </p:cTn>
                                        <p:tgtEl>
                                          <p:spTgt spid="118786"/>
                                        </p:tgtEl>
                                        <p:attrNameLst>
                                          <p:attrName>style.visibility</p:attrName>
                                        </p:attrNameLst>
                                      </p:cBhvr>
                                      <p:to>
                                        <p:strVal val="visible"/>
                                      </p:to>
                                    </p:set>
                                    <p:anim calcmode="lin" valueType="num">
                                      <p:cBhvr>
                                        <p:cTn id="7" dur="750" decel="50000" fill="hold">
                                          <p:stCondLst>
                                            <p:cond delay="0"/>
                                          </p:stCondLst>
                                        </p:cTn>
                                        <p:tgtEl>
                                          <p:spTgt spid="118786"/>
                                        </p:tgtEl>
                                        <p:attrNameLst>
                                          <p:attrName>style.rotation</p:attrName>
                                        </p:attrNameLst>
                                      </p:cBhvr>
                                      <p:tavLst>
                                        <p:tav tm="0">
                                          <p:val>
                                            <p:fltVal val="-90"/>
                                          </p:val>
                                        </p:tav>
                                        <p:tav tm="100000">
                                          <p:val>
                                            <p:fltVal val="0"/>
                                          </p:val>
                                        </p:tav>
                                      </p:tavLst>
                                    </p:anim>
                                    <p:anim calcmode="lin" valueType="num">
                                      <p:cBhvr>
                                        <p:cTn id="8" dur="750" decel="50000" fill="hold">
                                          <p:stCondLst>
                                            <p:cond delay="0"/>
                                          </p:stCondLst>
                                        </p:cTn>
                                        <p:tgtEl>
                                          <p:spTgt spid="118786"/>
                                        </p:tgtEl>
                                        <p:attrNameLst>
                                          <p:attrName>ppt_w</p:attrName>
                                        </p:attrNameLst>
                                      </p:cBhvr>
                                      <p:tavLst>
                                        <p:tav tm="0">
                                          <p:val>
                                            <p:strVal val="#ppt_w"/>
                                          </p:val>
                                        </p:tav>
                                        <p:tav tm="100000">
                                          <p:val>
                                            <p:strVal val="#ppt_w*.05"/>
                                          </p:val>
                                        </p:tav>
                                      </p:tavLst>
                                    </p:anim>
                                    <p:anim calcmode="lin" valueType="num">
                                      <p:cBhvr>
                                        <p:cTn id="9" dur="750" accel="50000" fill="hold">
                                          <p:stCondLst>
                                            <p:cond delay="750"/>
                                          </p:stCondLst>
                                        </p:cTn>
                                        <p:tgtEl>
                                          <p:spTgt spid="118786"/>
                                        </p:tgtEl>
                                        <p:attrNameLst>
                                          <p:attrName>ppt_w</p:attrName>
                                        </p:attrNameLst>
                                      </p:cBhvr>
                                      <p:tavLst>
                                        <p:tav tm="0">
                                          <p:val>
                                            <p:strVal val="#ppt_w*.05"/>
                                          </p:val>
                                        </p:tav>
                                        <p:tav tm="100000">
                                          <p:val>
                                            <p:strVal val="#ppt_w"/>
                                          </p:val>
                                        </p:tav>
                                      </p:tavLst>
                                    </p:anim>
                                    <p:anim calcmode="lin" valueType="num">
                                      <p:cBhvr>
                                        <p:cTn id="10" dur="1500" fill="hold"/>
                                        <p:tgtEl>
                                          <p:spTgt spid="118786"/>
                                        </p:tgtEl>
                                        <p:attrNameLst>
                                          <p:attrName>ppt_h</p:attrName>
                                        </p:attrNameLst>
                                      </p:cBhvr>
                                      <p:tavLst>
                                        <p:tav tm="0">
                                          <p:val>
                                            <p:strVal val="#ppt_h"/>
                                          </p:val>
                                        </p:tav>
                                        <p:tav tm="100000">
                                          <p:val>
                                            <p:strVal val="#ppt_h"/>
                                          </p:val>
                                        </p:tav>
                                      </p:tavLst>
                                    </p:anim>
                                    <p:anim calcmode="lin" valueType="num">
                                      <p:cBhvr>
                                        <p:cTn id="11" dur="750" decel="50000" fill="hold">
                                          <p:stCondLst>
                                            <p:cond delay="0"/>
                                          </p:stCondLst>
                                        </p:cTn>
                                        <p:tgtEl>
                                          <p:spTgt spid="118786"/>
                                        </p:tgtEl>
                                        <p:attrNameLst>
                                          <p:attrName>ppt_x</p:attrName>
                                        </p:attrNameLst>
                                      </p:cBhvr>
                                      <p:tavLst>
                                        <p:tav tm="0">
                                          <p:val>
                                            <p:strVal val="#ppt_x+.4"/>
                                          </p:val>
                                        </p:tav>
                                        <p:tav tm="100000">
                                          <p:val>
                                            <p:strVal val="#ppt_x"/>
                                          </p:val>
                                        </p:tav>
                                      </p:tavLst>
                                    </p:anim>
                                    <p:anim calcmode="lin" valueType="num">
                                      <p:cBhvr>
                                        <p:cTn id="12" dur="750" decel="50000" fill="hold">
                                          <p:stCondLst>
                                            <p:cond delay="0"/>
                                          </p:stCondLst>
                                        </p:cTn>
                                        <p:tgtEl>
                                          <p:spTgt spid="118786"/>
                                        </p:tgtEl>
                                        <p:attrNameLst>
                                          <p:attrName>ppt_y</p:attrName>
                                        </p:attrNameLst>
                                      </p:cBhvr>
                                      <p:tavLst>
                                        <p:tav tm="0">
                                          <p:val>
                                            <p:strVal val="#ppt_y-.2"/>
                                          </p:val>
                                        </p:tav>
                                        <p:tav tm="100000">
                                          <p:val>
                                            <p:strVal val="#ppt_y+.1"/>
                                          </p:val>
                                        </p:tav>
                                      </p:tavLst>
                                    </p:anim>
                                    <p:anim calcmode="lin" valueType="num">
                                      <p:cBhvr>
                                        <p:cTn id="13" dur="750" accel="50000" fill="hold">
                                          <p:stCondLst>
                                            <p:cond delay="750"/>
                                          </p:stCondLst>
                                        </p:cTn>
                                        <p:tgtEl>
                                          <p:spTgt spid="118786"/>
                                        </p:tgtEl>
                                        <p:attrNameLst>
                                          <p:attrName>ppt_y</p:attrName>
                                        </p:attrNameLst>
                                      </p:cBhvr>
                                      <p:tavLst>
                                        <p:tav tm="0">
                                          <p:val>
                                            <p:strVal val="#ppt_y+.1"/>
                                          </p:val>
                                        </p:tav>
                                        <p:tav tm="100000">
                                          <p:val>
                                            <p:strVal val="#ppt_y"/>
                                          </p:val>
                                        </p:tav>
                                      </p:tavLst>
                                    </p:anim>
                                    <p:animEffect transition="in" filter="fade">
                                      <p:cBhvr>
                                        <p:cTn id="14" dur="1500" decel="50000">
                                          <p:stCondLst>
                                            <p:cond delay="0"/>
                                          </p:stCondLst>
                                        </p:cTn>
                                        <p:tgtEl>
                                          <p:spTgt spid="118786"/>
                                        </p:tgtEl>
                                      </p:cBhvr>
                                    </p:animEffect>
                                  </p:childTnLst>
                                </p:cTn>
                              </p:par>
                            </p:childTnLst>
                          </p:cTn>
                        </p:par>
                        <p:par>
                          <p:cTn id="15" fill="hold">
                            <p:stCondLst>
                              <p:cond delay="1500"/>
                            </p:stCondLst>
                            <p:childTnLst>
                              <p:par>
                                <p:cTn id="16" presetID="22" presetClass="entr" presetSubtype="4" fill="hold" nodeType="afterEffect">
                                  <p:stCondLst>
                                    <p:cond delay="750"/>
                                  </p:stCondLst>
                                  <p:childTnLst>
                                    <p:set>
                                      <p:cBhvr>
                                        <p:cTn id="17" dur="1" fill="hold">
                                          <p:stCondLst>
                                            <p:cond delay="0"/>
                                          </p:stCondLst>
                                        </p:cTn>
                                        <p:tgtEl>
                                          <p:spTgt spid="2"/>
                                        </p:tgtEl>
                                        <p:attrNameLst>
                                          <p:attrName>style.visibility</p:attrName>
                                        </p:attrNameLst>
                                      </p:cBhvr>
                                      <p:to>
                                        <p:strVal val="visible"/>
                                      </p:to>
                                    </p:set>
                                    <p:animEffect transition="in" filter="wipe(down)">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Nadpis 1"/>
          <p:cNvSpPr>
            <a:spLocks noGrp="1"/>
          </p:cNvSpPr>
          <p:nvPr>
            <p:ph type="title"/>
          </p:nvPr>
        </p:nvSpPr>
        <p:spPr/>
        <p:txBody>
          <a:bodyPr/>
          <a:lstStyle/>
          <a:p>
            <a:pPr>
              <a:defRPr/>
            </a:pPr>
            <a:r>
              <a:rPr lang="cs-CZ" sz="4800" dirty="0" smtClean="0"/>
              <a:t>Panna, 1913</a:t>
            </a:r>
          </a:p>
        </p:txBody>
      </p:sp>
      <p:grpSp>
        <p:nvGrpSpPr>
          <p:cNvPr id="2" name="Group 1"/>
          <p:cNvGrpSpPr/>
          <p:nvPr/>
        </p:nvGrpSpPr>
        <p:grpSpPr>
          <a:xfrm>
            <a:off x="1974230" y="1262895"/>
            <a:ext cx="5307906" cy="5335427"/>
            <a:chOff x="1974230" y="1262895"/>
            <a:chExt cx="5307906" cy="5335427"/>
          </a:xfrm>
        </p:grpSpPr>
        <p:pic>
          <p:nvPicPr>
            <p:cNvPr id="44036" name="Picture 6" descr="http://img1.rajce.idnes.cz/d0102/5/5969/5969370_d0bc7e298b8f8501256b6901b8ec5a9a/images/2103012Panna.jpg?ver=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4230" y="1262895"/>
              <a:ext cx="5195540" cy="50555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ovéPole 3"/>
            <p:cNvSpPr txBox="1">
              <a:spLocks noChangeArrowheads="1"/>
            </p:cNvSpPr>
            <p:nvPr/>
          </p:nvSpPr>
          <p:spPr bwMode="auto">
            <a:xfrm>
              <a:off x="6876256" y="6290545"/>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35</a:t>
              </a:r>
            </a:p>
          </p:txBody>
        </p:sp>
      </p:grpSp>
    </p:spTree>
    <p:extLst>
      <p:ext uri="{BB962C8B-B14F-4D97-AF65-F5344CB8AC3E}">
        <p14:creationId xmlns:p14="http://schemas.microsoft.com/office/powerpoint/2010/main" val="400540250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119810"/>
                                        </p:tgtEl>
                                        <p:attrNameLst>
                                          <p:attrName>style.visibility</p:attrName>
                                        </p:attrNameLst>
                                      </p:cBhvr>
                                      <p:to>
                                        <p:strVal val="visible"/>
                                      </p:to>
                                    </p:set>
                                    <p:anim calcmode="lin" valueType="num">
                                      <p:cBhvr>
                                        <p:cTn id="7" dur="1000" fill="hold"/>
                                        <p:tgtEl>
                                          <p:spTgt spid="119810"/>
                                        </p:tgtEl>
                                        <p:attrNameLst>
                                          <p:attrName>ppt_w</p:attrName>
                                        </p:attrNameLst>
                                      </p:cBhvr>
                                      <p:tavLst>
                                        <p:tav tm="0">
                                          <p:val>
                                            <p:strVal val="#ppt_w*0.70"/>
                                          </p:val>
                                        </p:tav>
                                        <p:tav tm="100000">
                                          <p:val>
                                            <p:strVal val="#ppt_w"/>
                                          </p:val>
                                        </p:tav>
                                      </p:tavLst>
                                    </p:anim>
                                    <p:anim calcmode="lin" valueType="num">
                                      <p:cBhvr>
                                        <p:cTn id="8" dur="1000" fill="hold"/>
                                        <p:tgtEl>
                                          <p:spTgt spid="119810"/>
                                        </p:tgtEl>
                                        <p:attrNameLst>
                                          <p:attrName>ppt_h</p:attrName>
                                        </p:attrNameLst>
                                      </p:cBhvr>
                                      <p:tavLst>
                                        <p:tav tm="0">
                                          <p:val>
                                            <p:strVal val="#ppt_h"/>
                                          </p:val>
                                        </p:tav>
                                        <p:tav tm="100000">
                                          <p:val>
                                            <p:strVal val="#ppt_h"/>
                                          </p:val>
                                        </p:tav>
                                      </p:tavLst>
                                    </p:anim>
                                    <p:animEffect transition="in" filter="fade">
                                      <p:cBhvr>
                                        <p:cTn id="9" dur="1000"/>
                                        <p:tgtEl>
                                          <p:spTgt spid="119810"/>
                                        </p:tgtEl>
                                      </p:cBhvr>
                                    </p:animEffect>
                                  </p:childTnLst>
                                </p:cTn>
                              </p:par>
                            </p:childTnLst>
                          </p:cTn>
                        </p:par>
                        <p:par>
                          <p:cTn id="10" fill="hold">
                            <p:stCondLst>
                              <p:cond delay="1000"/>
                            </p:stCondLst>
                            <p:childTnLst>
                              <p:par>
                                <p:cTn id="11" presetID="22" presetClass="entr" presetSubtype="4" fill="hold" nodeType="afterEffect">
                                  <p:stCondLst>
                                    <p:cond delay="50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a:defRPr/>
            </a:pPr>
            <a:r>
              <a:rPr lang="cs-CZ" sz="4400" dirty="0" err="1"/>
              <a:t>Aubrey</a:t>
            </a:r>
            <a:r>
              <a:rPr lang="cs-CZ" sz="4400" dirty="0"/>
              <a:t> Vincent </a:t>
            </a:r>
            <a:r>
              <a:rPr lang="cs-CZ" sz="4400" dirty="0" err="1"/>
              <a:t>Beardsley</a:t>
            </a:r>
            <a:r>
              <a:rPr lang="cs-CZ" sz="4400" dirty="0"/>
              <a:t> </a:t>
            </a:r>
            <a:r>
              <a:rPr lang="cs-CZ" sz="4400" dirty="0" smtClean="0"/>
              <a:t/>
            </a:r>
            <a:br>
              <a:rPr lang="cs-CZ" sz="4400" dirty="0" smtClean="0"/>
            </a:br>
            <a:r>
              <a:rPr lang="cs-CZ" sz="3200" b="0" dirty="0" smtClean="0">
                <a:solidFill>
                  <a:schemeClr val="tx1"/>
                </a:solidFill>
                <a:effectLst/>
              </a:rPr>
              <a:t>(1872 – 1898) </a:t>
            </a:r>
            <a:endParaRPr lang="cs-CZ" sz="3200" b="0" dirty="0">
              <a:solidFill>
                <a:schemeClr val="tx1"/>
              </a:solidFill>
              <a:effectLst/>
            </a:endParaRPr>
          </a:p>
        </p:txBody>
      </p:sp>
      <p:sp>
        <p:nvSpPr>
          <p:cNvPr id="13315" name="Zástupný symbol pro obsah 4"/>
          <p:cNvSpPr>
            <a:spLocks noGrp="1"/>
          </p:cNvSpPr>
          <p:nvPr>
            <p:ph idx="1"/>
          </p:nvPr>
        </p:nvSpPr>
        <p:spPr>
          <a:xfrm>
            <a:off x="250825" y="1600200"/>
            <a:ext cx="6265863" cy="685800"/>
          </a:xfrm>
        </p:spPr>
        <p:txBody>
          <a:bodyPr/>
          <a:lstStyle/>
          <a:p>
            <a:r>
              <a:rPr lang="cs-CZ" smtClean="0"/>
              <a:t>anglický secesní kreslíř a ilustrátor</a:t>
            </a:r>
          </a:p>
        </p:txBody>
      </p:sp>
      <p:grpSp>
        <p:nvGrpSpPr>
          <p:cNvPr id="13316" name="Skupina 7"/>
          <p:cNvGrpSpPr>
            <a:grpSpLocks/>
          </p:cNvGrpSpPr>
          <p:nvPr/>
        </p:nvGrpSpPr>
        <p:grpSpPr bwMode="auto">
          <a:xfrm>
            <a:off x="6156325" y="1206500"/>
            <a:ext cx="3240088" cy="3089275"/>
            <a:chOff x="5982617" y="1206591"/>
            <a:chExt cx="3406532" cy="3364609"/>
          </a:xfrm>
        </p:grpSpPr>
        <p:sp>
          <p:nvSpPr>
            <p:cNvPr id="13326" name="Obdélník 6"/>
            <p:cNvSpPr>
              <a:spLocks noChangeArrowheads="1"/>
            </p:cNvSpPr>
            <p:nvPr/>
          </p:nvSpPr>
          <p:spPr bwMode="auto">
            <a:xfrm>
              <a:off x="5982617" y="3867258"/>
              <a:ext cx="3406532" cy="703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dirty="0" smtClean="0">
                  <a:solidFill>
                    <a:srgbClr val="000000"/>
                  </a:solidFill>
                  <a:latin typeface="Bookman Old Style" panose="02050604050505020204" pitchFamily="18" charset="0"/>
                </a:rPr>
                <a:t>36. Frederick H. Evans: fotografie asi z roku 1895</a:t>
              </a:r>
            </a:p>
          </p:txBody>
        </p:sp>
        <p:pic>
          <p:nvPicPr>
            <p:cNvPr id="129026" name="Picture 2"/>
            <p:cNvPicPr>
              <a:picLocks noChangeAspect="1" noChangeArrowheads="1"/>
            </p:cNvPicPr>
            <p:nvPr/>
          </p:nvPicPr>
          <p:blipFill>
            <a:blip r:embed="rId2"/>
            <a:srcRect/>
            <a:stretch>
              <a:fillRect/>
            </a:stretch>
          </p:blipFill>
          <p:spPr bwMode="auto">
            <a:xfrm>
              <a:off x="6732021" y="1206591"/>
              <a:ext cx="1972817" cy="26678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13317" name="Skupina 9"/>
          <p:cNvGrpSpPr>
            <a:grpSpLocks/>
          </p:cNvGrpSpPr>
          <p:nvPr/>
        </p:nvGrpSpPr>
        <p:grpSpPr bwMode="auto">
          <a:xfrm>
            <a:off x="250825" y="2286000"/>
            <a:ext cx="3097213" cy="4370388"/>
            <a:chOff x="251519" y="2286162"/>
            <a:chExt cx="3096345" cy="4370424"/>
          </a:xfrm>
        </p:grpSpPr>
        <p:sp>
          <p:nvSpPr>
            <p:cNvPr id="13324" name="Obdélník 8"/>
            <p:cNvSpPr>
              <a:spLocks noChangeArrowheads="1"/>
            </p:cNvSpPr>
            <p:nvPr/>
          </p:nvSpPr>
          <p:spPr bwMode="auto">
            <a:xfrm>
              <a:off x="251520" y="5733256"/>
              <a:ext cx="309634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i="1" dirty="0" smtClean="0">
                  <a:solidFill>
                    <a:srgbClr val="000000"/>
                  </a:solidFill>
                  <a:latin typeface="Bookman Old Style" panose="02050604050505020204" pitchFamily="18" charset="0"/>
                </a:rPr>
                <a:t>37. </a:t>
              </a:r>
              <a:r>
                <a:rPr lang="cs-CZ" dirty="0" smtClean="0">
                  <a:solidFill>
                    <a:srgbClr val="000000"/>
                  </a:solidFill>
                  <a:latin typeface="Bookman Old Style" panose="02050604050505020204" pitchFamily="18" charset="0"/>
                </a:rPr>
                <a:t>Paví šat</a:t>
              </a:r>
              <a:br>
                <a:rPr lang="cs-CZ" dirty="0" smtClean="0">
                  <a:solidFill>
                    <a:srgbClr val="000000"/>
                  </a:solidFill>
                  <a:latin typeface="Bookman Old Style" panose="02050604050505020204" pitchFamily="18" charset="0"/>
                </a:rPr>
              </a:br>
              <a:r>
                <a:rPr lang="cs-CZ" dirty="0" smtClean="0">
                  <a:solidFill>
                    <a:srgbClr val="000000"/>
                  </a:solidFill>
                  <a:latin typeface="Bookman Old Style" panose="02050604050505020204" pitchFamily="18" charset="0"/>
                </a:rPr>
                <a:t>ilustrace ke hře Oscara Wilde: </a:t>
              </a:r>
              <a:r>
                <a:rPr lang="cs-CZ" i="1" dirty="0" err="1" smtClean="0">
                  <a:solidFill>
                    <a:srgbClr val="000000"/>
                  </a:solidFill>
                  <a:latin typeface="Bookman Old Style" panose="02050604050505020204" pitchFamily="18" charset="0"/>
                </a:rPr>
                <a:t>Salomé</a:t>
              </a:r>
              <a:r>
                <a:rPr lang="cs-CZ" i="1" dirty="0" smtClean="0">
                  <a:solidFill>
                    <a:srgbClr val="000000"/>
                  </a:solidFill>
                  <a:latin typeface="Bookman Old Style" panose="02050604050505020204" pitchFamily="18" charset="0"/>
                </a:rPr>
                <a:t> </a:t>
              </a:r>
              <a:r>
                <a:rPr lang="cs-CZ" dirty="0" smtClean="0">
                  <a:solidFill>
                    <a:srgbClr val="000000"/>
                  </a:solidFill>
                  <a:latin typeface="Bookman Old Style" panose="02050604050505020204" pitchFamily="18" charset="0"/>
                </a:rPr>
                <a:t>(1892)</a:t>
              </a:r>
            </a:p>
          </p:txBody>
        </p:sp>
        <p:pic>
          <p:nvPicPr>
            <p:cNvPr id="129027" name="Picture 3"/>
            <p:cNvPicPr>
              <a:picLocks noChangeAspect="1" noChangeArrowheads="1"/>
            </p:cNvPicPr>
            <p:nvPr/>
          </p:nvPicPr>
          <p:blipFill>
            <a:blip r:embed="rId3"/>
            <a:srcRect/>
            <a:stretch>
              <a:fillRect/>
            </a:stretch>
          </p:blipFill>
          <p:spPr bwMode="auto">
            <a:xfrm>
              <a:off x="251519" y="2286162"/>
              <a:ext cx="2520243" cy="344649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13318" name="Skupina 12"/>
          <p:cNvGrpSpPr>
            <a:grpSpLocks/>
          </p:cNvGrpSpPr>
          <p:nvPr/>
        </p:nvGrpSpPr>
        <p:grpSpPr bwMode="auto">
          <a:xfrm>
            <a:off x="3059832" y="2276475"/>
            <a:ext cx="4004043" cy="4456145"/>
            <a:chOff x="3151294" y="2276872"/>
            <a:chExt cx="4004959" cy="4456363"/>
          </a:xfrm>
        </p:grpSpPr>
        <p:pic>
          <p:nvPicPr>
            <p:cNvPr id="129029" name="Picture 5" descr="Soubor:Yellow book cover.jpg"/>
            <p:cNvPicPr>
              <a:picLocks noChangeAspect="1" noChangeArrowheads="1"/>
            </p:cNvPicPr>
            <p:nvPr/>
          </p:nvPicPr>
          <p:blipFill>
            <a:blip r:embed="rId4"/>
            <a:srcRect/>
            <a:stretch>
              <a:fillRect/>
            </a:stretch>
          </p:blipFill>
          <p:spPr bwMode="auto">
            <a:xfrm>
              <a:off x="3223617" y="2276872"/>
              <a:ext cx="3077279" cy="38101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323" name="Obdélník 11"/>
            <p:cNvSpPr>
              <a:spLocks noChangeArrowheads="1"/>
            </p:cNvSpPr>
            <p:nvPr/>
          </p:nvSpPr>
          <p:spPr bwMode="auto">
            <a:xfrm>
              <a:off x="3151294" y="6086872"/>
              <a:ext cx="4004959" cy="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dirty="0" smtClean="0">
                  <a:solidFill>
                    <a:srgbClr val="000000"/>
                  </a:solidFill>
                  <a:latin typeface="Bookman Old Style" panose="02050604050505020204" pitchFamily="18" charset="0"/>
                </a:rPr>
                <a:t>38. </a:t>
              </a:r>
              <a:r>
                <a:rPr lang="en-US" dirty="0" err="1" smtClean="0">
                  <a:solidFill>
                    <a:srgbClr val="000000"/>
                  </a:solidFill>
                  <a:latin typeface="Bookman Old Style" panose="02050604050505020204" pitchFamily="18" charset="0"/>
                </a:rPr>
                <a:t>Titulní</a:t>
              </a:r>
              <a:r>
                <a:rPr lang="en-US" dirty="0" smtClean="0">
                  <a:solidFill>
                    <a:srgbClr val="000000"/>
                  </a:solidFill>
                  <a:latin typeface="Bookman Old Style" panose="02050604050505020204" pitchFamily="18" charset="0"/>
                </a:rPr>
                <a:t> </a:t>
              </a:r>
              <a:r>
                <a:rPr lang="en-US" dirty="0" err="1" smtClean="0">
                  <a:solidFill>
                    <a:srgbClr val="000000"/>
                  </a:solidFill>
                  <a:latin typeface="Bookman Old Style" panose="02050604050505020204" pitchFamily="18" charset="0"/>
                </a:rPr>
                <a:t>stránka</a:t>
              </a:r>
              <a:r>
                <a:rPr lang="en-US" dirty="0" smtClean="0">
                  <a:solidFill>
                    <a:srgbClr val="000000"/>
                  </a:solidFill>
                  <a:latin typeface="Bookman Old Style" panose="02050604050505020204" pitchFamily="18" charset="0"/>
                </a:rPr>
                <a:t> </a:t>
              </a:r>
              <a:r>
                <a:rPr lang="en-US" dirty="0" err="1" smtClean="0">
                  <a:solidFill>
                    <a:srgbClr val="000000"/>
                  </a:solidFill>
                  <a:latin typeface="Bookman Old Style" panose="02050604050505020204" pitchFamily="18" charset="0"/>
                </a:rPr>
                <a:t>časopisu</a:t>
              </a:r>
              <a:r>
                <a:rPr lang="en-US" dirty="0" smtClean="0">
                  <a:solidFill>
                    <a:srgbClr val="000000"/>
                  </a:solidFill>
                  <a:latin typeface="Bookman Old Style" panose="02050604050505020204" pitchFamily="18" charset="0"/>
                </a:rPr>
                <a:t> </a:t>
              </a:r>
              <a:r>
                <a:rPr lang="en-US" i="1" dirty="0" smtClean="0">
                  <a:solidFill>
                    <a:srgbClr val="000000"/>
                  </a:solidFill>
                  <a:latin typeface="Bookman Old Style" panose="02050604050505020204" pitchFamily="18" charset="0"/>
                </a:rPr>
                <a:t>The Yellow Book</a:t>
              </a:r>
              <a:r>
                <a:rPr lang="en-US" dirty="0" smtClean="0">
                  <a:solidFill>
                    <a:srgbClr val="000000"/>
                  </a:solidFill>
                  <a:latin typeface="Bookman Old Style" panose="02050604050505020204" pitchFamily="18" charset="0"/>
                </a:rPr>
                <a:t>, (1894)</a:t>
              </a:r>
              <a:endParaRPr lang="cs-CZ" dirty="0" smtClean="0">
                <a:solidFill>
                  <a:srgbClr val="000000"/>
                </a:solidFill>
                <a:latin typeface="Bookman Old Style" panose="02050604050505020204" pitchFamily="18" charset="0"/>
              </a:endParaRPr>
            </a:p>
          </p:txBody>
        </p:sp>
      </p:grpSp>
      <p:grpSp>
        <p:nvGrpSpPr>
          <p:cNvPr id="13319" name="Skupina 14"/>
          <p:cNvGrpSpPr>
            <a:grpSpLocks/>
          </p:cNvGrpSpPr>
          <p:nvPr/>
        </p:nvGrpSpPr>
        <p:grpSpPr bwMode="auto">
          <a:xfrm>
            <a:off x="6876256" y="4295775"/>
            <a:ext cx="1993777" cy="2517740"/>
            <a:chOff x="6875530" y="4295840"/>
            <a:chExt cx="1995266" cy="2517501"/>
          </a:xfrm>
        </p:grpSpPr>
        <p:pic>
          <p:nvPicPr>
            <p:cNvPr id="129031" name="Picture 7" descr="File:Oscar Wilde Scketch.jpg"/>
            <p:cNvPicPr>
              <a:picLocks noChangeAspect="1" noChangeArrowheads="1"/>
            </p:cNvPicPr>
            <p:nvPr/>
          </p:nvPicPr>
          <p:blipFill>
            <a:blip r:embed="rId5"/>
            <a:srcRect/>
            <a:stretch>
              <a:fillRect/>
            </a:stretch>
          </p:blipFill>
          <p:spPr bwMode="auto">
            <a:xfrm>
              <a:off x="6970058" y="4295840"/>
              <a:ext cx="1830166" cy="21714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321" name="Obdélník 13"/>
            <p:cNvSpPr>
              <a:spLocks noChangeArrowheads="1"/>
            </p:cNvSpPr>
            <p:nvPr/>
          </p:nvSpPr>
          <p:spPr bwMode="auto">
            <a:xfrm>
              <a:off x="6875530" y="6444044"/>
              <a:ext cx="1995266" cy="369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dirty="0" smtClean="0">
                  <a:latin typeface="Bookman Old Style" panose="02050604050505020204" pitchFamily="18" charset="0"/>
                </a:rPr>
                <a:t>39. Oscar Wilde</a:t>
              </a:r>
            </a:p>
          </p:txBody>
        </p:sp>
      </p:grpSp>
    </p:spTree>
    <p:extLst>
      <p:ext uri="{BB962C8B-B14F-4D97-AF65-F5344CB8AC3E}">
        <p14:creationId xmlns:p14="http://schemas.microsoft.com/office/powerpoint/2010/main" val="152141710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3"/>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22" presetClass="entr" presetSubtype="4" fill="hold" nodeType="afterEffect">
                                  <p:stCondLst>
                                    <p:cond delay="500"/>
                                  </p:stCondLst>
                                  <p:childTnLst>
                                    <p:set>
                                      <p:cBhvr>
                                        <p:cTn id="12" dur="1" fill="hold">
                                          <p:stCondLst>
                                            <p:cond delay="0"/>
                                          </p:stCondLst>
                                        </p:cTn>
                                        <p:tgtEl>
                                          <p:spTgt spid="13316"/>
                                        </p:tgtEl>
                                        <p:attrNameLst>
                                          <p:attrName>style.visibility</p:attrName>
                                        </p:attrNameLst>
                                      </p:cBhvr>
                                      <p:to>
                                        <p:strVal val="visible"/>
                                      </p:to>
                                    </p:set>
                                    <p:animEffect transition="in" filter="wipe(down)">
                                      <p:cBhvr>
                                        <p:cTn id="13" dur="500"/>
                                        <p:tgtEl>
                                          <p:spTgt spid="13316"/>
                                        </p:tgtEl>
                                      </p:cBhvr>
                                    </p:animEffect>
                                  </p:childTnLst>
                                </p:cTn>
                              </p:par>
                            </p:childTnLst>
                          </p:cTn>
                        </p:par>
                        <p:par>
                          <p:cTn id="14" fill="hold">
                            <p:stCondLst>
                              <p:cond delay="2000"/>
                            </p:stCondLst>
                            <p:childTnLst>
                              <p:par>
                                <p:cTn id="15" presetID="22" presetClass="entr" presetSubtype="4" fill="hold" grpId="0" nodeType="afterEffect">
                                  <p:stCondLst>
                                    <p:cond delay="500"/>
                                  </p:stCondLst>
                                  <p:childTnLst>
                                    <p:set>
                                      <p:cBhvr>
                                        <p:cTn id="16" dur="1" fill="hold">
                                          <p:stCondLst>
                                            <p:cond delay="0"/>
                                          </p:stCondLst>
                                        </p:cTn>
                                        <p:tgtEl>
                                          <p:spTgt spid="13315">
                                            <p:txEl>
                                              <p:pRg st="0" end="0"/>
                                            </p:txEl>
                                          </p:spTgt>
                                        </p:tgtEl>
                                        <p:attrNameLst>
                                          <p:attrName>style.visibility</p:attrName>
                                        </p:attrNameLst>
                                      </p:cBhvr>
                                      <p:to>
                                        <p:strVal val="visible"/>
                                      </p:to>
                                    </p:set>
                                    <p:animEffect transition="in" filter="wipe(down)">
                                      <p:cBhvr>
                                        <p:cTn id="17" dur="500"/>
                                        <p:tgtEl>
                                          <p:spTgt spid="13315">
                                            <p:txEl>
                                              <p:pRg st="0" end="0"/>
                                            </p:txEl>
                                          </p:spTgt>
                                        </p:tgtEl>
                                      </p:cBhvr>
                                    </p:animEffect>
                                  </p:childTnLst>
                                </p:cTn>
                              </p:par>
                            </p:childTnLst>
                          </p:cTn>
                        </p:par>
                        <p:par>
                          <p:cTn id="18" fill="hold">
                            <p:stCondLst>
                              <p:cond delay="3000"/>
                            </p:stCondLst>
                            <p:childTnLst>
                              <p:par>
                                <p:cTn id="19" presetID="22" presetClass="entr" presetSubtype="4" fill="hold" nodeType="afterEffect">
                                  <p:stCondLst>
                                    <p:cond delay="500"/>
                                  </p:stCondLst>
                                  <p:childTnLst>
                                    <p:set>
                                      <p:cBhvr>
                                        <p:cTn id="20" dur="1" fill="hold">
                                          <p:stCondLst>
                                            <p:cond delay="0"/>
                                          </p:stCondLst>
                                        </p:cTn>
                                        <p:tgtEl>
                                          <p:spTgt spid="13319"/>
                                        </p:tgtEl>
                                        <p:attrNameLst>
                                          <p:attrName>style.visibility</p:attrName>
                                        </p:attrNameLst>
                                      </p:cBhvr>
                                      <p:to>
                                        <p:strVal val="visible"/>
                                      </p:to>
                                    </p:set>
                                    <p:animEffect transition="in" filter="wipe(down)">
                                      <p:cBhvr>
                                        <p:cTn id="21" dur="500"/>
                                        <p:tgtEl>
                                          <p:spTgt spid="13319"/>
                                        </p:tgtEl>
                                      </p:cBhvr>
                                    </p:animEffect>
                                  </p:childTnLst>
                                </p:cTn>
                              </p:par>
                            </p:childTnLst>
                          </p:cTn>
                        </p:par>
                        <p:par>
                          <p:cTn id="22" fill="hold">
                            <p:stCondLst>
                              <p:cond delay="4000"/>
                            </p:stCondLst>
                            <p:childTnLst>
                              <p:par>
                                <p:cTn id="23" presetID="22" presetClass="entr" presetSubtype="4" fill="hold" nodeType="afterEffect">
                                  <p:stCondLst>
                                    <p:cond delay="500"/>
                                  </p:stCondLst>
                                  <p:childTnLst>
                                    <p:set>
                                      <p:cBhvr>
                                        <p:cTn id="24" dur="1" fill="hold">
                                          <p:stCondLst>
                                            <p:cond delay="0"/>
                                          </p:stCondLst>
                                        </p:cTn>
                                        <p:tgtEl>
                                          <p:spTgt spid="13317"/>
                                        </p:tgtEl>
                                        <p:attrNameLst>
                                          <p:attrName>style.visibility</p:attrName>
                                        </p:attrNameLst>
                                      </p:cBhvr>
                                      <p:to>
                                        <p:strVal val="visible"/>
                                      </p:to>
                                    </p:set>
                                    <p:animEffect transition="in" filter="wipe(down)">
                                      <p:cBhvr>
                                        <p:cTn id="25" dur="500"/>
                                        <p:tgtEl>
                                          <p:spTgt spid="13317"/>
                                        </p:tgtEl>
                                      </p:cBhvr>
                                    </p:animEffect>
                                  </p:childTnLst>
                                </p:cTn>
                              </p:par>
                            </p:childTnLst>
                          </p:cTn>
                        </p:par>
                        <p:par>
                          <p:cTn id="26" fill="hold">
                            <p:stCondLst>
                              <p:cond delay="5000"/>
                            </p:stCondLst>
                            <p:childTnLst>
                              <p:par>
                                <p:cTn id="27" presetID="22" presetClass="entr" presetSubtype="4" fill="hold" nodeType="afterEffect">
                                  <p:stCondLst>
                                    <p:cond delay="500"/>
                                  </p:stCondLst>
                                  <p:childTnLst>
                                    <p:set>
                                      <p:cBhvr>
                                        <p:cTn id="28" dur="1" fill="hold">
                                          <p:stCondLst>
                                            <p:cond delay="0"/>
                                          </p:stCondLst>
                                        </p:cTn>
                                        <p:tgtEl>
                                          <p:spTgt spid="13318"/>
                                        </p:tgtEl>
                                        <p:attrNameLst>
                                          <p:attrName>style.visibility</p:attrName>
                                        </p:attrNameLst>
                                      </p:cBhvr>
                                      <p:to>
                                        <p:strVal val="visible"/>
                                      </p:to>
                                    </p:set>
                                    <p:animEffect transition="in" filter="wipe(down)">
                                      <p:cBhvr>
                                        <p:cTn id="29" dur="500"/>
                                        <p:tgtEl>
                                          <p:spTgt spid="133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31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77813" y="188913"/>
            <a:ext cx="8686800" cy="1143000"/>
          </a:xfrm>
        </p:spPr>
        <p:txBody>
          <a:bodyPr/>
          <a:lstStyle/>
          <a:p>
            <a:pPr>
              <a:defRPr/>
            </a:pPr>
            <a:r>
              <a:rPr lang="cs-CZ" sz="4400" dirty="0" smtClean="0"/>
              <a:t>Michail </a:t>
            </a:r>
            <a:r>
              <a:rPr lang="cs-CZ" sz="4400" dirty="0"/>
              <a:t>Alexandrovič Vrubel</a:t>
            </a:r>
            <a:br>
              <a:rPr lang="cs-CZ" sz="4400" dirty="0"/>
            </a:br>
            <a:r>
              <a:rPr lang="cs-CZ" sz="3200" b="0" dirty="0" smtClean="0">
                <a:solidFill>
                  <a:schemeClr val="tx1"/>
                </a:solidFill>
                <a:effectLst/>
              </a:rPr>
              <a:t>(1856 – 1910)</a:t>
            </a:r>
            <a:endParaRPr lang="cs-CZ" sz="3200" b="0" dirty="0">
              <a:solidFill>
                <a:schemeClr val="tx1"/>
              </a:solidFill>
              <a:effectLst/>
            </a:endParaRPr>
          </a:p>
        </p:txBody>
      </p:sp>
      <p:sp>
        <p:nvSpPr>
          <p:cNvPr id="14339" name="Zástupný symbol pro obsah 2"/>
          <p:cNvSpPr>
            <a:spLocks noGrp="1"/>
          </p:cNvSpPr>
          <p:nvPr>
            <p:ph idx="1"/>
          </p:nvPr>
        </p:nvSpPr>
        <p:spPr>
          <a:xfrm>
            <a:off x="1794148" y="1389435"/>
            <a:ext cx="4044950" cy="2016125"/>
          </a:xfrm>
        </p:spPr>
        <p:txBody>
          <a:bodyPr/>
          <a:lstStyle/>
          <a:p>
            <a:r>
              <a:rPr lang="cs-CZ" sz="2000" dirty="0" smtClean="0"/>
              <a:t>jeden z nejvýznamnějších představitelů ruské secese</a:t>
            </a:r>
          </a:p>
          <a:p>
            <a:r>
              <a:rPr lang="cs-CZ" sz="2000" dirty="0" smtClean="0"/>
              <a:t>jeho vizionářská díla byla ovlivněna halucinacemi</a:t>
            </a:r>
          </a:p>
          <a:p>
            <a:pPr lvl="1"/>
            <a:r>
              <a:rPr lang="cs-CZ" sz="1800" dirty="0" smtClean="0"/>
              <a:t>inspirace problematikou démonů a zla</a:t>
            </a:r>
          </a:p>
        </p:txBody>
      </p:sp>
      <p:grpSp>
        <p:nvGrpSpPr>
          <p:cNvPr id="14340" name="Skupina 4"/>
          <p:cNvGrpSpPr>
            <a:grpSpLocks/>
          </p:cNvGrpSpPr>
          <p:nvPr/>
        </p:nvGrpSpPr>
        <p:grpSpPr bwMode="auto">
          <a:xfrm>
            <a:off x="129462" y="3404416"/>
            <a:ext cx="5210175" cy="3370538"/>
            <a:chOff x="137399" y="3069783"/>
            <a:chExt cx="5210175" cy="3370161"/>
          </a:xfrm>
        </p:grpSpPr>
        <p:sp>
          <p:nvSpPr>
            <p:cNvPr id="14345" name="TextovéPole 3"/>
            <p:cNvSpPr txBox="1">
              <a:spLocks noChangeArrowheads="1"/>
            </p:cNvSpPr>
            <p:nvPr/>
          </p:nvSpPr>
          <p:spPr bwMode="auto">
            <a:xfrm>
              <a:off x="599628" y="6070653"/>
              <a:ext cx="4086375" cy="369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dirty="0" smtClean="0">
                  <a:solidFill>
                    <a:srgbClr val="000000"/>
                  </a:solidFill>
                  <a:latin typeface="Bookman Old Style" panose="02050604050505020204" pitchFamily="18" charset="0"/>
                </a:rPr>
                <a:t>41. Démon sedící v zahradě, 1890</a:t>
              </a:r>
            </a:p>
          </p:txBody>
        </p:sp>
        <p:pic>
          <p:nvPicPr>
            <p:cNvPr id="14346" name="Picture 4" descr="http://upload.wikimedia.org/wikipedia/commons/archive/9/9f/20111231125615%21Vrubel_Dem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399" y="3069783"/>
              <a:ext cx="5210175" cy="29527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4341" name="Skupina 3"/>
          <p:cNvGrpSpPr>
            <a:grpSpLocks/>
          </p:cNvGrpSpPr>
          <p:nvPr/>
        </p:nvGrpSpPr>
        <p:grpSpPr bwMode="auto">
          <a:xfrm>
            <a:off x="5796136" y="1801813"/>
            <a:ext cx="3310522" cy="5023920"/>
            <a:chOff x="5650007" y="1092672"/>
            <a:chExt cx="3495990" cy="5683054"/>
          </a:xfrm>
        </p:grpSpPr>
        <p:pic>
          <p:nvPicPr>
            <p:cNvPr id="14343" name="Picture 6" descr="File:Swan princes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1092672"/>
              <a:ext cx="3381375" cy="52387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TextovéPole 8"/>
            <p:cNvSpPr txBox="1">
              <a:spLocks noChangeArrowheads="1"/>
            </p:cNvSpPr>
            <p:nvPr/>
          </p:nvSpPr>
          <p:spPr bwMode="auto">
            <a:xfrm>
              <a:off x="5650007" y="6357938"/>
              <a:ext cx="3495990" cy="41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dirty="0" smtClean="0">
                  <a:solidFill>
                    <a:srgbClr val="000000"/>
                  </a:solidFill>
                  <a:latin typeface="Bookman Old Style" panose="02050604050505020204" pitchFamily="18" charset="0"/>
                </a:rPr>
                <a:t>42. Labutí princezna, 1900</a:t>
              </a:r>
            </a:p>
          </p:txBody>
        </p:sp>
      </p:grpSp>
      <p:grpSp>
        <p:nvGrpSpPr>
          <p:cNvPr id="3" name="Group 2"/>
          <p:cNvGrpSpPr/>
          <p:nvPr/>
        </p:nvGrpSpPr>
        <p:grpSpPr>
          <a:xfrm>
            <a:off x="107504" y="976173"/>
            <a:ext cx="1728192" cy="2376264"/>
            <a:chOff x="251520" y="1196975"/>
            <a:chExt cx="1448693" cy="2160017"/>
          </a:xfrm>
        </p:grpSpPr>
        <p:pic>
          <p:nvPicPr>
            <p:cNvPr id="14342"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13" y="1196975"/>
              <a:ext cx="1333500" cy="1905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ovéPole 3"/>
            <p:cNvSpPr txBox="1">
              <a:spLocks noChangeArrowheads="1"/>
            </p:cNvSpPr>
            <p:nvPr/>
          </p:nvSpPr>
          <p:spPr bwMode="auto">
            <a:xfrm>
              <a:off x="251520" y="3049215"/>
              <a:ext cx="40588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Blackadder ITC" panose="04020505051007020D02" pitchFamily="82" charset="0"/>
                  <a:cs typeface="Arial" panose="020B0604020202020204" pitchFamily="34" charset="0"/>
                </a:defRPr>
              </a:lvl1pPr>
              <a:lvl2pPr marL="742950" indent="-285750">
                <a:defRPr>
                  <a:solidFill>
                    <a:schemeClr val="tx1"/>
                  </a:solidFill>
                  <a:latin typeface="Blackadder ITC" panose="04020505051007020D02" pitchFamily="82" charset="0"/>
                  <a:cs typeface="Arial" panose="020B0604020202020204" pitchFamily="34" charset="0"/>
                </a:defRPr>
              </a:lvl2pPr>
              <a:lvl3pPr marL="1143000" indent="-228600">
                <a:defRPr>
                  <a:solidFill>
                    <a:schemeClr val="tx1"/>
                  </a:solidFill>
                  <a:latin typeface="Blackadder ITC" panose="04020505051007020D02" pitchFamily="82" charset="0"/>
                  <a:cs typeface="Arial" panose="020B0604020202020204" pitchFamily="34" charset="0"/>
                </a:defRPr>
              </a:lvl3pPr>
              <a:lvl4pPr marL="1600200" indent="-228600">
                <a:defRPr>
                  <a:solidFill>
                    <a:schemeClr val="tx1"/>
                  </a:solidFill>
                  <a:latin typeface="Blackadder ITC" panose="04020505051007020D02" pitchFamily="82" charset="0"/>
                  <a:cs typeface="Arial" panose="020B0604020202020204" pitchFamily="34" charset="0"/>
                </a:defRPr>
              </a:lvl4pPr>
              <a:lvl5pPr marL="2057400" indent="-228600">
                <a:defRPr>
                  <a:solidFill>
                    <a:schemeClr val="tx1"/>
                  </a:solidFill>
                  <a:latin typeface="Blackadder ITC" panose="04020505051007020D02" pitchFamily="82"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Blackadder ITC" panose="04020505051007020D02" pitchFamily="82" charset="0"/>
                  <a:cs typeface="Arial" panose="020B0604020202020204" pitchFamily="34" charset="0"/>
                </a:defRPr>
              </a:lvl9pPr>
            </a:lstStyle>
            <a:p>
              <a:pPr eaLnBrk="0" hangingPunct="0"/>
              <a:r>
                <a:rPr lang="cs-CZ" sz="1400" dirty="0" smtClean="0">
                  <a:solidFill>
                    <a:srgbClr val="000000"/>
                  </a:solidFill>
                  <a:latin typeface="Bookman Old Style" panose="02050604050505020204" pitchFamily="18" charset="0"/>
                </a:rPr>
                <a:t>40</a:t>
              </a:r>
            </a:p>
          </p:txBody>
        </p:sp>
      </p:grpSp>
    </p:spTree>
    <p:extLst>
      <p:ext uri="{BB962C8B-B14F-4D97-AF65-F5344CB8AC3E}">
        <p14:creationId xmlns:p14="http://schemas.microsoft.com/office/powerpoint/2010/main" val="76603008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22" presetClass="entr" presetSubtype="4" fill="hold" nodeType="afterEffect">
                                  <p:stCondLst>
                                    <p:cond delay="50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par>
                          <p:cTn id="14" fill="hold">
                            <p:stCondLst>
                              <p:cond delay="2000"/>
                            </p:stCondLst>
                            <p:childTnLst>
                              <p:par>
                                <p:cTn id="15" presetID="22" presetClass="entr" presetSubtype="8" fill="hold" grpId="0" nodeType="afterEffect">
                                  <p:stCondLst>
                                    <p:cond delay="500"/>
                                  </p:stCondLst>
                                  <p:childTnLst>
                                    <p:set>
                                      <p:cBhvr>
                                        <p:cTn id="16" dur="1" fill="hold">
                                          <p:stCondLst>
                                            <p:cond delay="0"/>
                                          </p:stCondLst>
                                        </p:cTn>
                                        <p:tgtEl>
                                          <p:spTgt spid="14339">
                                            <p:txEl>
                                              <p:pRg st="0" end="0"/>
                                            </p:txEl>
                                          </p:spTgt>
                                        </p:tgtEl>
                                        <p:attrNameLst>
                                          <p:attrName>style.visibility</p:attrName>
                                        </p:attrNameLst>
                                      </p:cBhvr>
                                      <p:to>
                                        <p:strVal val="visible"/>
                                      </p:to>
                                    </p:set>
                                    <p:animEffect transition="in" filter="wipe(left)">
                                      <p:cBhvr>
                                        <p:cTn id="17" dur="500"/>
                                        <p:tgtEl>
                                          <p:spTgt spid="14339">
                                            <p:txEl>
                                              <p:pRg st="0" end="0"/>
                                            </p:txEl>
                                          </p:spTgt>
                                        </p:tgtEl>
                                      </p:cBhvr>
                                    </p:animEffect>
                                  </p:childTnLst>
                                </p:cTn>
                              </p:par>
                            </p:childTnLst>
                          </p:cTn>
                        </p:par>
                        <p:par>
                          <p:cTn id="18" fill="hold">
                            <p:stCondLst>
                              <p:cond delay="3000"/>
                            </p:stCondLst>
                            <p:childTnLst>
                              <p:par>
                                <p:cTn id="19" presetID="22" presetClass="entr" presetSubtype="8" fill="hold" grpId="0" nodeType="afterEffect">
                                  <p:stCondLst>
                                    <p:cond delay="500"/>
                                  </p:stCondLst>
                                  <p:childTnLst>
                                    <p:set>
                                      <p:cBhvr>
                                        <p:cTn id="20" dur="1" fill="hold">
                                          <p:stCondLst>
                                            <p:cond delay="0"/>
                                          </p:stCondLst>
                                        </p:cTn>
                                        <p:tgtEl>
                                          <p:spTgt spid="14339">
                                            <p:txEl>
                                              <p:pRg st="1" end="1"/>
                                            </p:txEl>
                                          </p:spTgt>
                                        </p:tgtEl>
                                        <p:attrNameLst>
                                          <p:attrName>style.visibility</p:attrName>
                                        </p:attrNameLst>
                                      </p:cBhvr>
                                      <p:to>
                                        <p:strVal val="visible"/>
                                      </p:to>
                                    </p:set>
                                    <p:animEffect transition="in" filter="wipe(left)">
                                      <p:cBhvr>
                                        <p:cTn id="21" dur="500"/>
                                        <p:tgtEl>
                                          <p:spTgt spid="14339">
                                            <p:txEl>
                                              <p:pRg st="1" end="1"/>
                                            </p:txEl>
                                          </p:spTgt>
                                        </p:tgtEl>
                                      </p:cBhvr>
                                    </p:animEffect>
                                  </p:childTnLst>
                                </p:cTn>
                              </p:par>
                            </p:childTnLst>
                          </p:cTn>
                        </p:par>
                        <p:par>
                          <p:cTn id="22" fill="hold">
                            <p:stCondLst>
                              <p:cond delay="4000"/>
                            </p:stCondLst>
                            <p:childTnLst>
                              <p:par>
                                <p:cTn id="23" presetID="22" presetClass="entr" presetSubtype="8" fill="hold" grpId="0" nodeType="afterEffect">
                                  <p:stCondLst>
                                    <p:cond delay="500"/>
                                  </p:stCondLst>
                                  <p:childTnLst>
                                    <p:set>
                                      <p:cBhvr>
                                        <p:cTn id="24" dur="1" fill="hold">
                                          <p:stCondLst>
                                            <p:cond delay="0"/>
                                          </p:stCondLst>
                                        </p:cTn>
                                        <p:tgtEl>
                                          <p:spTgt spid="14339">
                                            <p:txEl>
                                              <p:pRg st="2" end="2"/>
                                            </p:txEl>
                                          </p:spTgt>
                                        </p:tgtEl>
                                        <p:attrNameLst>
                                          <p:attrName>style.visibility</p:attrName>
                                        </p:attrNameLst>
                                      </p:cBhvr>
                                      <p:to>
                                        <p:strVal val="visible"/>
                                      </p:to>
                                    </p:set>
                                    <p:animEffect transition="in" filter="wipe(left)">
                                      <p:cBhvr>
                                        <p:cTn id="25" dur="500"/>
                                        <p:tgtEl>
                                          <p:spTgt spid="14339">
                                            <p:txEl>
                                              <p:pRg st="2" end="2"/>
                                            </p:txEl>
                                          </p:spTgt>
                                        </p:tgtEl>
                                      </p:cBhvr>
                                    </p:animEffect>
                                  </p:childTnLst>
                                </p:cTn>
                              </p:par>
                            </p:childTnLst>
                          </p:cTn>
                        </p:par>
                        <p:par>
                          <p:cTn id="26" fill="hold">
                            <p:stCondLst>
                              <p:cond delay="5000"/>
                            </p:stCondLst>
                            <p:childTnLst>
                              <p:par>
                                <p:cTn id="27" presetID="22" presetClass="entr" presetSubtype="4" fill="hold" nodeType="afterEffect">
                                  <p:stCondLst>
                                    <p:cond delay="500"/>
                                  </p:stCondLst>
                                  <p:childTnLst>
                                    <p:set>
                                      <p:cBhvr>
                                        <p:cTn id="28" dur="1" fill="hold">
                                          <p:stCondLst>
                                            <p:cond delay="0"/>
                                          </p:stCondLst>
                                        </p:cTn>
                                        <p:tgtEl>
                                          <p:spTgt spid="14340"/>
                                        </p:tgtEl>
                                        <p:attrNameLst>
                                          <p:attrName>style.visibility</p:attrName>
                                        </p:attrNameLst>
                                      </p:cBhvr>
                                      <p:to>
                                        <p:strVal val="visible"/>
                                      </p:to>
                                    </p:set>
                                    <p:animEffect transition="in" filter="wipe(down)">
                                      <p:cBhvr>
                                        <p:cTn id="29" dur="500"/>
                                        <p:tgtEl>
                                          <p:spTgt spid="14340"/>
                                        </p:tgtEl>
                                      </p:cBhvr>
                                    </p:animEffect>
                                  </p:childTnLst>
                                </p:cTn>
                              </p:par>
                            </p:childTnLst>
                          </p:cTn>
                        </p:par>
                        <p:par>
                          <p:cTn id="30" fill="hold">
                            <p:stCondLst>
                              <p:cond delay="6000"/>
                            </p:stCondLst>
                            <p:childTnLst>
                              <p:par>
                                <p:cTn id="31" presetID="22" presetClass="entr" presetSubtype="4" fill="hold" nodeType="afterEffect">
                                  <p:stCondLst>
                                    <p:cond delay="500"/>
                                  </p:stCondLst>
                                  <p:childTnLst>
                                    <p:set>
                                      <p:cBhvr>
                                        <p:cTn id="32" dur="1" fill="hold">
                                          <p:stCondLst>
                                            <p:cond delay="0"/>
                                          </p:stCondLst>
                                        </p:cTn>
                                        <p:tgtEl>
                                          <p:spTgt spid="14341"/>
                                        </p:tgtEl>
                                        <p:attrNameLst>
                                          <p:attrName>style.visibility</p:attrName>
                                        </p:attrNameLst>
                                      </p:cBhvr>
                                      <p:to>
                                        <p:strVal val="visible"/>
                                      </p:to>
                                    </p:set>
                                    <p:animEffect transition="in" filter="wipe(down)">
                                      <p:cBhvr>
                                        <p:cTn id="33" dur="500"/>
                                        <p:tgtEl>
                                          <p:spTgt spid="143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33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Content Placeholder 2"/>
          <p:cNvSpPr>
            <a:spLocks noGrp="1"/>
          </p:cNvSpPr>
          <p:nvPr>
            <p:ph idx="1"/>
          </p:nvPr>
        </p:nvSpPr>
        <p:spPr>
          <a:xfrm>
            <a:off x="493204" y="2332037"/>
            <a:ext cx="8229600" cy="3761259"/>
          </a:xfrm>
        </p:spPr>
        <p:txBody>
          <a:bodyPr/>
          <a:lstStyle/>
          <a:p>
            <a:r>
              <a:rPr lang="cs-CZ" dirty="0" smtClean="0"/>
              <a:t>v popředí zájmu již nestojí naturalistické zobrazení </a:t>
            </a:r>
            <a:r>
              <a:rPr lang="cs-CZ" dirty="0" smtClean="0">
                <a:latin typeface="Book Antiqua" panose="02040602050305030304" pitchFamily="18" charset="0"/>
              </a:rPr>
              <a:t>→ úsilí o výraz, gesto, dekorativní působivost</a:t>
            </a:r>
          </a:p>
          <a:p>
            <a:pPr lvl="1"/>
            <a:r>
              <a:rPr lang="cs-CZ" dirty="0" smtClean="0">
                <a:latin typeface="Book Antiqua" panose="02040602050305030304" pitchFamily="18" charset="0"/>
              </a:rPr>
              <a:t>skládání tvarů do jediného obrysu</a:t>
            </a:r>
          </a:p>
          <a:p>
            <a:r>
              <a:rPr lang="cs-CZ" dirty="0" smtClean="0">
                <a:latin typeface="Book Antiqua" panose="02040602050305030304" pitchFamily="18" charset="0"/>
              </a:rPr>
              <a:t>spíše než velké skulptury → rozkvět drobné plastiky a děl užitého umění (zlatnictví, medaile, šperky, drobné bronzy a keramika)</a:t>
            </a:r>
          </a:p>
          <a:p>
            <a:r>
              <a:rPr lang="cs-CZ" dirty="0" smtClean="0">
                <a:latin typeface="Book Antiqua" panose="02040602050305030304" pitchFamily="18" charset="0"/>
              </a:rPr>
              <a:t>skulptury se stávají nositeli idejí a nálad</a:t>
            </a:r>
          </a:p>
          <a:p>
            <a:endParaRPr lang="cs-CZ" dirty="0" smtClean="0"/>
          </a:p>
        </p:txBody>
      </p:sp>
      <p:sp>
        <p:nvSpPr>
          <p:cNvPr id="4" name="WordArt 4" descr="k--k"/>
          <p:cNvSpPr>
            <a:spLocks noChangeArrowheads="1" noChangeShapeType="1" noTextEdit="1"/>
          </p:cNvSpPr>
          <p:nvPr/>
        </p:nvSpPr>
        <p:spPr bwMode="auto">
          <a:xfrm>
            <a:off x="1763688" y="476672"/>
            <a:ext cx="5688632" cy="864096"/>
          </a:xfrm>
          <a:prstGeom prst="rect">
            <a:avLst/>
          </a:prstGeom>
          <a:effectLst>
            <a:reflection blurRad="6350" stA="50000" endA="300" endPos="90000" dist="50800" dir="5400000" sy="-100000" algn="bl" rotWithShape="0"/>
          </a:effectLst>
        </p:spPr>
        <p:txBody>
          <a:bodyPr wrap="none" fromWordArt="1">
            <a:prstTxWarp prst="textPlain">
              <a:avLst>
                <a:gd name="adj" fmla="val 50190"/>
              </a:avLst>
            </a:prstTxWarp>
          </a:bodyPr>
          <a:lstStyle/>
          <a:p>
            <a:pPr algn="ctr" eaLnBrk="0" hangingPunct="0">
              <a:defRPr/>
            </a:pPr>
            <a:r>
              <a:rPr lang="cs-CZ" sz="3600" kern="10" dirty="0" smtClean="0">
                <a:ln w="1270">
                  <a:solidFill>
                    <a:srgbClr val="000000"/>
                  </a:solidFill>
                  <a:round/>
                  <a:headEnd/>
                  <a:tailEnd/>
                </a:ln>
                <a:blipFill dpi="0" rotWithShape="0">
                  <a:blip r:embed="rId2"/>
                  <a:srcRect/>
                  <a:stretch>
                    <a:fillRect/>
                  </a:stretch>
                </a:blipFill>
                <a:effectLst>
                  <a:outerShdw dist="35921" dir="2700000" algn="ctr" rotWithShape="0">
                    <a:srgbClr val="C0C0C0">
                      <a:alpha val="79999"/>
                    </a:srgbClr>
                  </a:outerShdw>
                </a:effectLst>
                <a:latin typeface="Algerian" panose="04020705040A02060702" pitchFamily="82" charset="0"/>
                <a:cs typeface="Arial" panose="020B0604020202020204" pitchFamily="34" charset="0"/>
              </a:rPr>
              <a:t>SOCHAŘSTVÍ</a:t>
            </a:r>
            <a:endParaRPr lang="cs-CZ" sz="3600" kern="10" dirty="0">
              <a:ln w="1270">
                <a:solidFill>
                  <a:srgbClr val="000000"/>
                </a:solidFill>
                <a:round/>
                <a:headEnd/>
                <a:tailEnd/>
              </a:ln>
              <a:blipFill dpi="0" rotWithShape="0">
                <a:blip r:embed="rId2"/>
                <a:srcRect/>
                <a:stretch>
                  <a:fillRect/>
                </a:stretch>
              </a:blipFill>
              <a:effectLst>
                <a:outerShdw dist="35921" dir="2700000" algn="ctr" rotWithShape="0">
                  <a:srgbClr val="C0C0C0">
                    <a:alpha val="79999"/>
                  </a:srgbClr>
                </a:outerShdw>
              </a:effectLst>
              <a:latin typeface="Algerian" panose="04020705040A02060702" pitchFamily="82" charset="0"/>
              <a:cs typeface="Arial" panose="020B0604020202020204" pitchFamily="34" charset="0"/>
            </a:endParaRPr>
          </a:p>
        </p:txBody>
      </p:sp>
    </p:spTree>
    <p:extLst>
      <p:ext uri="{BB962C8B-B14F-4D97-AF65-F5344CB8AC3E}">
        <p14:creationId xmlns:p14="http://schemas.microsoft.com/office/powerpoint/2010/main" val="8245429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800" decel="100000"/>
                                        <p:tgtEl>
                                          <p:spTgt spid="4"/>
                                        </p:tgtEl>
                                      </p:cBhvr>
                                    </p:animEffect>
                                    <p:anim calcmode="lin" valueType="num">
                                      <p:cBhvr>
                                        <p:cTn id="8" dur="800" decel="100000" fill="hold"/>
                                        <p:tgtEl>
                                          <p:spTgt spid="4"/>
                                        </p:tgtEl>
                                        <p:attrNameLst>
                                          <p:attrName>style.rotation</p:attrName>
                                        </p:attrNameLst>
                                      </p:cBhvr>
                                      <p:tavLst>
                                        <p:tav tm="0">
                                          <p:val>
                                            <p:fltVal val="-90"/>
                                          </p:val>
                                        </p:tav>
                                        <p:tav tm="100000">
                                          <p:val>
                                            <p:fltVal val="0"/>
                                          </p:val>
                                        </p:tav>
                                      </p:tavLst>
                                    </p:anim>
                                    <p:anim calcmode="lin" valueType="num">
                                      <p:cBhvr>
                                        <p:cTn id="9" dur="800" decel="100000" fill="hold"/>
                                        <p:tgtEl>
                                          <p:spTgt spid="4"/>
                                        </p:tgtEl>
                                        <p:attrNameLst>
                                          <p:attrName>ppt_x</p:attrName>
                                        </p:attrNameLst>
                                      </p:cBhvr>
                                      <p:tavLst>
                                        <p:tav tm="0">
                                          <p:val>
                                            <p:strVal val="#ppt_x+0.4"/>
                                          </p:val>
                                        </p:tav>
                                        <p:tav tm="100000">
                                          <p:val>
                                            <p:strVal val="#ppt_x-0.05"/>
                                          </p:val>
                                        </p:tav>
                                      </p:tavLst>
                                    </p:anim>
                                    <p:anim calcmode="lin" valueType="num">
                                      <p:cBhvr>
                                        <p:cTn id="10" dur="800" decel="100000" fill="hold"/>
                                        <p:tgtEl>
                                          <p:spTgt spid="4"/>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22" presetClass="entr" presetSubtype="8" fill="hold" grpId="0" nodeType="afterEffect">
                                  <p:stCondLst>
                                    <p:cond delay="500"/>
                                  </p:stCondLst>
                                  <p:childTnLst>
                                    <p:set>
                                      <p:cBhvr>
                                        <p:cTn id="15" dur="1" fill="hold">
                                          <p:stCondLst>
                                            <p:cond delay="0"/>
                                          </p:stCondLst>
                                        </p:cTn>
                                        <p:tgtEl>
                                          <p:spTgt spid="72707">
                                            <p:txEl>
                                              <p:pRg st="0" end="0"/>
                                            </p:txEl>
                                          </p:spTgt>
                                        </p:tgtEl>
                                        <p:attrNameLst>
                                          <p:attrName>style.visibility</p:attrName>
                                        </p:attrNameLst>
                                      </p:cBhvr>
                                      <p:to>
                                        <p:strVal val="visible"/>
                                      </p:to>
                                    </p:set>
                                    <p:animEffect transition="in" filter="wipe(left)">
                                      <p:cBhvr>
                                        <p:cTn id="16" dur="500"/>
                                        <p:tgtEl>
                                          <p:spTgt spid="72707">
                                            <p:txEl>
                                              <p:pRg st="0" end="0"/>
                                            </p:txEl>
                                          </p:spTgt>
                                        </p:tgtEl>
                                      </p:cBhvr>
                                    </p:animEffect>
                                  </p:childTnLst>
                                </p:cTn>
                              </p:par>
                            </p:childTnLst>
                          </p:cTn>
                        </p:par>
                        <p:par>
                          <p:cTn id="17" fill="hold">
                            <p:stCondLst>
                              <p:cond delay="2000"/>
                            </p:stCondLst>
                            <p:childTnLst>
                              <p:par>
                                <p:cTn id="18" presetID="22" presetClass="entr" presetSubtype="8" fill="hold" grpId="0" nodeType="afterEffect">
                                  <p:stCondLst>
                                    <p:cond delay="500"/>
                                  </p:stCondLst>
                                  <p:childTnLst>
                                    <p:set>
                                      <p:cBhvr>
                                        <p:cTn id="19" dur="1" fill="hold">
                                          <p:stCondLst>
                                            <p:cond delay="0"/>
                                          </p:stCondLst>
                                        </p:cTn>
                                        <p:tgtEl>
                                          <p:spTgt spid="72707">
                                            <p:txEl>
                                              <p:pRg st="1" end="1"/>
                                            </p:txEl>
                                          </p:spTgt>
                                        </p:tgtEl>
                                        <p:attrNameLst>
                                          <p:attrName>style.visibility</p:attrName>
                                        </p:attrNameLst>
                                      </p:cBhvr>
                                      <p:to>
                                        <p:strVal val="visible"/>
                                      </p:to>
                                    </p:set>
                                    <p:animEffect transition="in" filter="wipe(left)">
                                      <p:cBhvr>
                                        <p:cTn id="20" dur="500"/>
                                        <p:tgtEl>
                                          <p:spTgt spid="72707">
                                            <p:txEl>
                                              <p:pRg st="1" end="1"/>
                                            </p:txEl>
                                          </p:spTgt>
                                        </p:tgtEl>
                                      </p:cBhvr>
                                    </p:animEffect>
                                  </p:childTnLst>
                                </p:cTn>
                              </p:par>
                            </p:childTnLst>
                          </p:cTn>
                        </p:par>
                        <p:par>
                          <p:cTn id="21" fill="hold">
                            <p:stCondLst>
                              <p:cond delay="3000"/>
                            </p:stCondLst>
                            <p:childTnLst>
                              <p:par>
                                <p:cTn id="22" presetID="22" presetClass="entr" presetSubtype="8" fill="hold" grpId="0" nodeType="afterEffect">
                                  <p:stCondLst>
                                    <p:cond delay="500"/>
                                  </p:stCondLst>
                                  <p:childTnLst>
                                    <p:set>
                                      <p:cBhvr>
                                        <p:cTn id="23" dur="1" fill="hold">
                                          <p:stCondLst>
                                            <p:cond delay="0"/>
                                          </p:stCondLst>
                                        </p:cTn>
                                        <p:tgtEl>
                                          <p:spTgt spid="72707">
                                            <p:txEl>
                                              <p:pRg st="2" end="2"/>
                                            </p:txEl>
                                          </p:spTgt>
                                        </p:tgtEl>
                                        <p:attrNameLst>
                                          <p:attrName>style.visibility</p:attrName>
                                        </p:attrNameLst>
                                      </p:cBhvr>
                                      <p:to>
                                        <p:strVal val="visible"/>
                                      </p:to>
                                    </p:set>
                                    <p:animEffect transition="in" filter="wipe(left)">
                                      <p:cBhvr>
                                        <p:cTn id="24" dur="500"/>
                                        <p:tgtEl>
                                          <p:spTgt spid="72707">
                                            <p:txEl>
                                              <p:pRg st="2" end="2"/>
                                            </p:txEl>
                                          </p:spTgt>
                                        </p:tgtEl>
                                      </p:cBhvr>
                                    </p:animEffect>
                                  </p:childTnLst>
                                </p:cTn>
                              </p:par>
                            </p:childTnLst>
                          </p:cTn>
                        </p:par>
                        <p:par>
                          <p:cTn id="25" fill="hold">
                            <p:stCondLst>
                              <p:cond delay="4000"/>
                            </p:stCondLst>
                            <p:childTnLst>
                              <p:par>
                                <p:cTn id="26" presetID="22" presetClass="entr" presetSubtype="8" fill="hold" grpId="0" nodeType="afterEffect">
                                  <p:stCondLst>
                                    <p:cond delay="500"/>
                                  </p:stCondLst>
                                  <p:childTnLst>
                                    <p:set>
                                      <p:cBhvr>
                                        <p:cTn id="27" dur="1" fill="hold">
                                          <p:stCondLst>
                                            <p:cond delay="0"/>
                                          </p:stCondLst>
                                        </p:cTn>
                                        <p:tgtEl>
                                          <p:spTgt spid="72707">
                                            <p:txEl>
                                              <p:pRg st="3" end="3"/>
                                            </p:txEl>
                                          </p:spTgt>
                                        </p:tgtEl>
                                        <p:attrNameLst>
                                          <p:attrName>style.visibility</p:attrName>
                                        </p:attrNameLst>
                                      </p:cBhvr>
                                      <p:to>
                                        <p:strVal val="visible"/>
                                      </p:to>
                                    </p:set>
                                    <p:animEffect transition="in" filter="wipe(left)">
                                      <p:cBhvr>
                                        <p:cTn id="28" dur="500"/>
                                        <p:tgtEl>
                                          <p:spTgt spid="727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79512" y="435208"/>
            <a:ext cx="6506096" cy="1143000"/>
          </a:xfrm>
        </p:spPr>
        <p:txBody>
          <a:bodyPr/>
          <a:lstStyle/>
          <a:p>
            <a:r>
              <a:rPr lang="cs-CZ" dirty="0" smtClean="0">
                <a:solidFill>
                  <a:srgbClr val="C00000"/>
                </a:solidFill>
              </a:rPr>
              <a:t>Auguste Rodin</a:t>
            </a:r>
            <a:br>
              <a:rPr lang="cs-CZ" dirty="0" smtClean="0">
                <a:solidFill>
                  <a:srgbClr val="C00000"/>
                </a:solidFill>
              </a:rPr>
            </a:br>
            <a:r>
              <a:rPr lang="cs-CZ" sz="3200" b="0" dirty="0" smtClean="0">
                <a:solidFill>
                  <a:schemeClr val="tx1"/>
                </a:solidFill>
                <a:effectLst/>
              </a:rPr>
              <a:t>(1840 – 1917)</a:t>
            </a:r>
          </a:p>
        </p:txBody>
      </p:sp>
      <p:sp>
        <p:nvSpPr>
          <p:cNvPr id="73731" name="Content Placeholder 2"/>
          <p:cNvSpPr>
            <a:spLocks noGrp="1"/>
          </p:cNvSpPr>
          <p:nvPr>
            <p:ph idx="1"/>
          </p:nvPr>
        </p:nvSpPr>
        <p:spPr>
          <a:xfrm>
            <a:off x="143124" y="1600200"/>
            <a:ext cx="5292972" cy="4997152"/>
          </a:xfrm>
        </p:spPr>
        <p:txBody>
          <a:bodyPr/>
          <a:lstStyle/>
          <a:p>
            <a:r>
              <a:rPr lang="cs-CZ" sz="2200" dirty="0" smtClean="0">
                <a:latin typeface="Bookman Old Style" panose="02050604050505020204" pitchFamily="18" charset="0"/>
              </a:rPr>
              <a:t>výjimečná osobnost</a:t>
            </a:r>
          </a:p>
          <a:p>
            <a:r>
              <a:rPr lang="cs-CZ" sz="2200" dirty="0">
                <a:latin typeface="Bookman Old Style" panose="02050604050505020204" pitchFamily="18" charset="0"/>
              </a:rPr>
              <a:t>Rodinem začíná éra moderního </a:t>
            </a:r>
            <a:r>
              <a:rPr lang="cs-CZ" sz="2200" dirty="0" smtClean="0">
                <a:latin typeface="Bookman Old Style" panose="02050604050505020204" pitchFamily="18" charset="0"/>
              </a:rPr>
              <a:t>sochařství</a:t>
            </a:r>
          </a:p>
          <a:p>
            <a:r>
              <a:rPr lang="cs-CZ" sz="2200" dirty="0" smtClean="0">
                <a:latin typeface="Bookman Old Style" panose="02050604050505020204" pitchFamily="18" charset="0"/>
              </a:rPr>
              <a:t>těžko zařaditelný umělec</a:t>
            </a:r>
          </a:p>
          <a:p>
            <a:pPr lvl="1"/>
            <a:r>
              <a:rPr lang="cs-CZ" sz="2200" dirty="0" smtClean="0">
                <a:latin typeface="Bookman Old Style" panose="02050604050505020204" pitchFamily="18" charset="0"/>
              </a:rPr>
              <a:t>od klasicismu k impresionismu a symbolismu</a:t>
            </a:r>
          </a:p>
          <a:p>
            <a:pPr lvl="1"/>
            <a:r>
              <a:rPr lang="cs-CZ" sz="2200" dirty="0" smtClean="0">
                <a:latin typeface="Bookman Old Style" panose="02050604050505020204" pitchFamily="18" charset="0"/>
              </a:rPr>
              <a:t>výrazná záliba v křivkách a arabeskách → secese</a:t>
            </a:r>
          </a:p>
          <a:p>
            <a:r>
              <a:rPr lang="cs-CZ" sz="2200" dirty="0" smtClean="0">
                <a:latin typeface="Bookman Old Style" panose="02050604050505020204" pitchFamily="18" charset="0"/>
              </a:rPr>
              <a:t>za základ své umělecké činnosti pokládal přírodu </a:t>
            </a:r>
          </a:p>
          <a:p>
            <a:pPr lvl="1"/>
            <a:r>
              <a:rPr lang="cs-CZ" sz="2200" dirty="0" smtClean="0">
                <a:latin typeface="Bookman Old Style" panose="02050604050505020204" pitchFamily="18" charset="0"/>
              </a:rPr>
              <a:t>lidské tělo bylo pro něj nejvhodnějším prostředkem, kterým je možné vyjádřit každý duševní stav</a:t>
            </a:r>
          </a:p>
        </p:txBody>
      </p:sp>
      <p:grpSp>
        <p:nvGrpSpPr>
          <p:cNvPr id="73732" name="Group 4"/>
          <p:cNvGrpSpPr>
            <a:grpSpLocks/>
          </p:cNvGrpSpPr>
          <p:nvPr/>
        </p:nvGrpSpPr>
        <p:grpSpPr bwMode="auto">
          <a:xfrm>
            <a:off x="5450408" y="3494912"/>
            <a:ext cx="3295650" cy="3287117"/>
            <a:chOff x="5291380" y="1526433"/>
            <a:chExt cx="3294698" cy="3286910"/>
          </a:xfrm>
        </p:grpSpPr>
        <p:pic>
          <p:nvPicPr>
            <p:cNvPr id="143362" name="Picture 2" descr="Soubor:Auguste Rodin-Burghers of Calais London (photo).jpg"/>
            <p:cNvPicPr>
              <a:picLocks noChangeAspect="1" noChangeArrowheads="1"/>
            </p:cNvPicPr>
            <p:nvPr/>
          </p:nvPicPr>
          <p:blipFill>
            <a:blip r:embed="rId2"/>
            <a:srcRect/>
            <a:stretch>
              <a:fillRect/>
            </a:stretch>
          </p:blipFill>
          <p:spPr bwMode="auto">
            <a:xfrm>
              <a:off x="5291380" y="1526433"/>
              <a:ext cx="3294698" cy="29049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3737" name="Rectangle 3"/>
            <p:cNvSpPr>
              <a:spLocks noChangeArrowheads="1"/>
            </p:cNvSpPr>
            <p:nvPr/>
          </p:nvSpPr>
          <p:spPr bwMode="auto">
            <a:xfrm>
              <a:off x="5462990" y="4444011"/>
              <a:ext cx="295147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cs-CZ" sz="1800" dirty="0" smtClean="0">
                  <a:latin typeface="Bookman Old Style" panose="02050604050505020204" pitchFamily="18" charset="0"/>
                  <a:cs typeface="Adobe Hebrew" panose="02040503050201020203" pitchFamily="18" charset="-79"/>
                </a:rPr>
                <a:t>44. Měšťané z Calais</a:t>
              </a:r>
              <a:endParaRPr lang="cs-CZ" sz="1800" dirty="0">
                <a:latin typeface="Bookman Old Style" panose="02050604050505020204" pitchFamily="18" charset="0"/>
                <a:cs typeface="Adobe Hebrew" panose="02040503050201020203" pitchFamily="18" charset="-79"/>
              </a:endParaRPr>
            </a:p>
          </p:txBody>
        </p:sp>
      </p:grpSp>
      <p:grpSp>
        <p:nvGrpSpPr>
          <p:cNvPr id="73733" name="Group 6"/>
          <p:cNvGrpSpPr>
            <a:grpSpLocks/>
          </p:cNvGrpSpPr>
          <p:nvPr/>
        </p:nvGrpSpPr>
        <p:grpSpPr bwMode="auto">
          <a:xfrm>
            <a:off x="6587058" y="246449"/>
            <a:ext cx="2159000" cy="3200311"/>
            <a:chOff x="6326209" y="274638"/>
            <a:chExt cx="2159318" cy="3199539"/>
          </a:xfrm>
        </p:grpSpPr>
        <p:pic>
          <p:nvPicPr>
            <p:cNvPr id="143364" name="Picture 4" descr="File:Auguste Rodin - Grubleren 2005-02.jpg"/>
            <p:cNvPicPr>
              <a:picLocks noChangeAspect="1" noChangeArrowheads="1"/>
            </p:cNvPicPr>
            <p:nvPr/>
          </p:nvPicPr>
          <p:blipFill>
            <a:blip r:embed="rId3"/>
            <a:srcRect/>
            <a:stretch>
              <a:fillRect/>
            </a:stretch>
          </p:blipFill>
          <p:spPr bwMode="auto">
            <a:xfrm>
              <a:off x="6326209" y="274638"/>
              <a:ext cx="2159318" cy="27822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3735" name="Rectangle 5"/>
            <p:cNvSpPr>
              <a:spLocks noChangeArrowheads="1"/>
            </p:cNvSpPr>
            <p:nvPr/>
          </p:nvSpPr>
          <p:spPr bwMode="auto">
            <a:xfrm>
              <a:off x="6687468" y="3104934"/>
              <a:ext cx="1489729" cy="369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1800" dirty="0" smtClean="0">
                  <a:latin typeface="Bookman Old Style" panose="02050604050505020204" pitchFamily="18" charset="0"/>
                  <a:cs typeface="Adobe Hebrew" panose="02040503050201020203" pitchFamily="18" charset="-79"/>
                </a:rPr>
                <a:t>43. Myslitel</a:t>
              </a:r>
              <a:endParaRPr lang="cs-CZ" sz="1800" dirty="0">
                <a:latin typeface="Bookman Old Style" panose="02050604050505020204" pitchFamily="18" charset="0"/>
                <a:cs typeface="Adobe Hebrew" panose="02040503050201020203" pitchFamily="18" charset="-79"/>
              </a:endParaRPr>
            </a:p>
          </p:txBody>
        </p:sp>
      </p:grpSp>
    </p:spTree>
    <p:extLst>
      <p:ext uri="{BB962C8B-B14F-4D97-AF65-F5344CB8AC3E}">
        <p14:creationId xmlns:p14="http://schemas.microsoft.com/office/powerpoint/2010/main" val="141082361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73730"/>
                                        </p:tgtEl>
                                        <p:attrNameLst>
                                          <p:attrName>style.visibility</p:attrName>
                                        </p:attrNameLst>
                                      </p:cBhvr>
                                      <p:to>
                                        <p:strVal val="visible"/>
                                      </p:to>
                                    </p:set>
                                    <p:anim calcmode="lin" valueType="num">
                                      <p:cBhvr>
                                        <p:cTn id="7" dur="750" fill="hold"/>
                                        <p:tgtEl>
                                          <p:spTgt spid="73730"/>
                                        </p:tgtEl>
                                        <p:attrNameLst>
                                          <p:attrName>ppt_w</p:attrName>
                                        </p:attrNameLst>
                                      </p:cBhvr>
                                      <p:tavLst>
                                        <p:tav tm="0">
                                          <p:val>
                                            <p:fltVal val="0"/>
                                          </p:val>
                                        </p:tav>
                                        <p:tav tm="100000">
                                          <p:val>
                                            <p:strVal val="#ppt_w"/>
                                          </p:val>
                                        </p:tav>
                                      </p:tavLst>
                                    </p:anim>
                                    <p:anim calcmode="lin" valueType="num">
                                      <p:cBhvr>
                                        <p:cTn id="8" dur="750" fill="hold"/>
                                        <p:tgtEl>
                                          <p:spTgt spid="73730"/>
                                        </p:tgtEl>
                                        <p:attrNameLst>
                                          <p:attrName>ppt_h</p:attrName>
                                        </p:attrNameLst>
                                      </p:cBhvr>
                                      <p:tavLst>
                                        <p:tav tm="0">
                                          <p:val>
                                            <p:fltVal val="0"/>
                                          </p:val>
                                        </p:tav>
                                        <p:tav tm="100000">
                                          <p:val>
                                            <p:strVal val="#ppt_h"/>
                                          </p:val>
                                        </p:tav>
                                      </p:tavLst>
                                    </p:anim>
                                    <p:animEffect transition="in" filter="fade">
                                      <p:cBhvr>
                                        <p:cTn id="9" dur="750"/>
                                        <p:tgtEl>
                                          <p:spTgt spid="73730"/>
                                        </p:tgtEl>
                                      </p:cBhvr>
                                    </p:animEffect>
                                  </p:childTnLst>
                                </p:cTn>
                              </p:par>
                            </p:childTnLst>
                          </p:cTn>
                        </p:par>
                        <p:par>
                          <p:cTn id="10" fill="hold">
                            <p:stCondLst>
                              <p:cond delay="750"/>
                            </p:stCondLst>
                            <p:childTnLst>
                              <p:par>
                                <p:cTn id="11" presetID="22" presetClass="entr" presetSubtype="8" fill="hold" grpId="0" nodeType="afterEffect">
                                  <p:stCondLst>
                                    <p:cond delay="500"/>
                                  </p:stCondLst>
                                  <p:childTnLst>
                                    <p:set>
                                      <p:cBhvr>
                                        <p:cTn id="12" dur="1" fill="hold">
                                          <p:stCondLst>
                                            <p:cond delay="0"/>
                                          </p:stCondLst>
                                        </p:cTn>
                                        <p:tgtEl>
                                          <p:spTgt spid="73731">
                                            <p:txEl>
                                              <p:pRg st="0" end="0"/>
                                            </p:txEl>
                                          </p:spTgt>
                                        </p:tgtEl>
                                        <p:attrNameLst>
                                          <p:attrName>style.visibility</p:attrName>
                                        </p:attrNameLst>
                                      </p:cBhvr>
                                      <p:to>
                                        <p:strVal val="visible"/>
                                      </p:to>
                                    </p:set>
                                    <p:animEffect transition="in" filter="wipe(left)">
                                      <p:cBhvr>
                                        <p:cTn id="13" dur="500"/>
                                        <p:tgtEl>
                                          <p:spTgt spid="73731">
                                            <p:txEl>
                                              <p:pRg st="0" end="0"/>
                                            </p:txEl>
                                          </p:spTgt>
                                        </p:tgtEl>
                                      </p:cBhvr>
                                    </p:animEffect>
                                  </p:childTnLst>
                                </p:cTn>
                              </p:par>
                            </p:childTnLst>
                          </p:cTn>
                        </p:par>
                        <p:par>
                          <p:cTn id="14" fill="hold">
                            <p:stCondLst>
                              <p:cond delay="1750"/>
                            </p:stCondLst>
                            <p:childTnLst>
                              <p:par>
                                <p:cTn id="15" presetID="22" presetClass="entr" presetSubtype="4" fill="hold" nodeType="afterEffect">
                                  <p:stCondLst>
                                    <p:cond delay="0"/>
                                  </p:stCondLst>
                                  <p:childTnLst>
                                    <p:set>
                                      <p:cBhvr>
                                        <p:cTn id="16" dur="1" fill="hold">
                                          <p:stCondLst>
                                            <p:cond delay="0"/>
                                          </p:stCondLst>
                                        </p:cTn>
                                        <p:tgtEl>
                                          <p:spTgt spid="73733"/>
                                        </p:tgtEl>
                                        <p:attrNameLst>
                                          <p:attrName>style.visibility</p:attrName>
                                        </p:attrNameLst>
                                      </p:cBhvr>
                                      <p:to>
                                        <p:strVal val="visible"/>
                                      </p:to>
                                    </p:set>
                                    <p:animEffect transition="in" filter="wipe(down)">
                                      <p:cBhvr>
                                        <p:cTn id="17" dur="500"/>
                                        <p:tgtEl>
                                          <p:spTgt spid="73733"/>
                                        </p:tgtEl>
                                      </p:cBhvr>
                                    </p:animEffect>
                                  </p:childTnLst>
                                </p:cTn>
                              </p:par>
                            </p:childTnLst>
                          </p:cTn>
                        </p:par>
                        <p:par>
                          <p:cTn id="18" fill="hold">
                            <p:stCondLst>
                              <p:cond delay="2250"/>
                            </p:stCondLst>
                            <p:childTnLst>
                              <p:par>
                                <p:cTn id="19" presetID="22" presetClass="entr" presetSubtype="8" fill="hold" grpId="0" nodeType="afterEffect">
                                  <p:stCondLst>
                                    <p:cond delay="500"/>
                                  </p:stCondLst>
                                  <p:childTnLst>
                                    <p:set>
                                      <p:cBhvr>
                                        <p:cTn id="20" dur="1" fill="hold">
                                          <p:stCondLst>
                                            <p:cond delay="0"/>
                                          </p:stCondLst>
                                        </p:cTn>
                                        <p:tgtEl>
                                          <p:spTgt spid="73731">
                                            <p:txEl>
                                              <p:pRg st="1" end="1"/>
                                            </p:txEl>
                                          </p:spTgt>
                                        </p:tgtEl>
                                        <p:attrNameLst>
                                          <p:attrName>style.visibility</p:attrName>
                                        </p:attrNameLst>
                                      </p:cBhvr>
                                      <p:to>
                                        <p:strVal val="visible"/>
                                      </p:to>
                                    </p:set>
                                    <p:animEffect transition="in" filter="wipe(left)">
                                      <p:cBhvr>
                                        <p:cTn id="21" dur="500"/>
                                        <p:tgtEl>
                                          <p:spTgt spid="73731">
                                            <p:txEl>
                                              <p:pRg st="1" end="1"/>
                                            </p:txEl>
                                          </p:spTgt>
                                        </p:tgtEl>
                                      </p:cBhvr>
                                    </p:animEffect>
                                  </p:childTnLst>
                                </p:cTn>
                              </p:par>
                            </p:childTnLst>
                          </p:cTn>
                        </p:par>
                        <p:par>
                          <p:cTn id="22" fill="hold">
                            <p:stCondLst>
                              <p:cond delay="3250"/>
                            </p:stCondLst>
                            <p:childTnLst>
                              <p:par>
                                <p:cTn id="23" presetID="22" presetClass="entr" presetSubtype="8" fill="hold" grpId="0" nodeType="afterEffect">
                                  <p:stCondLst>
                                    <p:cond delay="500"/>
                                  </p:stCondLst>
                                  <p:childTnLst>
                                    <p:set>
                                      <p:cBhvr>
                                        <p:cTn id="24" dur="1" fill="hold">
                                          <p:stCondLst>
                                            <p:cond delay="0"/>
                                          </p:stCondLst>
                                        </p:cTn>
                                        <p:tgtEl>
                                          <p:spTgt spid="73731">
                                            <p:txEl>
                                              <p:pRg st="2" end="2"/>
                                            </p:txEl>
                                          </p:spTgt>
                                        </p:tgtEl>
                                        <p:attrNameLst>
                                          <p:attrName>style.visibility</p:attrName>
                                        </p:attrNameLst>
                                      </p:cBhvr>
                                      <p:to>
                                        <p:strVal val="visible"/>
                                      </p:to>
                                    </p:set>
                                    <p:animEffect transition="in" filter="wipe(left)">
                                      <p:cBhvr>
                                        <p:cTn id="25" dur="500"/>
                                        <p:tgtEl>
                                          <p:spTgt spid="73731">
                                            <p:txEl>
                                              <p:pRg st="2" end="2"/>
                                            </p:txEl>
                                          </p:spTgt>
                                        </p:tgtEl>
                                      </p:cBhvr>
                                    </p:animEffect>
                                  </p:childTnLst>
                                </p:cTn>
                              </p:par>
                            </p:childTnLst>
                          </p:cTn>
                        </p:par>
                        <p:par>
                          <p:cTn id="26" fill="hold">
                            <p:stCondLst>
                              <p:cond delay="4250"/>
                            </p:stCondLst>
                            <p:childTnLst>
                              <p:par>
                                <p:cTn id="27" presetID="22" presetClass="entr" presetSubtype="4" fill="hold" nodeType="afterEffect">
                                  <p:stCondLst>
                                    <p:cond delay="0"/>
                                  </p:stCondLst>
                                  <p:childTnLst>
                                    <p:set>
                                      <p:cBhvr>
                                        <p:cTn id="28" dur="1" fill="hold">
                                          <p:stCondLst>
                                            <p:cond delay="0"/>
                                          </p:stCondLst>
                                        </p:cTn>
                                        <p:tgtEl>
                                          <p:spTgt spid="73732"/>
                                        </p:tgtEl>
                                        <p:attrNameLst>
                                          <p:attrName>style.visibility</p:attrName>
                                        </p:attrNameLst>
                                      </p:cBhvr>
                                      <p:to>
                                        <p:strVal val="visible"/>
                                      </p:to>
                                    </p:set>
                                    <p:animEffect transition="in" filter="wipe(down)">
                                      <p:cBhvr>
                                        <p:cTn id="29" dur="500"/>
                                        <p:tgtEl>
                                          <p:spTgt spid="73732"/>
                                        </p:tgtEl>
                                      </p:cBhvr>
                                    </p:animEffect>
                                  </p:childTnLst>
                                </p:cTn>
                              </p:par>
                            </p:childTnLst>
                          </p:cTn>
                        </p:par>
                        <p:par>
                          <p:cTn id="30" fill="hold">
                            <p:stCondLst>
                              <p:cond delay="4750"/>
                            </p:stCondLst>
                            <p:childTnLst>
                              <p:par>
                                <p:cTn id="31" presetID="22" presetClass="entr" presetSubtype="8" fill="hold" grpId="0" nodeType="afterEffect">
                                  <p:stCondLst>
                                    <p:cond delay="500"/>
                                  </p:stCondLst>
                                  <p:childTnLst>
                                    <p:set>
                                      <p:cBhvr>
                                        <p:cTn id="32" dur="1" fill="hold">
                                          <p:stCondLst>
                                            <p:cond delay="0"/>
                                          </p:stCondLst>
                                        </p:cTn>
                                        <p:tgtEl>
                                          <p:spTgt spid="73731">
                                            <p:txEl>
                                              <p:pRg st="3" end="3"/>
                                            </p:txEl>
                                          </p:spTgt>
                                        </p:tgtEl>
                                        <p:attrNameLst>
                                          <p:attrName>style.visibility</p:attrName>
                                        </p:attrNameLst>
                                      </p:cBhvr>
                                      <p:to>
                                        <p:strVal val="visible"/>
                                      </p:to>
                                    </p:set>
                                    <p:animEffect transition="in" filter="wipe(left)">
                                      <p:cBhvr>
                                        <p:cTn id="33" dur="500"/>
                                        <p:tgtEl>
                                          <p:spTgt spid="73731">
                                            <p:txEl>
                                              <p:pRg st="3" end="3"/>
                                            </p:txEl>
                                          </p:spTgt>
                                        </p:tgtEl>
                                      </p:cBhvr>
                                    </p:animEffect>
                                  </p:childTnLst>
                                </p:cTn>
                              </p:par>
                            </p:childTnLst>
                          </p:cTn>
                        </p:par>
                        <p:par>
                          <p:cTn id="34" fill="hold">
                            <p:stCondLst>
                              <p:cond delay="5750"/>
                            </p:stCondLst>
                            <p:childTnLst>
                              <p:par>
                                <p:cTn id="35" presetID="22" presetClass="entr" presetSubtype="8" fill="hold" grpId="0" nodeType="afterEffect">
                                  <p:stCondLst>
                                    <p:cond delay="500"/>
                                  </p:stCondLst>
                                  <p:childTnLst>
                                    <p:set>
                                      <p:cBhvr>
                                        <p:cTn id="36" dur="1" fill="hold">
                                          <p:stCondLst>
                                            <p:cond delay="0"/>
                                          </p:stCondLst>
                                        </p:cTn>
                                        <p:tgtEl>
                                          <p:spTgt spid="73731">
                                            <p:txEl>
                                              <p:pRg st="4" end="4"/>
                                            </p:txEl>
                                          </p:spTgt>
                                        </p:tgtEl>
                                        <p:attrNameLst>
                                          <p:attrName>style.visibility</p:attrName>
                                        </p:attrNameLst>
                                      </p:cBhvr>
                                      <p:to>
                                        <p:strVal val="visible"/>
                                      </p:to>
                                    </p:set>
                                    <p:animEffect transition="in" filter="wipe(left)">
                                      <p:cBhvr>
                                        <p:cTn id="37" dur="500"/>
                                        <p:tgtEl>
                                          <p:spTgt spid="73731">
                                            <p:txEl>
                                              <p:pRg st="4" end="4"/>
                                            </p:txEl>
                                          </p:spTgt>
                                        </p:tgtEl>
                                      </p:cBhvr>
                                    </p:animEffect>
                                  </p:childTnLst>
                                </p:cTn>
                              </p:par>
                            </p:childTnLst>
                          </p:cTn>
                        </p:par>
                        <p:par>
                          <p:cTn id="38" fill="hold">
                            <p:stCondLst>
                              <p:cond delay="6750"/>
                            </p:stCondLst>
                            <p:childTnLst>
                              <p:par>
                                <p:cTn id="39" presetID="22" presetClass="entr" presetSubtype="8" fill="hold" grpId="0" nodeType="afterEffect">
                                  <p:stCondLst>
                                    <p:cond delay="500"/>
                                  </p:stCondLst>
                                  <p:childTnLst>
                                    <p:set>
                                      <p:cBhvr>
                                        <p:cTn id="40" dur="1" fill="hold">
                                          <p:stCondLst>
                                            <p:cond delay="0"/>
                                          </p:stCondLst>
                                        </p:cTn>
                                        <p:tgtEl>
                                          <p:spTgt spid="73731">
                                            <p:txEl>
                                              <p:pRg st="5" end="5"/>
                                            </p:txEl>
                                          </p:spTgt>
                                        </p:tgtEl>
                                        <p:attrNameLst>
                                          <p:attrName>style.visibility</p:attrName>
                                        </p:attrNameLst>
                                      </p:cBhvr>
                                      <p:to>
                                        <p:strVal val="visible"/>
                                      </p:to>
                                    </p:set>
                                    <p:animEffect transition="in" filter="wipe(left)">
                                      <p:cBhvr>
                                        <p:cTn id="41" dur="500"/>
                                        <p:tgtEl>
                                          <p:spTgt spid="73731">
                                            <p:txEl>
                                              <p:pRg st="5" end="5"/>
                                            </p:txEl>
                                          </p:spTgt>
                                        </p:tgtEl>
                                      </p:cBhvr>
                                    </p:animEffect>
                                  </p:childTnLst>
                                </p:cTn>
                              </p:par>
                            </p:childTnLst>
                          </p:cTn>
                        </p:par>
                        <p:par>
                          <p:cTn id="42" fill="hold">
                            <p:stCondLst>
                              <p:cond delay="7750"/>
                            </p:stCondLst>
                            <p:childTnLst>
                              <p:par>
                                <p:cTn id="43" presetID="22" presetClass="entr" presetSubtype="8" fill="hold" grpId="0" nodeType="afterEffect">
                                  <p:stCondLst>
                                    <p:cond delay="500"/>
                                  </p:stCondLst>
                                  <p:childTnLst>
                                    <p:set>
                                      <p:cBhvr>
                                        <p:cTn id="44" dur="1" fill="hold">
                                          <p:stCondLst>
                                            <p:cond delay="0"/>
                                          </p:stCondLst>
                                        </p:cTn>
                                        <p:tgtEl>
                                          <p:spTgt spid="73731">
                                            <p:txEl>
                                              <p:pRg st="6" end="6"/>
                                            </p:txEl>
                                          </p:spTgt>
                                        </p:tgtEl>
                                        <p:attrNameLst>
                                          <p:attrName>style.visibility</p:attrName>
                                        </p:attrNameLst>
                                      </p:cBhvr>
                                      <p:to>
                                        <p:strVal val="visible"/>
                                      </p:to>
                                    </p:set>
                                    <p:animEffect transition="in" filter="wipe(left)">
                                      <p:cBhvr>
                                        <p:cTn id="45" dur="500"/>
                                        <p:tgtEl>
                                          <p:spTgt spid="73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Nadpis 3"/>
          <p:cNvSpPr>
            <a:spLocks noGrp="1"/>
          </p:cNvSpPr>
          <p:nvPr>
            <p:ph type="ctrTitle"/>
          </p:nvPr>
        </p:nvSpPr>
        <p:spPr>
          <a:ln>
            <a:miter lim="800000"/>
            <a:headEnd/>
            <a:tailEnd/>
          </a:ln>
          <a:effectLst>
            <a:reflection blurRad="6350" stA="50000" endA="300" endPos="90000" dist="50800" dir="5400000" sy="-100000" algn="bl" rotWithShape="0"/>
          </a:effectLst>
          <a:extLst/>
        </p:spPr>
        <p:txBody>
          <a:bodyPr/>
          <a:lstStyle/>
          <a:p>
            <a:pPr eaLnBrk="1" hangingPunct="1">
              <a:defRPr/>
            </a:pPr>
            <a:r>
              <a:rPr lang="cs-CZ" sz="16600" kern="10" dirty="0" smtClean="0">
                <a:ln w="1270">
                  <a:solidFill>
                    <a:schemeClr val="tx1"/>
                  </a:solidFill>
                  <a:round/>
                  <a:headEnd/>
                  <a:tailEnd/>
                </a:ln>
                <a:blipFill dpi="0" rotWithShape="0">
                  <a:blip r:embed="rId2"/>
                  <a:srcRect/>
                  <a:stretch>
                    <a:fillRect/>
                  </a:stretch>
                </a:blipFill>
                <a:effectLst>
                  <a:outerShdw dist="35921" dir="2700000" algn="ctr" rotWithShape="0">
                    <a:srgbClr val="C0C0C0">
                      <a:alpha val="80000"/>
                    </a:srgbClr>
                  </a:outerShdw>
                </a:effectLst>
                <a:latin typeface="Algerian"/>
              </a:rPr>
              <a:t>KONEC</a:t>
            </a:r>
            <a:r>
              <a:rPr lang="cs-CZ" sz="16600" dirty="0" smtClean="0"/>
              <a:t> </a:t>
            </a:r>
          </a:p>
        </p:txBody>
      </p:sp>
    </p:spTree>
    <p:extLst>
      <p:ext uri="{BB962C8B-B14F-4D97-AF65-F5344CB8AC3E}">
        <p14:creationId xmlns:p14="http://schemas.microsoft.com/office/powerpoint/2010/main" val="4249198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76872"/>
            <a:ext cx="7772400" cy="1470025"/>
          </a:xfrm>
        </p:spPr>
        <p:txBody>
          <a:bodyPr/>
          <a:lstStyle/>
          <a:p>
            <a:r>
              <a:rPr lang="cs-CZ" b="1" dirty="0" smtClean="0">
                <a:solidFill>
                  <a:srgbClr val="8439BD"/>
                </a:solidFill>
                <a:effectLst>
                  <a:outerShdw blurRad="38100" dist="38100" dir="2700000" algn="tl">
                    <a:srgbClr val="000000">
                      <a:alpha val="43137"/>
                    </a:srgbClr>
                  </a:outerShdw>
                </a:effectLst>
                <a:latin typeface="Bookman Old Style" panose="02050604050505020204" pitchFamily="18" charset="0"/>
              </a:rPr>
              <a:t>Interaktivní část</a:t>
            </a:r>
            <a:endParaRPr lang="cs-CZ" b="1" dirty="0">
              <a:solidFill>
                <a:srgbClr val="8439BD"/>
              </a:solidFill>
              <a:effectLst>
                <a:outerShdw blurRad="38100" dist="38100" dir="2700000" algn="tl">
                  <a:srgbClr val="000000">
                    <a:alpha val="43137"/>
                  </a:srgbClr>
                </a:outerShdw>
              </a:effectLst>
              <a:latin typeface="Bookman Old Style" panose="02050604050505020204" pitchFamily="18" charset="0"/>
            </a:endParaRPr>
          </a:p>
        </p:txBody>
      </p:sp>
      <p:sp>
        <p:nvSpPr>
          <p:cNvPr id="3" name="Subtitle 2"/>
          <p:cNvSpPr>
            <a:spLocks noGrp="1"/>
          </p:cNvSpPr>
          <p:nvPr>
            <p:ph type="subTitle" idx="1"/>
          </p:nvPr>
        </p:nvSpPr>
        <p:spPr>
          <a:xfrm>
            <a:off x="539552" y="3768725"/>
            <a:ext cx="8352928" cy="1752600"/>
          </a:xfrm>
        </p:spPr>
        <p:txBody>
          <a:bodyPr/>
          <a:lstStyle/>
          <a:p>
            <a:r>
              <a:rPr lang="cs-CZ" sz="2400" dirty="0">
                <a:effectLst>
                  <a:outerShdw blurRad="38100" dist="38100" dir="2700000" algn="tl">
                    <a:srgbClr val="000000">
                      <a:alpha val="43137"/>
                    </a:srgbClr>
                  </a:outerShdw>
                </a:effectLst>
                <a:latin typeface="Bookman Old Style" panose="02050604050505020204" pitchFamily="18" charset="0"/>
              </a:rPr>
              <a:t>NÁRODNÍ GALERIE NIKDY NEZAVÍRÁ</a:t>
            </a:r>
          </a:p>
          <a:p>
            <a:r>
              <a:rPr lang="cs-CZ" sz="2400" dirty="0">
                <a:effectLst>
                  <a:outerShdw blurRad="38100" dist="38100" dir="2700000" algn="tl">
                    <a:srgbClr val="000000">
                      <a:alpha val="43137"/>
                    </a:srgbClr>
                  </a:outerShdw>
                </a:effectLst>
                <a:latin typeface="Bookman Old Style" panose="02050604050505020204" pitchFamily="18" charset="0"/>
              </a:rPr>
              <a:t>Gustav Klimt: </a:t>
            </a:r>
            <a:r>
              <a:rPr lang="cs-CZ" sz="2400" dirty="0" smtClean="0">
                <a:effectLst>
                  <a:outerShdw blurRad="38100" dist="38100" dir="2700000" algn="tl">
                    <a:srgbClr val="000000">
                      <a:alpha val="43137"/>
                    </a:srgbClr>
                  </a:outerShdw>
                </a:effectLst>
                <a:latin typeface="Bookman Old Style" panose="02050604050505020204" pitchFamily="18" charset="0"/>
              </a:rPr>
              <a:t>Panna</a:t>
            </a:r>
            <a:endParaRPr lang="cs-CZ" sz="2400" dirty="0" smtClean="0">
              <a:effectLst>
                <a:outerShdw blurRad="38100" dist="38100" dir="2700000" algn="tl">
                  <a:srgbClr val="000000">
                    <a:alpha val="43137"/>
                  </a:srgbClr>
                </a:outerShdw>
              </a:effectLst>
              <a:latin typeface="Bookman Old Style" panose="02050604050505020204" pitchFamily="18" charset="0"/>
              <a:hlinkClick r:id="rId2"/>
            </a:endParaRPr>
          </a:p>
          <a:p>
            <a:r>
              <a:rPr lang="cs-CZ" sz="2000" dirty="0" smtClean="0">
                <a:latin typeface="Bookman Old Style" panose="02050604050505020204" pitchFamily="18" charset="0"/>
                <a:hlinkClick r:id="rId2"/>
              </a:rPr>
              <a:t>http</a:t>
            </a:r>
            <a:r>
              <a:rPr lang="cs-CZ" sz="2000" dirty="0">
                <a:latin typeface="Bookman Old Style" panose="02050604050505020204" pitchFamily="18" charset="0"/>
                <a:hlinkClick r:id="rId2"/>
              </a:rPr>
              <a:t>://www.ceskatelevize.cz/ct24/kultura/167166-gustav-klimt-panna</a:t>
            </a:r>
            <a:r>
              <a:rPr lang="cs-CZ" sz="2000" dirty="0" smtClean="0">
                <a:latin typeface="Bookman Old Style" panose="02050604050505020204" pitchFamily="18" charset="0"/>
                <a:hlinkClick r:id="rId2"/>
              </a:rPr>
              <a:t>/</a:t>
            </a:r>
            <a:endParaRPr lang="cs-CZ" sz="2000" dirty="0" smtClean="0">
              <a:latin typeface="Bookman Old Style" panose="02050604050505020204" pitchFamily="18" charset="0"/>
            </a:endParaRPr>
          </a:p>
          <a:p>
            <a:endParaRPr lang="cs-CZ" dirty="0"/>
          </a:p>
        </p:txBody>
      </p:sp>
    </p:spTree>
    <p:extLst>
      <p:ext uri="{BB962C8B-B14F-4D97-AF65-F5344CB8AC3E}">
        <p14:creationId xmlns:p14="http://schemas.microsoft.com/office/powerpoint/2010/main" val="8670387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500"/>
                                        <p:tgtEl>
                                          <p:spTgt spid="3">
                                            <p:txEl>
                                              <p:pRg st="0" end="0"/>
                                            </p:txEl>
                                          </p:spTgt>
                                        </p:tgtEl>
                                      </p:cBhvr>
                                    </p:animEffect>
                                  </p:childTnLst>
                                </p:cTn>
                              </p:par>
                            </p:childTnLst>
                          </p:cTn>
                        </p:par>
                        <p:par>
                          <p:cTn id="8" fill="hold">
                            <p:stCondLst>
                              <p:cond delay="500"/>
                            </p:stCondLst>
                            <p:childTnLst>
                              <p:par>
                                <p:cTn id="9" presetID="6" presetClass="entr" presetSubtype="16"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500"/>
                                        <p:tgtEl>
                                          <p:spTgt spid="3">
                                            <p:txEl>
                                              <p:pRg st="1" end="1"/>
                                            </p:txEl>
                                          </p:spTgt>
                                        </p:tgtEl>
                                      </p:cBhvr>
                                    </p:animEffect>
                                  </p:childTnLst>
                                </p:cTn>
                              </p:par>
                            </p:childTnLst>
                          </p:cTn>
                        </p:par>
                        <p:par>
                          <p:cTn id="12" fill="hold">
                            <p:stCondLst>
                              <p:cond delay="1000"/>
                            </p:stCondLst>
                            <p:childTnLst>
                              <p:par>
                                <p:cTn id="13" presetID="6" presetClass="entr" presetSubtype="16"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0080"/>
          </a:xfrm>
        </p:spPr>
        <p:txBody>
          <a:bodyPr/>
          <a:lstStyle/>
          <a:p>
            <a:r>
              <a:rPr lang="cs-CZ" sz="3600" dirty="0" smtClean="0"/>
              <a:t>Komentář k ukázce:</a:t>
            </a:r>
            <a:endParaRPr lang="cs-CZ" sz="3600" dirty="0"/>
          </a:p>
        </p:txBody>
      </p:sp>
      <p:sp>
        <p:nvSpPr>
          <p:cNvPr id="3" name="Content Placeholder 2"/>
          <p:cNvSpPr>
            <a:spLocks noGrp="1"/>
          </p:cNvSpPr>
          <p:nvPr>
            <p:ph idx="1"/>
          </p:nvPr>
        </p:nvSpPr>
        <p:spPr>
          <a:xfrm>
            <a:off x="251520" y="980728"/>
            <a:ext cx="8640960" cy="5544616"/>
          </a:xfrm>
        </p:spPr>
        <p:txBody>
          <a:bodyPr/>
          <a:lstStyle/>
          <a:p>
            <a:r>
              <a:rPr lang="cs-CZ" sz="1800" dirty="0"/>
              <a:t>Klimtovo slavné dílo z roku 1912 vystihuje atmosféru secesní Vídně na přelomu století</a:t>
            </a:r>
            <a:r>
              <a:rPr lang="cs-CZ" sz="1800" dirty="0" smtClean="0"/>
              <a:t>.</a:t>
            </a:r>
          </a:p>
          <a:p>
            <a:r>
              <a:rPr lang="cs-CZ" sz="1800" dirty="0" smtClean="0"/>
              <a:t>Roku 1897 G. Klimt </a:t>
            </a:r>
            <a:r>
              <a:rPr lang="cs-CZ" sz="1800" dirty="0"/>
              <a:t>založil spolu s několika </a:t>
            </a:r>
            <a:r>
              <a:rPr lang="cs-CZ" sz="1800" dirty="0" smtClean="0"/>
              <a:t>přáteli hnutí Vídeňské secese</a:t>
            </a:r>
            <a:r>
              <a:rPr lang="cs-CZ" sz="1800" dirty="0"/>
              <a:t>, jež vzniklo jako </a:t>
            </a:r>
            <a:r>
              <a:rPr lang="cs-CZ" sz="1800" dirty="0" smtClean="0"/>
              <a:t>odpor proti </a:t>
            </a:r>
            <a:r>
              <a:rPr lang="cs-CZ" sz="1800" dirty="0"/>
              <a:t>akademické a historické </a:t>
            </a:r>
            <a:r>
              <a:rPr lang="cs-CZ" sz="1800" dirty="0" smtClean="0"/>
              <a:t>malbě.</a:t>
            </a:r>
          </a:p>
          <a:p>
            <a:r>
              <a:rPr lang="cs-CZ" sz="1800" dirty="0"/>
              <a:t>Stal se postupně vyhledávaným portrétistou především slavných vídeňských krásných žen, ale byl také významným krajinářem, dekoratérem a návrhářem nábytku a uměleckých předmětů.</a:t>
            </a:r>
            <a:endParaRPr lang="cs-CZ" sz="1800" dirty="0" smtClean="0"/>
          </a:p>
          <a:p>
            <a:r>
              <a:rPr lang="cs-CZ" sz="1800" dirty="0" smtClean="0"/>
              <a:t>Ve své </a:t>
            </a:r>
            <a:r>
              <a:rPr lang="cs-CZ" sz="1800" dirty="0"/>
              <a:t>tvorbě uvolňoval reálnost tvarů ve prospěch výrazné modelace směrem k ornamentu, plošnosti a lineárnosti.</a:t>
            </a:r>
            <a:endParaRPr lang="cs-CZ" sz="1800" dirty="0" smtClean="0"/>
          </a:p>
          <a:p>
            <a:r>
              <a:rPr lang="cs-CZ" sz="1800" dirty="0"/>
              <a:t>O</a:t>
            </a:r>
            <a:r>
              <a:rPr lang="cs-CZ" sz="1800" dirty="0" smtClean="0"/>
              <a:t>braz Panna je </a:t>
            </a:r>
            <a:r>
              <a:rPr lang="cs-CZ" sz="1800" dirty="0"/>
              <a:t>uvolněnou představou tématu snu a snění, patrná je zde jeho snaha zachytit </a:t>
            </a:r>
            <a:r>
              <a:rPr lang="cs-CZ" sz="1800" dirty="0" smtClean="0"/>
              <a:t>nezachytitelné</a:t>
            </a:r>
          </a:p>
          <a:p>
            <a:pPr lvl="1"/>
            <a:r>
              <a:rPr lang="cs-CZ" sz="1800" dirty="0" smtClean="0"/>
              <a:t>patří </a:t>
            </a:r>
            <a:r>
              <a:rPr lang="cs-CZ" sz="1800" dirty="0"/>
              <a:t>k pozdějším dílům (1912)</a:t>
            </a:r>
          </a:p>
          <a:p>
            <a:pPr lvl="1"/>
            <a:r>
              <a:rPr lang="cs-CZ" sz="1800" dirty="0"/>
              <a:t>tématem je opět osudová žena, snění</a:t>
            </a:r>
            <a:r>
              <a:rPr lang="cs-CZ" sz="1800" dirty="0" smtClean="0"/>
              <a:t>… krása</a:t>
            </a:r>
            <a:r>
              <a:rPr lang="cs-CZ" sz="1800" dirty="0"/>
              <a:t>, přitažlivost, tajemnost, </a:t>
            </a:r>
            <a:r>
              <a:rPr lang="cs-CZ" sz="1800" dirty="0" smtClean="0"/>
              <a:t>erotičnost, ale </a:t>
            </a:r>
            <a:r>
              <a:rPr lang="cs-CZ" sz="1800" dirty="0"/>
              <a:t>i nebezpečnost a záludnost</a:t>
            </a:r>
          </a:p>
          <a:p>
            <a:pPr lvl="1"/>
            <a:r>
              <a:rPr lang="cs-CZ" sz="1800" dirty="0" smtClean="0"/>
              <a:t>krásnou </a:t>
            </a:r>
            <a:r>
              <a:rPr lang="cs-CZ" sz="1800" dirty="0"/>
              <a:t>spící </a:t>
            </a:r>
            <a:r>
              <a:rPr lang="cs-CZ" sz="1800" dirty="0" smtClean="0"/>
              <a:t>Pannu přikrytou </a:t>
            </a:r>
            <a:r>
              <a:rPr lang="cs-CZ" sz="1800" dirty="0"/>
              <a:t>ornamenty a květy tak obklopují mladé </a:t>
            </a:r>
            <a:r>
              <a:rPr lang="cs-CZ" sz="1800" dirty="0" smtClean="0"/>
              <a:t>dívky</a:t>
            </a:r>
          </a:p>
          <a:p>
            <a:pPr lvl="1"/>
            <a:r>
              <a:rPr lang="cs-CZ" sz="1800" dirty="0" smtClean="0"/>
              <a:t>vliv Egona </a:t>
            </a:r>
            <a:r>
              <a:rPr lang="cs-CZ" sz="1800" dirty="0" err="1" smtClean="0"/>
              <a:t>Schieleho</a:t>
            </a:r>
            <a:r>
              <a:rPr lang="cs-CZ" sz="1800" dirty="0" smtClean="0"/>
              <a:t> a Oskara </a:t>
            </a:r>
            <a:r>
              <a:rPr lang="cs-CZ" sz="1800" dirty="0" err="1" smtClean="0"/>
              <a:t>Kokoschky</a:t>
            </a:r>
            <a:endParaRPr lang="cs-CZ" sz="1800" dirty="0" smtClean="0"/>
          </a:p>
          <a:p>
            <a:pPr lvl="1"/>
            <a:r>
              <a:rPr lang="cs-CZ" sz="1800" dirty="0" smtClean="0"/>
              <a:t>patří do řady obrazů z tzv. cyklu „Života“ – téma smrti a života</a:t>
            </a:r>
          </a:p>
        </p:txBody>
      </p:sp>
    </p:spTree>
    <p:extLst>
      <p:ext uri="{BB962C8B-B14F-4D97-AF65-F5344CB8AC3E}">
        <p14:creationId xmlns:p14="http://schemas.microsoft.com/office/powerpoint/2010/main" val="3857790400"/>
      </p:ext>
    </p:extLst>
  </p:cSld>
  <p:clrMapOvr>
    <a:masterClrMapping/>
  </p:clrMapOvr>
  <p:transition spd="slow"/>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446856" y="260648"/>
            <a:ext cx="8229600" cy="647402"/>
          </a:xfrm>
        </p:spPr>
        <p:txBody>
          <a:bodyPr/>
          <a:lstStyle/>
          <a:p>
            <a:r>
              <a:rPr lang="cs-CZ" dirty="0" smtClean="0"/>
              <a:t>Citace: </a:t>
            </a:r>
          </a:p>
        </p:txBody>
      </p:sp>
      <p:sp>
        <p:nvSpPr>
          <p:cNvPr id="50179" name="Content Placeholder 2"/>
          <p:cNvSpPr>
            <a:spLocks noGrp="1"/>
          </p:cNvSpPr>
          <p:nvPr>
            <p:ph idx="1"/>
          </p:nvPr>
        </p:nvSpPr>
        <p:spPr>
          <a:xfrm>
            <a:off x="250825" y="908050"/>
            <a:ext cx="8642350" cy="5813425"/>
          </a:xfrm>
        </p:spPr>
        <p:txBody>
          <a:bodyPr anchor="ctr"/>
          <a:lstStyle/>
          <a:p>
            <a:pPr>
              <a:buFontTx/>
              <a:buAutoNum type="arabicPeriod"/>
            </a:pPr>
            <a:r>
              <a:rPr lang="cs-CZ" sz="1100" b="1" dirty="0" smtClean="0">
                <a:latin typeface="Calibri" panose="020F0502020204030204" pitchFamily="34" charset="0"/>
              </a:rPr>
              <a:t>A. Mucha – Foto: </a:t>
            </a:r>
            <a:r>
              <a:rPr lang="en-US" sz="1100" dirty="0" smtClean="0">
                <a:latin typeface="Calibri" panose="020F0502020204030204" pitchFamily="34" charset="0"/>
              </a:rPr>
              <a:t>LAWRENCE, George R.. </a:t>
            </a:r>
            <a:r>
              <a:rPr lang="en-US" sz="1100" i="1" dirty="0" smtClean="0">
                <a:latin typeface="Calibri" panose="020F0502020204030204" pitchFamily="34" charset="0"/>
              </a:rPr>
              <a:t>http://cs.wikipedia.org</a:t>
            </a:r>
            <a:r>
              <a:rPr lang="en-US" sz="1100" dirty="0" smtClean="0">
                <a:latin typeface="Calibri" panose="020F0502020204030204" pitchFamily="34" charset="0"/>
              </a:rPr>
              <a:t> [online]. [cit. 3.6.2013]. </a:t>
            </a:r>
            <a:r>
              <a:rPr lang="en-US" sz="1100" dirty="0" err="1" smtClean="0">
                <a:latin typeface="Calibri" panose="020F0502020204030204" pitchFamily="34" charset="0"/>
              </a:rPr>
              <a:t>Dostupný</a:t>
            </a:r>
            <a:r>
              <a:rPr lang="en-US" sz="1100" dirty="0" smtClean="0">
                <a:latin typeface="Calibri" panose="020F0502020204030204" pitchFamily="34" charset="0"/>
              </a:rPr>
              <a:t> pod </a:t>
            </a:r>
            <a:r>
              <a:rPr lang="en-US" sz="1100" dirty="0" err="1" smtClean="0">
                <a:latin typeface="Calibri" panose="020F0502020204030204" pitchFamily="34" charset="0"/>
              </a:rPr>
              <a:t>licencí</a:t>
            </a:r>
            <a:r>
              <a:rPr lang="en-US" sz="1100" dirty="0" smtClean="0">
                <a:latin typeface="Calibri" panose="020F0502020204030204" pitchFamily="34" charset="0"/>
              </a:rPr>
              <a:t> public domain </a:t>
            </a:r>
            <a:r>
              <a:rPr lang="en-US" sz="1100" dirty="0" err="1" smtClean="0">
                <a:latin typeface="Calibri" panose="020F0502020204030204" pitchFamily="34" charset="0"/>
              </a:rPr>
              <a:t>na</a:t>
            </a:r>
            <a:r>
              <a:rPr lang="en-US" sz="1100" dirty="0" smtClean="0">
                <a:latin typeface="Calibri" panose="020F0502020204030204" pitchFamily="34" charset="0"/>
              </a:rPr>
              <a:t> WWW: </a:t>
            </a:r>
            <a:r>
              <a:rPr lang="en-US" sz="1100" dirty="0" smtClean="0">
                <a:latin typeface="Calibri" panose="020F0502020204030204" pitchFamily="34" charset="0"/>
                <a:hlinkClick r:id="rId2"/>
              </a:rPr>
              <a:t>http://cs.wikipedia.org/wiki/Soubor:Alfons_Mucha_LOC_3c05828u.jpg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 Mucha – Autoportrét: </a:t>
            </a:r>
            <a:r>
              <a:rPr lang="cs-CZ" sz="1100" dirty="0" smtClean="0">
                <a:latin typeface="Calibri" panose="020F0502020204030204" pitchFamily="34" charset="0"/>
              </a:rPr>
              <a:t>ULRICHAAB. http://commons.wikimedia.org [online]. [cit. 3.6.2013]. Dostupný pod licencí public domain na WWW: </a:t>
            </a:r>
            <a:r>
              <a:rPr lang="cs-CZ" sz="1100" dirty="0" smtClean="0">
                <a:latin typeface="Calibri" panose="020F0502020204030204" pitchFamily="34" charset="0"/>
                <a:hlinkClick r:id="rId3"/>
              </a:rPr>
              <a:t>http://commons.wikimedia.org/wiki/File:Alfons_Mucha_Selbstportr%C3%A4t.jpg?uselang=cs</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 Mucha – Autoportrét 1899: </a:t>
            </a:r>
            <a:r>
              <a:rPr lang="cs-CZ" sz="1100" dirty="0" smtClean="0">
                <a:latin typeface="Calibri" panose="020F0502020204030204" pitchFamily="34" charset="0"/>
              </a:rPr>
              <a:t>AUTOR NEUVEDEN. </a:t>
            </a:r>
            <a:r>
              <a:rPr lang="cs-CZ" sz="1100" i="1" dirty="0" smtClean="0">
                <a:latin typeface="Calibri" panose="020F0502020204030204" pitchFamily="34" charset="0"/>
              </a:rPr>
              <a:t>http://commons.wikimedia.org</a:t>
            </a:r>
            <a:r>
              <a:rPr lang="cs-CZ" sz="1100" dirty="0" smtClean="0">
                <a:latin typeface="Calibri" panose="020F0502020204030204" pitchFamily="34" charset="0"/>
              </a:rPr>
              <a:t> [online]. [cit. 3.6.2013]. Dostupný pod licencí public domain na WWW: </a:t>
            </a:r>
            <a:r>
              <a:rPr lang="cs-CZ" sz="1100" dirty="0" smtClean="0">
                <a:latin typeface="Calibri" panose="020F0502020204030204" pitchFamily="34" charset="0"/>
                <a:hlinkClick r:id="rId4"/>
              </a:rPr>
              <a:t>http://commons.wikimedia.org/wiki/File:Alfons_Mucha_Self_Portrait.jpg?uselang=cs</a:t>
            </a:r>
            <a:endParaRPr lang="cs-CZ" sz="1100" dirty="0" smtClean="0">
              <a:latin typeface="Calibri" panose="020F0502020204030204" pitchFamily="34" charset="0"/>
            </a:endParaRPr>
          </a:p>
          <a:p>
            <a:pPr>
              <a:buFontTx/>
              <a:buAutoNum type="arabicPeriod"/>
            </a:pPr>
            <a:r>
              <a:rPr lang="cs-CZ" sz="1100" b="1" dirty="0" err="1" smtClean="0">
                <a:latin typeface="Calibri" panose="020F0502020204030204" pitchFamily="34" charset="0"/>
              </a:rPr>
              <a:t>Nadar</a:t>
            </a:r>
            <a:r>
              <a:rPr lang="cs-CZ" sz="1100" b="1" dirty="0" smtClean="0">
                <a:latin typeface="Calibri" panose="020F0502020204030204" pitchFamily="34" charset="0"/>
              </a:rPr>
              <a:t> – Foto Sarah Bernhardtové: </a:t>
            </a:r>
            <a:r>
              <a:rPr lang="pt-BR" sz="1100" dirty="0" smtClean="0">
                <a:latin typeface="Calibri" panose="020F0502020204030204" pitchFamily="34" charset="0"/>
              </a:rPr>
              <a:t>AUTOR NEUVEDEN. http://www.codex99.com [online]. [cit. 3.6.2013]. Dostupný na WWW: </a:t>
            </a:r>
            <a:r>
              <a:rPr lang="pt-BR" sz="1100" dirty="0" smtClean="0">
                <a:latin typeface="Calibri" panose="020F0502020204030204" pitchFamily="34" charset="0"/>
                <a:hlinkClick r:id="rId5"/>
              </a:rPr>
              <a:t>http://www.codex99.com/design/images/mucha/nadar_1866_lg.jpg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 Mucha – </a:t>
            </a:r>
            <a:r>
              <a:rPr lang="cs-CZ" sz="1100" b="1" dirty="0" err="1" smtClean="0">
                <a:latin typeface="Calibri" panose="020F0502020204030204" pitchFamily="34" charset="0"/>
              </a:rPr>
              <a:t>Gismonda</a:t>
            </a:r>
            <a:r>
              <a:rPr lang="cs-CZ" sz="1100" b="1" dirty="0" smtClean="0">
                <a:latin typeface="Calibri" panose="020F0502020204030204" pitchFamily="34" charset="0"/>
              </a:rPr>
              <a:t>: </a:t>
            </a:r>
            <a:r>
              <a:rPr lang="pt-BR" sz="1100" dirty="0" smtClean="0">
                <a:latin typeface="Calibri" panose="020F0502020204030204" pitchFamily="34" charset="0"/>
              </a:rPr>
              <a:t>AUTOR NEUVEDEN. http://www.codex99.com [online]. [cit. 3.6.2013]. Dostupný na WWW: </a:t>
            </a:r>
            <a:r>
              <a:rPr lang="pt-BR" sz="1100" dirty="0" smtClean="0">
                <a:latin typeface="Calibri" panose="020F0502020204030204" pitchFamily="34" charset="0"/>
                <a:hlinkClick r:id="rId6"/>
              </a:rPr>
              <a:t>http://www.codex99.com/design/images/mucha/gismonda_lg.jpg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 Mucha – Dáma s kaméliemi: </a:t>
            </a:r>
            <a:r>
              <a:rPr lang="pt-BR" sz="1100" dirty="0" smtClean="0">
                <a:latin typeface="Calibri" panose="020F0502020204030204" pitchFamily="34" charset="0"/>
              </a:rPr>
              <a:t>AUTOR NEUVEDEN. </a:t>
            </a:r>
            <a:r>
              <a:rPr lang="pt-BR" sz="1100" i="1" dirty="0" smtClean="0">
                <a:latin typeface="Calibri" panose="020F0502020204030204" pitchFamily="34" charset="0"/>
              </a:rPr>
              <a:t>http://www.codex99.com</a:t>
            </a:r>
            <a:r>
              <a:rPr lang="pt-BR" sz="1100" dirty="0" smtClean="0">
                <a:latin typeface="Calibri" panose="020F0502020204030204" pitchFamily="34" charset="0"/>
              </a:rPr>
              <a:t> [online]. [cit. 3.6.2013]. Dostupný na WWW: </a:t>
            </a:r>
            <a:r>
              <a:rPr lang="pt-BR" sz="1100" dirty="0" smtClean="0">
                <a:latin typeface="Calibri" panose="020F0502020204030204" pitchFamily="34" charset="0"/>
                <a:hlinkClick r:id="rId7"/>
              </a:rPr>
              <a:t>http://www.codex99.com/design/images/mucha/camilias_lg.jpg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 Mucha – Hamlet: </a:t>
            </a:r>
            <a:r>
              <a:rPr lang="pt-BR" sz="1100" dirty="0" smtClean="0">
                <a:latin typeface="Calibri" panose="020F0502020204030204" pitchFamily="34" charset="0"/>
              </a:rPr>
              <a:t>AUTOR </a:t>
            </a:r>
            <a:r>
              <a:rPr lang="pt-BR" sz="1100" dirty="0">
                <a:latin typeface="Calibri" panose="020F0502020204030204" pitchFamily="34" charset="0"/>
              </a:rPr>
              <a:t>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8"/>
              </a:rPr>
              <a:t>http://</a:t>
            </a:r>
            <a:r>
              <a:rPr lang="pt-BR" sz="1100" dirty="0" smtClean="0">
                <a:latin typeface="Calibri" panose="020F0502020204030204" pitchFamily="34" charset="0"/>
                <a:hlinkClick r:id="rId8"/>
              </a:rPr>
              <a:t>www.kingsacademy.com/mhodges/11_Western-Art/23_Later-19th-Century-Romanticism/Mucha/Mucha_Hamlet_1899.jpg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a:t>
            </a:r>
            <a:r>
              <a:rPr lang="cs-CZ" sz="1100" b="1" dirty="0">
                <a:latin typeface="Calibri" panose="020F0502020204030204" pitchFamily="34" charset="0"/>
              </a:rPr>
              <a:t>. Mucha – </a:t>
            </a:r>
            <a:r>
              <a:rPr lang="cs-CZ" sz="1100" b="1" dirty="0" smtClean="0">
                <a:latin typeface="Calibri" panose="020F0502020204030204" pitchFamily="34" charset="0"/>
              </a:rPr>
              <a:t>Medea: </a:t>
            </a:r>
            <a:r>
              <a:rPr lang="pt-BR" sz="1100" dirty="0">
                <a:latin typeface="Calibri" panose="020F0502020204030204" pitchFamily="34" charset="0"/>
              </a:rPr>
              <a:t>AUTOR 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9"/>
              </a:rPr>
              <a:t>http://</a:t>
            </a:r>
            <a:r>
              <a:rPr lang="pt-BR" sz="1100" dirty="0" smtClean="0">
                <a:latin typeface="Calibri" panose="020F0502020204030204" pitchFamily="34" charset="0"/>
                <a:hlinkClick r:id="rId9"/>
              </a:rPr>
              <a:t>www.kingsacademy.com/mhodges/11_Western-Art/23_Later-19th-Century-Romanticism/Mucha/Mucha_Bernhardt-as-Medea_1898.jpg</a:t>
            </a:r>
            <a:endParaRPr lang="cs-CZ" sz="1100" dirty="0" smtClean="0">
              <a:latin typeface="Calibri" panose="020F0502020204030204" pitchFamily="34" charset="0"/>
            </a:endParaRPr>
          </a:p>
          <a:p>
            <a:pPr>
              <a:buFontTx/>
              <a:buAutoNum type="arabicPeriod"/>
            </a:pPr>
            <a:r>
              <a:rPr lang="cs-CZ" sz="1100" b="1" dirty="0">
                <a:latin typeface="Calibri" panose="020F0502020204030204" pitchFamily="34" charset="0"/>
              </a:rPr>
              <a:t>A. Mucha – Náramek ve tvaru </a:t>
            </a:r>
            <a:r>
              <a:rPr lang="cs-CZ" sz="1100" b="1" dirty="0" smtClean="0">
                <a:latin typeface="Calibri" panose="020F0502020204030204" pitchFamily="34" charset="0"/>
              </a:rPr>
              <a:t>hada: </a:t>
            </a:r>
            <a:r>
              <a:rPr lang="pt-BR" sz="1100" dirty="0" smtClean="0">
                <a:latin typeface="Calibri" panose="020F0502020204030204" pitchFamily="34" charset="0"/>
              </a:rPr>
              <a:t>AUTOR </a:t>
            </a:r>
            <a:r>
              <a:rPr lang="pt-BR" sz="1100" dirty="0">
                <a:latin typeface="Calibri" panose="020F0502020204030204" pitchFamily="34" charset="0"/>
              </a:rPr>
              <a:t>NEUVEDEN. </a:t>
            </a:r>
            <a:r>
              <a:rPr lang="pt-BR" sz="1100" i="1" dirty="0">
                <a:latin typeface="Calibri" panose="020F0502020204030204" pitchFamily="34" charset="0"/>
              </a:rPr>
              <a:t>http://www.tumblr.com/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0"/>
              </a:rPr>
              <a:t>http://</a:t>
            </a:r>
            <a:r>
              <a:rPr lang="pt-BR" sz="1100" dirty="0" smtClean="0">
                <a:latin typeface="Calibri" panose="020F0502020204030204" pitchFamily="34" charset="0"/>
                <a:hlinkClick r:id="rId10"/>
              </a:rPr>
              <a:t>25.media.tumblr.com/tumblr_m6ih53QQDA1qdugs1o1_500.jpg</a:t>
            </a:r>
            <a:endParaRPr lang="cs-CZ" sz="1100" dirty="0" smtClean="0">
              <a:latin typeface="Calibri" panose="020F0502020204030204" pitchFamily="34" charset="0"/>
            </a:endParaRPr>
          </a:p>
          <a:p>
            <a:pPr>
              <a:buFontTx/>
              <a:buAutoNum type="arabicPeriod"/>
            </a:pPr>
            <a:r>
              <a:rPr lang="cs-CZ" sz="1100" b="1" dirty="0" smtClean="0">
                <a:latin typeface="Calibri" panose="020F0502020204030204" pitchFamily="34" charset="0"/>
              </a:rPr>
              <a:t>A</a:t>
            </a:r>
            <a:r>
              <a:rPr lang="cs-CZ" sz="1100" b="1" dirty="0">
                <a:latin typeface="Calibri" panose="020F0502020204030204" pitchFamily="34" charset="0"/>
              </a:rPr>
              <a:t>. Mucha – </a:t>
            </a:r>
            <a:r>
              <a:rPr lang="cs-CZ" sz="1100" b="1" dirty="0" err="1">
                <a:latin typeface="Calibri" panose="020F0502020204030204" pitchFamily="34" charset="0"/>
              </a:rPr>
              <a:t>Tosca</a:t>
            </a:r>
            <a:r>
              <a:rPr lang="cs-CZ" sz="1100" b="1" dirty="0">
                <a:latin typeface="Calibri" panose="020F0502020204030204" pitchFamily="34" charset="0"/>
              </a:rPr>
              <a:t>: </a:t>
            </a:r>
            <a:r>
              <a:rPr lang="pt-BR" sz="1100" dirty="0">
                <a:latin typeface="Calibri" panose="020F0502020204030204" pitchFamily="34" charset="0"/>
              </a:rPr>
              <a:t>AUTOR NEUVEDEN. </a:t>
            </a:r>
            <a:r>
              <a:rPr lang="pt-BR" sz="1100" i="1" dirty="0">
                <a:latin typeface="Calibri" panose="020F0502020204030204" pitchFamily="34" charset="0"/>
              </a:rPr>
              <a:t>http://25.media.tumblr.com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1"/>
              </a:rPr>
              <a:t>http://25.media.tumblr.com/590598aef5c10e45620df05f7b8d78f0/tumblr_mkt3xumbQr1s6f8p6o1_1280.jpg</a:t>
            </a:r>
            <a:endParaRPr lang="cs-CZ" sz="1100" dirty="0">
              <a:latin typeface="Calibri" panose="020F0502020204030204" pitchFamily="34" charset="0"/>
            </a:endParaRPr>
          </a:p>
          <a:p>
            <a:r>
              <a:rPr lang="cs-CZ" sz="1100" b="1" dirty="0">
                <a:latin typeface="Calibri" panose="020F0502020204030204" pitchFamily="34" charset="0"/>
              </a:rPr>
              <a:t>A. Mucha – Jaro: </a:t>
            </a:r>
            <a:r>
              <a:rPr lang="pt-BR" sz="1100" dirty="0">
                <a:latin typeface="Calibri" panose="020F0502020204030204" pitchFamily="34" charset="0"/>
              </a:rPr>
              <a:t>AUTOR 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2"/>
              </a:rPr>
              <a:t>http://www.kingsacademy.com/mhodges/11_Western-Art/23_Later-19th-Century-Romanticism/Mucha/Mucha_Spring_1896.jpg</a:t>
            </a:r>
            <a:endParaRPr lang="cs-CZ" sz="1100" dirty="0">
              <a:latin typeface="Calibri" panose="020F0502020204030204" pitchFamily="34" charset="0"/>
            </a:endParaRPr>
          </a:p>
          <a:p>
            <a:r>
              <a:rPr lang="cs-CZ" sz="1100" b="1" dirty="0">
                <a:latin typeface="Calibri" panose="020F0502020204030204" pitchFamily="34" charset="0"/>
              </a:rPr>
              <a:t>A. Mucha – Léto: </a:t>
            </a:r>
            <a:r>
              <a:rPr lang="pt-BR" sz="1100" dirty="0">
                <a:latin typeface="Calibri" panose="020F0502020204030204" pitchFamily="34" charset="0"/>
              </a:rPr>
              <a:t>AUTOR 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3"/>
              </a:rPr>
              <a:t>http://www.kingsacademy.com/mhodges/11_Western-Art/23_Later-19th-Century-Romanticism/Mucha/Mucha_Summer_1896.jpg</a:t>
            </a:r>
            <a:endParaRPr lang="cs-CZ" sz="1100" b="1" dirty="0">
              <a:latin typeface="Calibri" panose="020F0502020204030204" pitchFamily="34" charset="0"/>
            </a:endParaRPr>
          </a:p>
          <a:p>
            <a:r>
              <a:rPr lang="cs-CZ" sz="1100" b="1" dirty="0">
                <a:latin typeface="Calibri" panose="020F0502020204030204" pitchFamily="34" charset="0"/>
              </a:rPr>
              <a:t>A. Mucha – Podzim: </a:t>
            </a:r>
            <a:r>
              <a:rPr lang="pt-BR" sz="1100" dirty="0">
                <a:latin typeface="Calibri" panose="020F0502020204030204" pitchFamily="34" charset="0"/>
              </a:rPr>
              <a:t>AUTOR 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4"/>
              </a:rPr>
              <a:t>http://www.kingsacademy.com/mhodges/11_Western-Art/23_Later-19th-Century-Romanticism/Mucha/Mucha_Autumn_1896.jpg</a:t>
            </a:r>
            <a:endParaRPr lang="cs-CZ" sz="1100" b="1" dirty="0">
              <a:latin typeface="Calibri" panose="020F0502020204030204" pitchFamily="34" charset="0"/>
            </a:endParaRPr>
          </a:p>
          <a:p>
            <a:r>
              <a:rPr lang="cs-CZ" sz="1100" b="1" dirty="0">
                <a:latin typeface="Calibri" panose="020F0502020204030204" pitchFamily="34" charset="0"/>
              </a:rPr>
              <a:t>A. Mucha – Zima: </a:t>
            </a:r>
            <a:r>
              <a:rPr lang="pt-BR" sz="1100" dirty="0">
                <a:latin typeface="Calibri" panose="020F0502020204030204" pitchFamily="34" charset="0"/>
              </a:rPr>
              <a:t>AUTOR NEUVEDEN. </a:t>
            </a:r>
            <a:r>
              <a:rPr lang="pt-BR" sz="1100" i="1" dirty="0">
                <a:latin typeface="Calibri" panose="020F0502020204030204" pitchFamily="34" charset="0"/>
              </a:rPr>
              <a:t>http://www.kingsacademy.com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15"/>
              </a:rPr>
              <a:t>http://</a:t>
            </a:r>
            <a:r>
              <a:rPr lang="pt-BR" sz="1100" dirty="0" smtClean="0">
                <a:latin typeface="Calibri" panose="020F0502020204030204" pitchFamily="34" charset="0"/>
                <a:hlinkClick r:id="rId15"/>
              </a:rPr>
              <a:t>www.kingsacademy.com/mhodges/11_Western-Art/23_Later-19th-Century-Romanticism/Mucha/Mucha_Winter_1896.jpg</a:t>
            </a:r>
            <a:endParaRPr lang="cs-CZ" sz="1100" dirty="0">
              <a:latin typeface="Calibri" panose="020F0502020204030204" pitchFamily="34" charset="0"/>
            </a:endParaRPr>
          </a:p>
        </p:txBody>
      </p:sp>
    </p:spTree>
    <p:extLst>
      <p:ext uri="{BB962C8B-B14F-4D97-AF65-F5344CB8AC3E}">
        <p14:creationId xmlns:p14="http://schemas.microsoft.com/office/powerpoint/2010/main" val="2323408827"/>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Citace:</a:t>
            </a:r>
            <a:endParaRPr lang="cs-CZ" dirty="0"/>
          </a:p>
        </p:txBody>
      </p:sp>
      <p:sp>
        <p:nvSpPr>
          <p:cNvPr id="3" name="Content Placeholder 2"/>
          <p:cNvSpPr>
            <a:spLocks noGrp="1"/>
          </p:cNvSpPr>
          <p:nvPr>
            <p:ph idx="1"/>
          </p:nvPr>
        </p:nvSpPr>
        <p:spPr/>
        <p:txBody>
          <a:bodyPr anchor="ctr"/>
          <a:lstStyle/>
          <a:p>
            <a:pPr>
              <a:buFont typeface="+mj-lt"/>
              <a:buAutoNum type="arabicPeriod" startAt="15"/>
            </a:pPr>
            <a:r>
              <a:rPr lang="cs-CZ" sz="1100" b="1" dirty="0">
                <a:latin typeface="Calibri" panose="020F0502020204030204" pitchFamily="34" charset="0"/>
              </a:rPr>
              <a:t>A. Mucha – Zvěrokruh: </a:t>
            </a:r>
            <a:r>
              <a:rPr lang="cs-CZ" sz="1100" dirty="0">
                <a:latin typeface="Calibri" panose="020F0502020204030204" pitchFamily="34" charset="0"/>
              </a:rPr>
              <a:t>AUTOR NEUVEDEN. </a:t>
            </a:r>
            <a:r>
              <a:rPr lang="cs-CZ" sz="1100" i="1" dirty="0">
                <a:latin typeface="Calibri" panose="020F0502020204030204" pitchFamily="34" charset="0"/>
              </a:rPr>
              <a:t>http://commons.wikimedia.org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2"/>
              </a:rPr>
              <a:t>http://commons.wikimedia.org/wiki/File:Alphonse_Mucha_-_Zodiac.jpg?uselang=cs</a:t>
            </a:r>
            <a:endParaRPr lang="cs-CZ" sz="1100" dirty="0">
              <a:latin typeface="Calibri" panose="020F0502020204030204" pitchFamily="34" charset="0"/>
            </a:endParaRPr>
          </a:p>
          <a:p>
            <a:pPr>
              <a:buFont typeface="+mj-lt"/>
              <a:buAutoNum type="arabicPeriod" startAt="15"/>
            </a:pPr>
            <a:r>
              <a:rPr lang="cs-CZ" sz="1100" b="1" dirty="0" smtClean="0">
                <a:latin typeface="Calibri" panose="020F0502020204030204" pitchFamily="34" charset="0"/>
              </a:rPr>
              <a:t>Alfons </a:t>
            </a:r>
            <a:r>
              <a:rPr lang="cs-CZ" sz="1100" b="1" dirty="0">
                <a:latin typeface="Calibri" panose="020F0502020204030204" pitchFamily="34" charset="0"/>
              </a:rPr>
              <a:t>Mucha v Paříži, kolem r. </a:t>
            </a:r>
            <a:r>
              <a:rPr lang="cs-CZ" sz="1100" b="1" dirty="0" smtClean="0">
                <a:latin typeface="Calibri" panose="020F0502020204030204" pitchFamily="34" charset="0"/>
              </a:rPr>
              <a:t>1898: </a:t>
            </a:r>
            <a:r>
              <a:rPr lang="pt-BR" sz="1100" dirty="0" smtClean="0">
                <a:latin typeface="Calibri" panose="020F0502020204030204" pitchFamily="34" charset="0"/>
              </a:rPr>
              <a:t>NEUVEDEN</a:t>
            </a:r>
            <a:r>
              <a:rPr lang="pt-BR" sz="1100" dirty="0">
                <a:latin typeface="Calibri" panose="020F0502020204030204" pitchFamily="34" charset="0"/>
              </a:rPr>
              <a:t>. </a:t>
            </a:r>
            <a:r>
              <a:rPr lang="pt-BR" sz="1100" i="1" dirty="0">
                <a:latin typeface="Calibri" panose="020F0502020204030204" pitchFamily="34" charset="0"/>
              </a:rPr>
              <a:t>http://www.grapheion.cz</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3"/>
              </a:rPr>
              <a:t>http://</a:t>
            </a:r>
            <a:r>
              <a:rPr lang="pt-BR" sz="1100" dirty="0" smtClean="0">
                <a:latin typeface="Calibri" panose="020F0502020204030204" pitchFamily="34" charset="0"/>
                <a:hlinkClick r:id="rId3"/>
              </a:rPr>
              <a:t>www.grapheion.cz/userfiles/image/cervenec%201/alfons-mucha-v-parizi.jpg</a:t>
            </a:r>
            <a:endParaRPr lang="cs-CZ" sz="1100" dirty="0" smtClean="0">
              <a:latin typeface="Calibri" panose="020F0502020204030204" pitchFamily="34" charset="0"/>
            </a:endParaRPr>
          </a:p>
          <a:p>
            <a:pPr>
              <a:buFont typeface="+mj-lt"/>
              <a:buAutoNum type="arabicPeriod" startAt="15"/>
            </a:pPr>
            <a:r>
              <a:rPr lang="cs-CZ" sz="1100" b="1" dirty="0" smtClean="0">
                <a:latin typeface="Calibri" panose="020F0502020204030204" pitchFamily="34" charset="0"/>
              </a:rPr>
              <a:t>A</a:t>
            </a:r>
            <a:r>
              <a:rPr lang="cs-CZ" sz="1100" b="1" dirty="0">
                <a:latin typeface="Calibri" panose="020F0502020204030204" pitchFamily="34" charset="0"/>
              </a:rPr>
              <a:t>. Mucha – Job I: </a:t>
            </a:r>
            <a:r>
              <a:rPr lang="cs-CZ" sz="1100" dirty="0">
                <a:latin typeface="Calibri" panose="020F0502020204030204" pitchFamily="34" charset="0"/>
              </a:rPr>
              <a:t>AUTOR NEUVEDEN. </a:t>
            </a:r>
            <a:r>
              <a:rPr lang="cs-CZ" sz="1100" i="1" dirty="0">
                <a:latin typeface="Calibri" panose="020F0502020204030204" pitchFamily="34" charset="0"/>
              </a:rPr>
              <a:t>http://en.wikipedia.org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4"/>
              </a:rPr>
              <a:t>http://en.wikipedia.org/wiki/File:Alphonse_Mucha_-_Job_Cigarettes_1.jpg</a:t>
            </a:r>
            <a:endParaRPr lang="cs-CZ" sz="1100" dirty="0">
              <a:latin typeface="Calibri" panose="020F0502020204030204" pitchFamily="34" charset="0"/>
            </a:endParaRPr>
          </a:p>
          <a:p>
            <a:pPr>
              <a:buFont typeface="+mj-lt"/>
              <a:buAutoNum type="arabicPeriod" startAt="15"/>
            </a:pPr>
            <a:r>
              <a:rPr lang="cs-CZ" sz="1100" b="1" dirty="0">
                <a:latin typeface="Calibri" panose="020F0502020204030204" pitchFamily="34" charset="0"/>
              </a:rPr>
              <a:t>A. Mucha – Job II: </a:t>
            </a:r>
            <a:r>
              <a:rPr lang="cs-CZ" sz="1100" dirty="0">
                <a:latin typeface="Calibri" panose="020F0502020204030204" pitchFamily="34" charset="0"/>
              </a:rPr>
              <a:t>AUTOR NEUVEDEN. </a:t>
            </a:r>
            <a:r>
              <a:rPr lang="cs-CZ" sz="1100" i="1" dirty="0">
                <a:latin typeface="Calibri" panose="020F0502020204030204" pitchFamily="34" charset="0"/>
              </a:rPr>
              <a:t>http://commons.wikimedia.org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5"/>
              </a:rPr>
              <a:t>http://commons.wikimedia.org/wiki/File:Alphonse_Mucha_-_Job_-_Google_Art_Project.jpg?uselang=cs</a:t>
            </a:r>
            <a:endParaRPr lang="cs-CZ" sz="1100" dirty="0">
              <a:latin typeface="Calibri" panose="020F0502020204030204" pitchFamily="34" charset="0"/>
            </a:endParaRPr>
          </a:p>
          <a:p>
            <a:pPr>
              <a:buFont typeface="+mj-lt"/>
              <a:buAutoNum type="arabicPeriod" startAt="15"/>
            </a:pPr>
            <a:r>
              <a:rPr lang="cs-CZ" sz="1100" b="1" dirty="0">
                <a:latin typeface="Calibri" panose="020F0502020204030204" pitchFamily="34" charset="0"/>
              </a:rPr>
              <a:t>A. Mucha – </a:t>
            </a:r>
            <a:r>
              <a:rPr lang="cs-CZ" sz="1100" b="1" dirty="0" smtClean="0">
                <a:latin typeface="Calibri" panose="020F0502020204030204" pitchFamily="34" charset="0"/>
              </a:rPr>
              <a:t> Čtyři denní doby: </a:t>
            </a:r>
            <a:r>
              <a:rPr lang="pt-BR" sz="1100" dirty="0" smtClean="0">
                <a:latin typeface="Calibri" panose="020F0502020204030204" pitchFamily="34" charset="0"/>
              </a:rPr>
              <a:t>AUTOR </a:t>
            </a:r>
            <a:r>
              <a:rPr lang="pt-BR" sz="1100" dirty="0">
                <a:latin typeface="Calibri" panose="020F0502020204030204" pitchFamily="34" charset="0"/>
              </a:rPr>
              <a:t>NEUVEDEN. </a:t>
            </a:r>
            <a:r>
              <a:rPr lang="pt-BR" sz="1100" i="1" dirty="0">
                <a:latin typeface="Calibri" panose="020F0502020204030204" pitchFamily="34" charset="0"/>
              </a:rPr>
              <a:t>http://bialczynski.files.wordpress.com</a:t>
            </a:r>
            <a:r>
              <a:rPr lang="pt-BR" sz="1100" dirty="0">
                <a:latin typeface="Calibri" panose="020F0502020204030204" pitchFamily="34" charset="0"/>
              </a:rPr>
              <a:t> [online]. [cit. 21.6.2013]. Dostupný na WWW: </a:t>
            </a:r>
            <a:r>
              <a:rPr lang="pt-BR" sz="1100" dirty="0">
                <a:latin typeface="Calibri" panose="020F0502020204030204" pitchFamily="34" charset="0"/>
                <a:hlinkClick r:id="rId6"/>
              </a:rPr>
              <a:t>http://</a:t>
            </a:r>
            <a:r>
              <a:rPr lang="pt-BR" sz="1100" dirty="0" smtClean="0">
                <a:latin typeface="Calibri" panose="020F0502020204030204" pitchFamily="34" charset="0"/>
                <a:hlinkClick r:id="rId6"/>
              </a:rPr>
              <a:t>bialczynski.files.wordpress.com/2010/01/a-mucha-n-boginie-por-dnia-3237319335_449ab573bf_o.jpg?w=720</a:t>
            </a:r>
            <a:endParaRPr lang="cs-CZ" sz="1100" dirty="0" smtClean="0">
              <a:latin typeface="Calibri" panose="020F0502020204030204" pitchFamily="34" charset="0"/>
            </a:endParaRPr>
          </a:p>
          <a:p>
            <a:pPr>
              <a:buFont typeface="+mj-lt"/>
              <a:buAutoNum type="arabicPeriod" startAt="15"/>
            </a:pPr>
            <a:r>
              <a:rPr lang="cs-CZ" sz="1100" b="1" dirty="0">
                <a:latin typeface="Calibri" panose="020F0502020204030204" pitchFamily="34" charset="0"/>
              </a:rPr>
              <a:t>A. Mucha – vitráž v Chrámu sv. Víta: </a:t>
            </a:r>
            <a:r>
              <a:rPr lang="pt-BR" sz="1100" dirty="0">
                <a:latin typeface="Calibri" panose="020F0502020204030204" pitchFamily="34" charset="0"/>
              </a:rPr>
              <a:t>AUTOR NEUVEDEN. </a:t>
            </a:r>
            <a:r>
              <a:rPr lang="pt-BR" sz="1100" i="1" dirty="0">
                <a:latin typeface="Calibri" panose="020F0502020204030204" pitchFamily="34" charset="0"/>
              </a:rPr>
              <a:t>http://tema.novinky.cz</a:t>
            </a:r>
            <a:r>
              <a:rPr lang="pt-BR" sz="1100" dirty="0">
                <a:latin typeface="Calibri" panose="020F0502020204030204" pitchFamily="34" charset="0"/>
              </a:rPr>
              <a:t> [online]. [cit. 25.6.2013]. Dostupný na WWW: </a:t>
            </a:r>
            <a:r>
              <a:rPr lang="pt-BR" sz="1100" dirty="0">
                <a:latin typeface="Calibri" panose="020F0502020204030204" pitchFamily="34" charset="0"/>
                <a:hlinkClick r:id="rId7"/>
              </a:rPr>
              <a:t>http://</a:t>
            </a:r>
            <a:r>
              <a:rPr lang="pt-BR" sz="1100" dirty="0" smtClean="0">
                <a:latin typeface="Calibri" panose="020F0502020204030204" pitchFamily="34" charset="0"/>
                <a:hlinkClick r:id="rId7"/>
              </a:rPr>
              <a:t>im.novinky.cz/669/236694-original1-1cfdw.jpg</a:t>
            </a:r>
            <a:endParaRPr lang="cs-CZ" sz="1100" dirty="0" smtClean="0">
              <a:latin typeface="Calibri" panose="020F0502020204030204" pitchFamily="34" charset="0"/>
            </a:endParaRPr>
          </a:p>
          <a:p>
            <a:pPr>
              <a:buFont typeface="+mj-lt"/>
              <a:buAutoNum type="arabicPeriod" startAt="15"/>
            </a:pPr>
            <a:r>
              <a:rPr lang="cs-CZ" sz="1100" b="1" dirty="0" smtClean="0">
                <a:latin typeface="Calibri" panose="020F0502020204030204" pitchFamily="34" charset="0"/>
              </a:rPr>
              <a:t>Foto </a:t>
            </a:r>
            <a:r>
              <a:rPr lang="cs-CZ" sz="1100" b="1" dirty="0">
                <a:latin typeface="Calibri" panose="020F0502020204030204" pitchFamily="34" charset="0"/>
              </a:rPr>
              <a:t>Muchy při práci: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8"/>
              </a:rPr>
              <a:t>http://cs.wikipedia.org/wiki/Soubor:Alfons_Mucha_at_work_on_Slav_Epic.jpg</a:t>
            </a:r>
            <a:endParaRPr lang="cs-CZ" sz="1100" dirty="0">
              <a:latin typeface="Calibri" panose="020F0502020204030204" pitchFamily="34" charset="0"/>
            </a:endParaRPr>
          </a:p>
          <a:p>
            <a:pPr>
              <a:buFont typeface="+mj-lt"/>
              <a:buAutoNum type="arabicPeriod" startAt="15"/>
            </a:pPr>
            <a:r>
              <a:rPr lang="cs-CZ" sz="1100" b="1" dirty="0">
                <a:latin typeface="Calibri" panose="020F0502020204030204" pitchFamily="34" charset="0"/>
              </a:rPr>
              <a:t>Zámek v Moravském Krumlově: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9"/>
              </a:rPr>
              <a:t>http://cs.wikipedia.org/wiki/Soubor:Krumlovzamek.jpg</a:t>
            </a:r>
            <a:endParaRPr lang="cs-CZ" sz="1100" dirty="0">
              <a:latin typeface="Calibri" panose="020F0502020204030204" pitchFamily="34" charset="0"/>
            </a:endParaRPr>
          </a:p>
          <a:p>
            <a:pPr>
              <a:buFont typeface="+mj-lt"/>
              <a:buAutoNum type="arabicPeriod" startAt="23"/>
            </a:pPr>
            <a:r>
              <a:rPr lang="cs-CZ" sz="1100" b="1" dirty="0">
                <a:latin typeface="Calibri" panose="020F0502020204030204" pitchFamily="34" charset="0"/>
              </a:rPr>
              <a:t>A. Mucha – Slované v pravlasti: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10"/>
              </a:rPr>
              <a:t>http://cs.wikipedia.org/wiki/Soubor:Slovane_v_pravlasti_81x61m.jpg</a:t>
            </a:r>
            <a:endParaRPr lang="cs-CZ" sz="1100" dirty="0">
              <a:latin typeface="Calibri" panose="020F0502020204030204" pitchFamily="34" charset="0"/>
            </a:endParaRPr>
          </a:p>
          <a:p>
            <a:pPr>
              <a:buFont typeface="+mj-lt"/>
              <a:buAutoNum type="arabicPeriod" startAt="23"/>
            </a:pPr>
            <a:r>
              <a:rPr lang="cs-CZ" sz="1100" b="1" dirty="0">
                <a:latin typeface="Calibri" panose="020F0502020204030204" pitchFamily="34" charset="0"/>
              </a:rPr>
              <a:t>A. Mucha – Zavedení slovanské liturgie: </a:t>
            </a:r>
            <a:r>
              <a:rPr lang="cs-CZ" sz="1100" dirty="0">
                <a:latin typeface="Calibri" panose="020F0502020204030204" pitchFamily="34" charset="0"/>
              </a:rPr>
              <a:t>AUTOR NEUVEDEN. http://cs.wikipedia.org [online]. [cit. 3.6.2013]. Dostupný pod licencí public domain na WWW: </a:t>
            </a:r>
            <a:r>
              <a:rPr lang="cs-CZ" sz="1100" dirty="0">
                <a:latin typeface="Calibri" panose="020F0502020204030204" pitchFamily="34" charset="0"/>
                <a:hlinkClick r:id="rId11"/>
              </a:rPr>
              <a:t>http://cs.wikipedia.org/wiki/Soubor:Zavedeni_slovanske_liturgie_na_velke_morave.jpg</a:t>
            </a:r>
            <a:endParaRPr lang="cs-CZ" sz="1100" dirty="0">
              <a:latin typeface="Calibri" panose="020F0502020204030204" pitchFamily="34" charset="0"/>
            </a:endParaRPr>
          </a:p>
          <a:p>
            <a:pPr>
              <a:buFont typeface="+mj-lt"/>
              <a:buAutoNum type="arabicPeriod" startAt="23"/>
            </a:pPr>
            <a:r>
              <a:rPr lang="cs-CZ" sz="1100" b="1" dirty="0">
                <a:latin typeface="Calibri" panose="020F0502020204030204" pitchFamily="34" charset="0"/>
              </a:rPr>
              <a:t>A. Mucha </a:t>
            </a:r>
            <a:r>
              <a:rPr lang="cs-CZ" sz="1100" b="1" dirty="0" smtClean="0">
                <a:latin typeface="Calibri" panose="020F0502020204030204" pitchFamily="34" charset="0"/>
              </a:rPr>
              <a:t>– </a:t>
            </a:r>
            <a:r>
              <a:rPr lang="cs-CZ" sz="1100" b="1" dirty="0">
                <a:latin typeface="Calibri" panose="020F0502020204030204" pitchFamily="34" charset="0"/>
              </a:rPr>
              <a:t>Kázání M. J. Husa v kapli Betlémské: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12"/>
              </a:rPr>
              <a:t>http://cs.wikipedia.org/wiki/Soubor:Kazani_mistra_jana_husa_v_kapli_betlemske_81x61m.jpg</a:t>
            </a:r>
            <a:endParaRPr lang="cs-CZ" sz="1100" dirty="0">
              <a:latin typeface="Calibri" panose="020F0502020204030204" pitchFamily="34" charset="0"/>
            </a:endParaRPr>
          </a:p>
          <a:p>
            <a:pPr>
              <a:buFont typeface="+mj-lt"/>
              <a:buAutoNum type="arabicPeriod" startAt="23"/>
            </a:pPr>
            <a:r>
              <a:rPr lang="cs-CZ" sz="1100" b="1" dirty="0">
                <a:latin typeface="Calibri" panose="020F0502020204030204" pitchFamily="34" charset="0"/>
              </a:rPr>
              <a:t>A. Mucha – Jiří z Poděbrad: </a:t>
            </a:r>
            <a:r>
              <a:rPr lang="cs-CZ" sz="1100" dirty="0">
                <a:latin typeface="Calibri" panose="020F0502020204030204" pitchFamily="34" charset="0"/>
              </a:rPr>
              <a:t>AUTOR NEUVEDEN. </a:t>
            </a:r>
            <a:r>
              <a:rPr lang="cs-CZ" sz="1100" i="1" dirty="0">
                <a:latin typeface="Calibri" panose="020F0502020204030204" pitchFamily="34" charset="0"/>
              </a:rPr>
              <a:t>http://commons.wikimedia.org</a:t>
            </a:r>
            <a:r>
              <a:rPr lang="cs-CZ" sz="1100" dirty="0">
                <a:latin typeface="Calibri" panose="020F0502020204030204" pitchFamily="34" charset="0"/>
              </a:rPr>
              <a:t> [online]. [cit. 3.6.2013]. Dostupný pod licencí public domain na WWW: </a:t>
            </a:r>
            <a:r>
              <a:rPr lang="cs-CZ" sz="1100" dirty="0">
                <a:latin typeface="Calibri" panose="020F0502020204030204" pitchFamily="34" charset="0"/>
                <a:hlinkClick r:id="rId13"/>
              </a:rPr>
              <a:t>http://</a:t>
            </a:r>
            <a:r>
              <a:rPr lang="cs-CZ" sz="1100" dirty="0" smtClean="0">
                <a:latin typeface="Calibri" panose="020F0502020204030204" pitchFamily="34" charset="0"/>
                <a:hlinkClick r:id="rId13"/>
              </a:rPr>
              <a:t>commons.wikimedia.org/wiki/File:Mucha_Jiri_z_Podebrad.jpg?uselang=cs</a:t>
            </a:r>
            <a:endParaRPr lang="cs-CZ" sz="1100" dirty="0">
              <a:latin typeface="Calibri" panose="020F0502020204030204" pitchFamily="34" charset="0"/>
            </a:endParaRPr>
          </a:p>
          <a:p>
            <a:pPr>
              <a:buFont typeface="+mj-lt"/>
              <a:buAutoNum type="arabicPeriod" startAt="23"/>
            </a:pPr>
            <a:r>
              <a:rPr lang="cs-CZ" sz="1100" b="1" dirty="0" smtClean="0">
                <a:latin typeface="Calibri" panose="020F0502020204030204" pitchFamily="34" charset="0"/>
              </a:rPr>
              <a:t>Alfons Mucha – Apoteóza z dějin Slovanstva: </a:t>
            </a:r>
            <a:r>
              <a:rPr lang="cs-CZ" sz="1100" dirty="0" smtClean="0">
                <a:latin typeface="Calibri" panose="020F0502020204030204" pitchFamily="34" charset="0"/>
              </a:rPr>
              <a:t>AUTOR NEUVEDEN. http://cs.wikipedia.org [online]. [cit. 3.6.2013]. Dostupný pod licencí public domain na WWW: </a:t>
            </a:r>
            <a:r>
              <a:rPr lang="cs-CZ" sz="1100" dirty="0" smtClean="0">
                <a:latin typeface="Calibri" panose="020F0502020204030204" pitchFamily="34" charset="0"/>
                <a:hlinkClick r:id="rId14"/>
              </a:rPr>
              <a:t>http://cs.wikipedia.org/wiki/Soubor:Mucha_Apoteoza.jpg</a:t>
            </a:r>
            <a:endParaRPr lang="cs-CZ" sz="1100" dirty="0" smtClean="0">
              <a:latin typeface="Calibri" panose="020F0502020204030204" pitchFamily="34" charset="0"/>
            </a:endParaRPr>
          </a:p>
          <a:p>
            <a:pPr>
              <a:buFont typeface="+mj-lt"/>
              <a:buAutoNum type="arabicPeriod" startAt="23"/>
            </a:pPr>
            <a:r>
              <a:rPr lang="cs-CZ" sz="1100" b="1" dirty="0">
                <a:latin typeface="Calibri" panose="020F0502020204030204" pitchFamily="34" charset="0"/>
              </a:rPr>
              <a:t>G. Klimt – Foto: </a:t>
            </a:r>
            <a:r>
              <a:rPr lang="cs-CZ" sz="1100" dirty="0">
                <a:latin typeface="Calibri" panose="020F0502020204030204" pitchFamily="34" charset="0"/>
              </a:rPr>
              <a:t>TRČKA, Josef Anton. http://cs.wikipedia.org [online]. [cit. 4.6.2013]. Dostupný pod licencí public domain na WWW: </a:t>
            </a:r>
            <a:r>
              <a:rPr lang="cs-CZ" sz="1100" dirty="0">
                <a:latin typeface="Calibri" panose="020F0502020204030204" pitchFamily="34" charset="0"/>
                <a:hlinkClick r:id="rId15"/>
              </a:rPr>
              <a:t>http://cs.wikipedia.org/wiki/Soubor:Klimt.jpg</a:t>
            </a:r>
            <a:endParaRPr lang="cs-CZ" sz="1100" dirty="0">
              <a:latin typeface="Calibri" panose="020F0502020204030204" pitchFamily="34" charset="0"/>
            </a:endParaRPr>
          </a:p>
          <a:p>
            <a:pPr>
              <a:buFont typeface="+mj-lt"/>
              <a:buAutoNum type="arabicPeriod" startAt="23"/>
            </a:pPr>
            <a:r>
              <a:rPr lang="cs-CZ" sz="1100" b="1" dirty="0">
                <a:latin typeface="Calibri" panose="020F0502020204030204" pitchFamily="34" charset="0"/>
              </a:rPr>
              <a:t>G. Klimt </a:t>
            </a:r>
            <a:r>
              <a:rPr lang="cs-CZ" sz="1100" b="1" dirty="0" smtClean="0">
                <a:latin typeface="Calibri" panose="020F0502020204030204" pitchFamily="34" charset="0"/>
              </a:rPr>
              <a:t>– </a:t>
            </a:r>
            <a:r>
              <a:rPr lang="cs-CZ" sz="1100" b="1" dirty="0">
                <a:latin typeface="Calibri" panose="020F0502020204030204" pitchFamily="34" charset="0"/>
              </a:rPr>
              <a:t>Tři ženiny věky: </a:t>
            </a:r>
            <a:r>
              <a:rPr lang="cs-CZ" sz="1100" dirty="0"/>
              <a:t>AUTOR NEUVEDEN. </a:t>
            </a:r>
            <a:r>
              <a:rPr lang="cs-CZ" sz="1100" i="1" dirty="0"/>
              <a:t>http://commons.wikimedia.org</a:t>
            </a:r>
            <a:r>
              <a:rPr lang="cs-CZ" sz="1100" dirty="0"/>
              <a:t> [online]. [cit. 10.12.2013]. Dostupný pod licencí public </a:t>
            </a:r>
            <a:r>
              <a:rPr lang="cs-CZ" sz="1100" dirty="0" err="1"/>
              <a:t>domain</a:t>
            </a:r>
            <a:r>
              <a:rPr lang="cs-CZ" sz="1100" dirty="0"/>
              <a:t> na WWW: </a:t>
            </a:r>
            <a:r>
              <a:rPr lang="cs-CZ" sz="1100" dirty="0">
                <a:hlinkClick r:id="rId16"/>
              </a:rPr>
              <a:t>http://commons.wikimedia.org/wiki/File:Klimt_-_</a:t>
            </a:r>
            <a:r>
              <a:rPr lang="cs-CZ" sz="1100" dirty="0" smtClean="0">
                <a:hlinkClick r:id="rId16"/>
              </a:rPr>
              <a:t>Die_drei_Lebensalter_der_Frau.jpeg</a:t>
            </a:r>
            <a:endParaRPr lang="cs-CZ" sz="1100" dirty="0" smtClean="0"/>
          </a:p>
          <a:p>
            <a:pPr marL="0" indent="0">
              <a:buNone/>
            </a:pPr>
            <a:endParaRPr lang="cs-CZ" sz="1100" dirty="0">
              <a:latin typeface="Calibri" panose="020F0502020204030204" pitchFamily="34" charset="0"/>
            </a:endParaRPr>
          </a:p>
        </p:txBody>
      </p:sp>
    </p:spTree>
    <p:extLst>
      <p:ext uri="{BB962C8B-B14F-4D97-AF65-F5344CB8AC3E}">
        <p14:creationId xmlns:p14="http://schemas.microsoft.com/office/powerpoint/2010/main" val="1138013826"/>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Nadpis 1"/>
          <p:cNvSpPr>
            <a:spLocks noGrp="1"/>
          </p:cNvSpPr>
          <p:nvPr>
            <p:ph type="title"/>
          </p:nvPr>
        </p:nvSpPr>
        <p:spPr>
          <a:xfrm>
            <a:off x="457200" y="188640"/>
            <a:ext cx="8229600" cy="490537"/>
          </a:xfrm>
        </p:spPr>
        <p:txBody>
          <a:bodyPr/>
          <a:lstStyle/>
          <a:p>
            <a:r>
              <a:rPr lang="cs-CZ" dirty="0" smtClean="0"/>
              <a:t>Citace:</a:t>
            </a:r>
          </a:p>
        </p:txBody>
      </p:sp>
      <p:sp>
        <p:nvSpPr>
          <p:cNvPr id="46083" name="Zástupný symbol pro obsah 2"/>
          <p:cNvSpPr>
            <a:spLocks noGrp="1"/>
          </p:cNvSpPr>
          <p:nvPr>
            <p:ph idx="1"/>
          </p:nvPr>
        </p:nvSpPr>
        <p:spPr>
          <a:xfrm>
            <a:off x="250825" y="692696"/>
            <a:ext cx="8642350" cy="6021288"/>
          </a:xfrm>
        </p:spPr>
        <p:txBody>
          <a:bodyPr anchor="ctr"/>
          <a:lstStyle/>
          <a:p>
            <a:pPr>
              <a:buFont typeface="+mj-lt"/>
              <a:buAutoNum type="arabicPeriod" startAt="30"/>
            </a:pPr>
            <a:r>
              <a:rPr lang="cs-CZ" sz="1100" b="1" dirty="0" smtClean="0">
                <a:latin typeface="Calibri" panose="020F0502020204030204" pitchFamily="34" charset="0"/>
              </a:rPr>
              <a:t>G. Klimt – Portrét Adély Blochové: </a:t>
            </a:r>
            <a:r>
              <a:rPr lang="cs-CZ" sz="1100" dirty="0" smtClean="0">
                <a:latin typeface="Calibri" panose="020F0502020204030204" pitchFamily="34" charset="0"/>
              </a:rPr>
              <a:t>AUTOR NEUVEDEN. </a:t>
            </a:r>
            <a:r>
              <a:rPr lang="cs-CZ" sz="1100" i="1" dirty="0" smtClean="0">
                <a:latin typeface="Calibri" panose="020F0502020204030204" pitchFamily="34" charset="0"/>
              </a:rPr>
              <a:t>http://cs.wikipedia.org</a:t>
            </a:r>
            <a:r>
              <a:rPr lang="cs-CZ" sz="1100" dirty="0" smtClean="0">
                <a:latin typeface="Calibri" panose="020F0502020204030204" pitchFamily="34" charset="0"/>
              </a:rPr>
              <a:t> [online]. [cit. 4.6.2013]. Dostupný pod licencí public domain na WWW: </a:t>
            </a:r>
            <a:r>
              <a:rPr lang="cs-CZ" sz="1100" dirty="0" smtClean="0">
                <a:latin typeface="Calibri" panose="020F0502020204030204" pitchFamily="34" charset="0"/>
                <a:hlinkClick r:id="rId2"/>
              </a:rPr>
              <a:t>http://cs.wikipedia.org/wiki/Soubor:Gustav_Klimt_046.jpg</a:t>
            </a:r>
            <a:endParaRPr lang="cs-CZ" sz="1100" b="1" dirty="0" smtClean="0">
              <a:latin typeface="Calibri" panose="020F0502020204030204" pitchFamily="34" charset="0"/>
            </a:endParaRPr>
          </a:p>
          <a:p>
            <a:pPr>
              <a:buFont typeface="+mj-lt"/>
              <a:buAutoNum type="arabicPeriod" startAt="30"/>
            </a:pPr>
            <a:r>
              <a:rPr lang="cs-CZ" sz="1100" b="1" dirty="0" smtClean="0">
                <a:latin typeface="Calibri" panose="020F0502020204030204" pitchFamily="34" charset="0"/>
              </a:rPr>
              <a:t>G. Klimt – Judita: </a:t>
            </a:r>
            <a:r>
              <a:rPr lang="cs-CZ" sz="1100" dirty="0" smtClean="0">
                <a:latin typeface="Calibri" panose="020F0502020204030204" pitchFamily="34" charset="0"/>
              </a:rPr>
              <a:t>AUTOR NEUVEDEN. </a:t>
            </a:r>
            <a:r>
              <a:rPr lang="cs-CZ" sz="1100" i="1" dirty="0" smtClean="0">
                <a:latin typeface="Calibri" panose="020F0502020204030204" pitchFamily="34" charset="0"/>
              </a:rPr>
              <a:t>http://cs.wikipedia.org</a:t>
            </a:r>
            <a:r>
              <a:rPr lang="cs-CZ" sz="1100" dirty="0" smtClean="0">
                <a:latin typeface="Calibri" panose="020F0502020204030204" pitchFamily="34" charset="0"/>
              </a:rPr>
              <a:t> [online]. [cit. 4.6.2013]. Dostupný pod licencí public domain na WWW: </a:t>
            </a:r>
            <a:r>
              <a:rPr lang="cs-CZ" sz="1100" dirty="0" smtClean="0">
                <a:latin typeface="Calibri" panose="020F0502020204030204" pitchFamily="34" charset="0"/>
                <a:hlinkClick r:id="rId3"/>
              </a:rPr>
              <a:t>http://cs.wikipedia.org/wiki/Soubor:Gustav_Klimt_039.jpg</a:t>
            </a:r>
            <a:endParaRPr lang="cs-CZ" sz="1100" dirty="0" smtClean="0">
              <a:latin typeface="Calibri" panose="020F0502020204030204" pitchFamily="34" charset="0"/>
            </a:endParaRPr>
          </a:p>
          <a:p>
            <a:pPr>
              <a:buFont typeface="+mj-lt"/>
              <a:buAutoNum type="arabicPeriod" startAt="30"/>
            </a:pPr>
            <a:r>
              <a:rPr lang="cs-CZ" sz="1100" b="1" dirty="0">
                <a:latin typeface="Calibri" panose="020F0502020204030204" pitchFamily="34" charset="0"/>
              </a:rPr>
              <a:t>G. Klimt – </a:t>
            </a:r>
            <a:r>
              <a:rPr lang="cs-CZ" sz="1100" b="1" dirty="0" smtClean="0">
                <a:latin typeface="Calibri" panose="020F0502020204030204" pitchFamily="34" charset="0"/>
              </a:rPr>
              <a:t>Judita (Salome): </a:t>
            </a:r>
            <a:r>
              <a:rPr lang="cs-CZ" sz="1100" dirty="0" smtClean="0">
                <a:latin typeface="Calibri" panose="020F0502020204030204" pitchFamily="34" charset="0"/>
              </a:rPr>
              <a:t>AUTOR </a:t>
            </a:r>
            <a:r>
              <a:rPr lang="cs-CZ" sz="1100" dirty="0">
                <a:latin typeface="Calibri" panose="020F0502020204030204" pitchFamily="34" charset="0"/>
              </a:rPr>
              <a:t>NEUVEDEN. </a:t>
            </a:r>
            <a:r>
              <a:rPr lang="cs-CZ" sz="1100" i="1" dirty="0">
                <a:latin typeface="Calibri" panose="020F0502020204030204" pitchFamily="34" charset="0"/>
              </a:rPr>
              <a:t>http://en.wikipedia.org</a:t>
            </a:r>
            <a:r>
              <a:rPr lang="cs-CZ" sz="1100" dirty="0">
                <a:latin typeface="Calibri" panose="020F0502020204030204" pitchFamily="34" charset="0"/>
              </a:rPr>
              <a:t> [online]. [cit. 21.6.2013]. Dostupný pod licencí public domain na WWW: </a:t>
            </a:r>
            <a:r>
              <a:rPr lang="cs-CZ" sz="1100" dirty="0">
                <a:latin typeface="Calibri" panose="020F0502020204030204" pitchFamily="34" charset="0"/>
                <a:hlinkClick r:id="rId4"/>
              </a:rPr>
              <a:t>http://</a:t>
            </a:r>
            <a:r>
              <a:rPr lang="cs-CZ" sz="1100" dirty="0" smtClean="0">
                <a:latin typeface="Calibri" panose="020F0502020204030204" pitchFamily="34" charset="0"/>
                <a:hlinkClick r:id="rId4"/>
              </a:rPr>
              <a:t>en.wikipedia.org/wiki/File:Gustav_Klimt_038.jpg</a:t>
            </a:r>
            <a:endParaRPr lang="cs-CZ" sz="1100" b="1" dirty="0" smtClean="0">
              <a:latin typeface="Calibri" panose="020F0502020204030204" pitchFamily="34" charset="0"/>
            </a:endParaRPr>
          </a:p>
          <a:p>
            <a:pPr>
              <a:buFont typeface="+mj-lt"/>
              <a:buAutoNum type="arabicPeriod" startAt="30"/>
            </a:pPr>
            <a:r>
              <a:rPr lang="cs-CZ" sz="1100" b="1" dirty="0" smtClean="0">
                <a:latin typeface="Calibri" panose="020F0502020204030204" pitchFamily="34" charset="0"/>
              </a:rPr>
              <a:t>G. Klimt – Polibek: </a:t>
            </a:r>
            <a:r>
              <a:rPr lang="cs-CZ" sz="1100" dirty="0" smtClean="0">
                <a:latin typeface="Calibri" panose="020F0502020204030204" pitchFamily="34" charset="0"/>
              </a:rPr>
              <a:t>AUTOR NEUVEDEN. </a:t>
            </a:r>
            <a:r>
              <a:rPr lang="cs-CZ" sz="1100" i="1" dirty="0" smtClean="0">
                <a:latin typeface="Calibri" panose="020F0502020204030204" pitchFamily="34" charset="0"/>
              </a:rPr>
              <a:t>http://cs.wikipedia.org</a:t>
            </a:r>
            <a:r>
              <a:rPr lang="cs-CZ" sz="1100" dirty="0" smtClean="0">
                <a:latin typeface="Calibri" panose="020F0502020204030204" pitchFamily="34" charset="0"/>
              </a:rPr>
              <a:t> [online]. [cit. 4.6.2013]. Dostupný pod licencí public domain na WWW: </a:t>
            </a:r>
            <a:r>
              <a:rPr lang="cs-CZ" sz="1100" dirty="0" smtClean="0">
                <a:latin typeface="Calibri" panose="020F0502020204030204" pitchFamily="34" charset="0"/>
                <a:hlinkClick r:id="rId5"/>
              </a:rPr>
              <a:t>http://cs.wikipedia.org/wiki/Soubor:Gustav_Klimt_016.jpg</a:t>
            </a:r>
            <a:endParaRPr lang="cs-CZ" sz="1100" b="1" dirty="0" smtClean="0">
              <a:latin typeface="Calibri" panose="020F0502020204030204" pitchFamily="34" charset="0"/>
            </a:endParaRPr>
          </a:p>
          <a:p>
            <a:pPr>
              <a:buFont typeface="+mj-lt"/>
              <a:buAutoNum type="arabicPeriod" startAt="30"/>
            </a:pPr>
            <a:r>
              <a:rPr lang="cs-CZ" sz="1100" b="1" dirty="0" smtClean="0">
                <a:latin typeface="Calibri" panose="020F0502020204030204" pitchFamily="34" charset="0"/>
              </a:rPr>
              <a:t>G. Klimt – Objetí: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21.6.2013]. Dostupný pod licencí public domain na WWW: </a:t>
            </a:r>
            <a:r>
              <a:rPr lang="cs-CZ" sz="1100" dirty="0">
                <a:latin typeface="Calibri" panose="020F0502020204030204" pitchFamily="34" charset="0"/>
                <a:hlinkClick r:id="rId6"/>
              </a:rPr>
              <a:t>http://</a:t>
            </a:r>
            <a:r>
              <a:rPr lang="cs-CZ" sz="1100" dirty="0" smtClean="0">
                <a:latin typeface="Calibri" panose="020F0502020204030204" pitchFamily="34" charset="0"/>
                <a:hlinkClick r:id="rId6"/>
              </a:rPr>
              <a:t>cs.wikipedia.org/wiki/Soubor:Gustav_Klimt_031.jpg</a:t>
            </a:r>
            <a:endParaRPr lang="cs-CZ" sz="1100" b="1" dirty="0" smtClean="0">
              <a:latin typeface="Calibri" panose="020F0502020204030204" pitchFamily="34" charset="0"/>
            </a:endParaRPr>
          </a:p>
          <a:p>
            <a:pPr>
              <a:buFont typeface="+mj-lt"/>
              <a:buAutoNum type="arabicPeriod" startAt="30"/>
            </a:pPr>
            <a:r>
              <a:rPr lang="cs-CZ" sz="1100" b="1" dirty="0" smtClean="0">
                <a:latin typeface="Calibri" panose="020F0502020204030204" pitchFamily="34" charset="0"/>
              </a:rPr>
              <a:t>G. Klimt – Panna: </a:t>
            </a:r>
            <a:r>
              <a:rPr lang="cs-CZ" sz="1100" dirty="0">
                <a:latin typeface="Calibri" panose="020F0502020204030204" pitchFamily="34" charset="0"/>
              </a:rPr>
              <a:t>AUTOR NEUVEDEN. </a:t>
            </a:r>
            <a:r>
              <a:rPr lang="cs-CZ" sz="1100" i="1" dirty="0">
                <a:latin typeface="Calibri" panose="020F0502020204030204" pitchFamily="34" charset="0"/>
              </a:rPr>
              <a:t>http://en.wikipedia.org</a:t>
            </a:r>
            <a:r>
              <a:rPr lang="cs-CZ" sz="1100" dirty="0">
                <a:latin typeface="Calibri" panose="020F0502020204030204" pitchFamily="34" charset="0"/>
              </a:rPr>
              <a:t> [online]. [cit. 21.6.2013]. Dostupný pod licencí public domain na WWW: </a:t>
            </a:r>
            <a:r>
              <a:rPr lang="cs-CZ" sz="1100" dirty="0">
                <a:latin typeface="Calibri" panose="020F0502020204030204" pitchFamily="34" charset="0"/>
                <a:hlinkClick r:id="rId7"/>
              </a:rPr>
              <a:t>http://</a:t>
            </a:r>
            <a:r>
              <a:rPr lang="cs-CZ" sz="1100" dirty="0" smtClean="0">
                <a:latin typeface="Calibri" panose="020F0502020204030204" pitchFamily="34" charset="0"/>
                <a:hlinkClick r:id="rId7"/>
              </a:rPr>
              <a:t>en.wikipedia.org/wiki/File:Gustav_Klimt_024.jpg</a:t>
            </a:r>
            <a:endParaRPr lang="cs-CZ" sz="1100" dirty="0" smtClean="0">
              <a:latin typeface="Calibri" panose="020F0502020204030204" pitchFamily="34" charset="0"/>
            </a:endParaRPr>
          </a:p>
          <a:p>
            <a:pPr>
              <a:buFont typeface="+mj-lt"/>
              <a:buAutoNum type="arabicPeriod" startAt="36"/>
            </a:pPr>
            <a:r>
              <a:rPr lang="cs-CZ" sz="1100" b="1" dirty="0">
                <a:latin typeface="Calibri" panose="020F0502020204030204" pitchFamily="34" charset="0"/>
              </a:rPr>
              <a:t>A. V. </a:t>
            </a:r>
            <a:r>
              <a:rPr lang="cs-CZ" sz="1100" b="1" dirty="0" err="1">
                <a:latin typeface="Calibri" panose="020F0502020204030204" pitchFamily="34" charset="0"/>
              </a:rPr>
              <a:t>Beardsley</a:t>
            </a:r>
            <a:r>
              <a:rPr lang="cs-CZ" sz="1100" b="1" dirty="0">
                <a:latin typeface="Calibri" panose="020F0502020204030204" pitchFamily="34" charset="0"/>
              </a:rPr>
              <a:t> – Foto: </a:t>
            </a:r>
            <a:r>
              <a:rPr lang="cs-CZ" sz="1100" dirty="0">
                <a:latin typeface="Calibri" panose="020F0502020204030204" pitchFamily="34" charset="0"/>
              </a:rPr>
              <a:t>EVANS, Frederick H.. http://cs.wikipedia.org [online]. [cit. 17.6.2013]. Dostupný pod licencí public domain na WWW: </a:t>
            </a:r>
            <a:r>
              <a:rPr lang="cs-CZ" sz="1100" dirty="0">
                <a:latin typeface="Calibri" panose="020F0502020204030204" pitchFamily="34" charset="0"/>
                <a:hlinkClick r:id="rId8"/>
              </a:rPr>
              <a:t>http://cs.wikipedia.org/wiki/Soubor:Aubrey_Beardsley_ca._1895.jpg</a:t>
            </a:r>
            <a:endParaRPr lang="cs-CZ" sz="1100" dirty="0">
              <a:latin typeface="Calibri" panose="020F0502020204030204" pitchFamily="34" charset="0"/>
            </a:endParaRPr>
          </a:p>
          <a:p>
            <a:pPr>
              <a:buFont typeface="+mj-lt"/>
              <a:buAutoNum type="arabicPeriod" startAt="36"/>
            </a:pPr>
            <a:r>
              <a:rPr lang="cs-CZ" sz="1100" b="1" dirty="0">
                <a:latin typeface="Calibri" panose="020F0502020204030204" pitchFamily="34" charset="0"/>
              </a:rPr>
              <a:t>A. V. </a:t>
            </a:r>
            <a:r>
              <a:rPr lang="cs-CZ" sz="1100" b="1" dirty="0" err="1">
                <a:latin typeface="Calibri" panose="020F0502020204030204" pitchFamily="34" charset="0"/>
              </a:rPr>
              <a:t>Beardsley</a:t>
            </a:r>
            <a:r>
              <a:rPr lang="cs-CZ" sz="1100" b="1" dirty="0">
                <a:latin typeface="Calibri" panose="020F0502020204030204" pitchFamily="34" charset="0"/>
              </a:rPr>
              <a:t> – Paví šat</a:t>
            </a:r>
            <a:r>
              <a:rPr lang="cs-CZ" sz="1100" dirty="0">
                <a:latin typeface="Calibri" panose="020F0502020204030204" pitchFamily="34" charset="0"/>
              </a:rPr>
              <a:t>: AUTOR NEUVEDEN. http://cs.wikipedia.org [online]. [cit. 17.6.2013]. Dostupný pod licencí public domain na WWW: </a:t>
            </a:r>
            <a:r>
              <a:rPr lang="cs-CZ" sz="1100" dirty="0">
                <a:latin typeface="Calibri" panose="020F0502020204030204" pitchFamily="34" charset="0"/>
                <a:hlinkClick r:id="rId9"/>
              </a:rPr>
              <a:t>http://cs.wikipedia.org/wiki/Soubor:Beardsley-peacockskirt.PNG</a:t>
            </a:r>
            <a:endParaRPr lang="cs-CZ" sz="1100" dirty="0">
              <a:latin typeface="Calibri" panose="020F0502020204030204" pitchFamily="34" charset="0"/>
            </a:endParaRPr>
          </a:p>
          <a:p>
            <a:pPr>
              <a:buFont typeface="+mj-lt"/>
              <a:buAutoNum type="arabicPeriod" startAt="36"/>
            </a:pPr>
            <a:r>
              <a:rPr lang="cs-CZ" sz="1100" b="1" dirty="0">
                <a:latin typeface="Calibri" panose="020F0502020204030204" pitchFamily="34" charset="0"/>
              </a:rPr>
              <a:t>A. V. </a:t>
            </a:r>
            <a:r>
              <a:rPr lang="cs-CZ" sz="1100" b="1" dirty="0" err="1">
                <a:latin typeface="Calibri" panose="020F0502020204030204" pitchFamily="34" charset="0"/>
              </a:rPr>
              <a:t>Beardsley</a:t>
            </a:r>
            <a:r>
              <a:rPr lang="cs-CZ" sz="1100" b="1" dirty="0">
                <a:latin typeface="Calibri" panose="020F0502020204030204" pitchFamily="34" charset="0"/>
              </a:rPr>
              <a:t> – </a:t>
            </a:r>
            <a:r>
              <a:rPr lang="en-US" sz="1100" b="1" dirty="0" err="1">
                <a:solidFill>
                  <a:srgbClr val="000000"/>
                </a:solidFill>
                <a:latin typeface="Calibri" panose="020F0502020204030204" pitchFamily="34" charset="0"/>
              </a:rPr>
              <a:t>Titulní</a:t>
            </a:r>
            <a:r>
              <a:rPr lang="en-US" sz="1100" b="1" dirty="0">
                <a:solidFill>
                  <a:srgbClr val="000000"/>
                </a:solidFill>
                <a:latin typeface="Calibri" panose="020F0502020204030204" pitchFamily="34" charset="0"/>
              </a:rPr>
              <a:t> </a:t>
            </a:r>
            <a:r>
              <a:rPr lang="en-US" sz="1100" b="1" dirty="0" err="1">
                <a:solidFill>
                  <a:srgbClr val="000000"/>
                </a:solidFill>
                <a:latin typeface="Calibri" panose="020F0502020204030204" pitchFamily="34" charset="0"/>
              </a:rPr>
              <a:t>stránka</a:t>
            </a:r>
            <a:r>
              <a:rPr lang="en-US" sz="1100" b="1" dirty="0">
                <a:solidFill>
                  <a:srgbClr val="000000"/>
                </a:solidFill>
                <a:latin typeface="Calibri" panose="020F0502020204030204" pitchFamily="34" charset="0"/>
              </a:rPr>
              <a:t> </a:t>
            </a:r>
            <a:r>
              <a:rPr lang="en-US" sz="1100" b="1" dirty="0" err="1">
                <a:solidFill>
                  <a:srgbClr val="000000"/>
                </a:solidFill>
                <a:latin typeface="Calibri" panose="020F0502020204030204" pitchFamily="34" charset="0"/>
              </a:rPr>
              <a:t>časopisu</a:t>
            </a:r>
            <a:r>
              <a:rPr lang="cs-CZ" sz="1100" b="1" dirty="0">
                <a:solidFill>
                  <a:srgbClr val="000000"/>
                </a:solidFill>
                <a:latin typeface="Calibri" panose="020F0502020204030204" pitchFamily="34" charset="0"/>
              </a:rPr>
              <a:t>: </a:t>
            </a:r>
            <a:r>
              <a:rPr lang="cs-CZ" sz="1100" dirty="0">
                <a:latin typeface="Calibri" panose="020F0502020204030204" pitchFamily="34" charset="0"/>
              </a:rPr>
              <a:t>AUTOR NEUVEDEN. </a:t>
            </a:r>
            <a:r>
              <a:rPr lang="cs-CZ" sz="1100" i="1" dirty="0">
                <a:latin typeface="Calibri" panose="020F0502020204030204" pitchFamily="34" charset="0"/>
              </a:rPr>
              <a:t>http://cs.wikipedia.org</a:t>
            </a:r>
            <a:r>
              <a:rPr lang="cs-CZ" sz="1100" dirty="0">
                <a:latin typeface="Calibri" panose="020F0502020204030204" pitchFamily="34" charset="0"/>
              </a:rPr>
              <a:t> [online]. [cit. 17.6.2013]. Dostupný pod licencí public domain na WWW: </a:t>
            </a:r>
            <a:r>
              <a:rPr lang="cs-CZ" sz="1100" dirty="0">
                <a:latin typeface="Calibri" panose="020F0502020204030204" pitchFamily="34" charset="0"/>
                <a:hlinkClick r:id="rId10"/>
              </a:rPr>
              <a:t>http://cs.wikipedia.org/wiki/Soubor:Yellow_book_cover.jpg</a:t>
            </a:r>
            <a:endParaRPr lang="cs-CZ" sz="1100" dirty="0">
              <a:latin typeface="Calibri" panose="020F0502020204030204" pitchFamily="34" charset="0"/>
            </a:endParaRPr>
          </a:p>
          <a:p>
            <a:pPr>
              <a:buFont typeface="+mj-lt"/>
              <a:buAutoNum type="arabicPeriod" startAt="36"/>
            </a:pPr>
            <a:r>
              <a:rPr lang="cs-CZ" sz="1100" b="1" dirty="0">
                <a:latin typeface="Calibri" panose="020F0502020204030204" pitchFamily="34" charset="0"/>
              </a:rPr>
              <a:t>A. V. </a:t>
            </a:r>
            <a:r>
              <a:rPr lang="cs-CZ" sz="1100" b="1" dirty="0" err="1">
                <a:latin typeface="Calibri" panose="020F0502020204030204" pitchFamily="34" charset="0"/>
              </a:rPr>
              <a:t>Beardsley</a:t>
            </a:r>
            <a:r>
              <a:rPr lang="cs-CZ" sz="1100" b="1" dirty="0">
                <a:latin typeface="Calibri" panose="020F0502020204030204" pitchFamily="34" charset="0"/>
              </a:rPr>
              <a:t> – O. Wilde: </a:t>
            </a:r>
            <a:r>
              <a:rPr lang="cs-CZ" sz="1100" dirty="0">
                <a:latin typeface="Calibri" panose="020F0502020204030204" pitchFamily="34" charset="0"/>
              </a:rPr>
              <a:t>AUTOR NEUVEDEN. http://commons.wikimedia.org [online]. [cit. 17.6.2013]. Dostupný pod licencí public domain na WWW: </a:t>
            </a:r>
            <a:r>
              <a:rPr lang="cs-CZ" sz="1100" dirty="0">
                <a:latin typeface="Calibri" panose="020F0502020204030204" pitchFamily="34" charset="0"/>
                <a:hlinkClick r:id="rId11"/>
              </a:rPr>
              <a:t>http://commons.wikimedia.org/wiki/File:Oscar_Wilde_Scketch.jpg?uselang=cs</a:t>
            </a:r>
            <a:endParaRPr lang="cs-CZ" sz="1100" dirty="0">
              <a:latin typeface="Calibri" panose="020F0502020204030204" pitchFamily="34" charset="0"/>
            </a:endParaRPr>
          </a:p>
          <a:p>
            <a:pPr>
              <a:buFont typeface="+mj-lt"/>
              <a:buAutoNum type="arabicPeriod" startAt="36"/>
            </a:pPr>
            <a:r>
              <a:rPr lang="cs-CZ" sz="1100" b="1" dirty="0">
                <a:latin typeface="Calibri" panose="020F0502020204030204" pitchFamily="34" charset="0"/>
              </a:rPr>
              <a:t>M. A. Vrubel – Foto: </a:t>
            </a:r>
            <a:r>
              <a:rPr lang="pt-BR" sz="1100" dirty="0">
                <a:latin typeface="Calibri" panose="020F0502020204030204" pitchFamily="34" charset="0"/>
              </a:rPr>
              <a:t>AUTOR NEUVEDEN. </a:t>
            </a:r>
            <a:r>
              <a:rPr lang="pt-BR" sz="1100" i="1" dirty="0">
                <a:latin typeface="Calibri" panose="020F0502020204030204" pitchFamily="34" charset="0"/>
              </a:rPr>
              <a:t>http://media.rozhlas.cz</a:t>
            </a:r>
            <a:r>
              <a:rPr lang="pt-BR" sz="1100" dirty="0">
                <a:latin typeface="Calibri" panose="020F0502020204030204" pitchFamily="34" charset="0"/>
              </a:rPr>
              <a:t> [online]. [cit. 18.6.2013]. Dostupný na WWW: </a:t>
            </a:r>
            <a:r>
              <a:rPr lang="pt-BR" sz="1100" dirty="0">
                <a:latin typeface="Calibri" panose="020F0502020204030204" pitchFamily="34" charset="0"/>
                <a:hlinkClick r:id="rId12"/>
              </a:rPr>
              <a:t>http://media.rozhlas.cz/_obrazek/369712--michail-alexandrovic-vrubel--</a:t>
            </a:r>
            <a:r>
              <a:rPr lang="pt-BR" sz="1100" dirty="0" smtClean="0">
                <a:latin typeface="Calibri" panose="020F0502020204030204" pitchFamily="34" charset="0"/>
                <a:hlinkClick r:id="rId12"/>
              </a:rPr>
              <a:t>1-140x200p0.jpeg</a:t>
            </a:r>
            <a:endParaRPr lang="cs-CZ" sz="1100" b="1" dirty="0">
              <a:latin typeface="Calibri" panose="020F0502020204030204" pitchFamily="34" charset="0"/>
            </a:endParaRPr>
          </a:p>
          <a:p>
            <a:pPr>
              <a:buFont typeface="+mj-lt"/>
              <a:buAutoNum type="arabicPeriod" startAt="36"/>
            </a:pPr>
            <a:r>
              <a:rPr lang="cs-CZ" sz="1100" b="1" dirty="0">
                <a:latin typeface="Calibri" panose="020F0502020204030204" pitchFamily="34" charset="0"/>
              </a:rPr>
              <a:t>M. A. Vrubel – Démon sedící v zahradě: </a:t>
            </a:r>
            <a:r>
              <a:rPr lang="cs-CZ" sz="1100" dirty="0">
                <a:latin typeface="Calibri" panose="020F0502020204030204" pitchFamily="34" charset="0"/>
              </a:rPr>
              <a:t>AUTOR NEUVEDEN. http://en.wikipedia.org [online]. [cit. 17.6.2013]. Dostupný pod licencí public domain na WWW: </a:t>
            </a:r>
            <a:r>
              <a:rPr lang="cs-CZ" sz="1100" dirty="0">
                <a:latin typeface="Calibri" panose="020F0502020204030204" pitchFamily="34" charset="0"/>
                <a:hlinkClick r:id="rId13"/>
              </a:rPr>
              <a:t>http://en.wikipedia.org/wiki/File:Vrubel_Demon.jpg</a:t>
            </a:r>
            <a:endParaRPr lang="cs-CZ" sz="1100" dirty="0">
              <a:latin typeface="Calibri" panose="020F0502020204030204" pitchFamily="34" charset="0"/>
            </a:endParaRPr>
          </a:p>
          <a:p>
            <a:pPr>
              <a:buFont typeface="+mj-lt"/>
              <a:buAutoNum type="arabicPeriod" startAt="36"/>
            </a:pPr>
            <a:r>
              <a:rPr lang="cs-CZ" sz="1100" b="1" dirty="0" smtClean="0">
                <a:latin typeface="Calibri" panose="020F0502020204030204" pitchFamily="34" charset="0"/>
              </a:rPr>
              <a:t>M</a:t>
            </a:r>
            <a:r>
              <a:rPr lang="cs-CZ" sz="1100" b="1" dirty="0">
                <a:latin typeface="Calibri" panose="020F0502020204030204" pitchFamily="34" charset="0"/>
              </a:rPr>
              <a:t>. A. Vrubel – Labutí princezna: </a:t>
            </a:r>
            <a:r>
              <a:rPr lang="cs-CZ" sz="1100" dirty="0">
                <a:latin typeface="Calibri" panose="020F0502020204030204" pitchFamily="34" charset="0"/>
              </a:rPr>
              <a:t>AUTOR NEUVEDEN. </a:t>
            </a:r>
            <a:r>
              <a:rPr lang="cs-CZ" sz="1100" i="1" dirty="0">
                <a:latin typeface="Calibri" panose="020F0502020204030204" pitchFamily="34" charset="0"/>
              </a:rPr>
              <a:t>http://en.wikipedia.org</a:t>
            </a:r>
            <a:r>
              <a:rPr lang="cs-CZ" sz="1100" dirty="0">
                <a:latin typeface="Calibri" panose="020F0502020204030204" pitchFamily="34" charset="0"/>
              </a:rPr>
              <a:t> [online]. [cit. 17.6.2013]. Dostupný pod licencí public domain na WWW: </a:t>
            </a:r>
            <a:r>
              <a:rPr lang="cs-CZ" sz="1100" dirty="0">
                <a:latin typeface="Calibri" panose="020F0502020204030204" pitchFamily="34" charset="0"/>
                <a:hlinkClick r:id="rId14"/>
              </a:rPr>
              <a:t>http://en.wikipedia.org/wiki/File:Swan_princess.jpg</a:t>
            </a:r>
            <a:endParaRPr lang="cs-CZ" sz="1100" dirty="0">
              <a:latin typeface="Calibri" panose="020F0502020204030204" pitchFamily="34" charset="0"/>
            </a:endParaRPr>
          </a:p>
          <a:p>
            <a:pPr>
              <a:buFont typeface="+mj-lt"/>
              <a:buAutoNum type="arabicPeriod" startAt="43"/>
            </a:pPr>
            <a:r>
              <a:rPr lang="fr-FR" sz="1100" b="1" dirty="0">
                <a:latin typeface="Calibri" panose="020F0502020204030204" pitchFamily="34" charset="0"/>
              </a:rPr>
              <a:t>A. Rodin – </a:t>
            </a:r>
            <a:r>
              <a:rPr lang="cs-CZ" sz="1100" b="1" dirty="0">
                <a:latin typeface="Calibri" panose="020F0502020204030204" pitchFamily="34" charset="0"/>
              </a:rPr>
              <a:t>Myslitel: </a:t>
            </a:r>
            <a:r>
              <a:rPr lang="fr-FR" sz="1100" dirty="0">
                <a:latin typeface="Calibri" panose="020F0502020204030204" pitchFamily="34" charset="0"/>
              </a:rPr>
              <a:t>ANDERSEN, Hans. http://commons.wikimedia.org [online]. [</a:t>
            </a:r>
            <a:r>
              <a:rPr lang="fr-FR" sz="1100" dirty="0" err="1">
                <a:latin typeface="Calibri" panose="020F0502020204030204" pitchFamily="34" charset="0"/>
              </a:rPr>
              <a:t>cit</a:t>
            </a:r>
            <a:r>
              <a:rPr lang="fr-FR" sz="1100" dirty="0">
                <a:latin typeface="Calibri" panose="020F0502020204030204" pitchFamily="34" charset="0"/>
              </a:rPr>
              <a:t>. 3.6.2013]. Dostupný pod licencí public domain na WWW: </a:t>
            </a:r>
            <a:r>
              <a:rPr lang="fr-FR" sz="1100" dirty="0">
                <a:latin typeface="Calibri" panose="020F0502020204030204" pitchFamily="34" charset="0"/>
                <a:hlinkClick r:id="rId15"/>
              </a:rPr>
              <a:t>http://commons.wikimedia.org/wiki/File:Auguste_Rodin_-_</a:t>
            </a:r>
            <a:r>
              <a:rPr lang="fr-FR" sz="1100" dirty="0" smtClean="0">
                <a:latin typeface="Calibri" panose="020F0502020204030204" pitchFamily="34" charset="0"/>
                <a:hlinkClick r:id="rId15"/>
              </a:rPr>
              <a:t>Grubleren_2005-02.jpg?uselang=cs</a:t>
            </a:r>
            <a:endParaRPr lang="cs-CZ" sz="1100" dirty="0">
              <a:latin typeface="Calibri" panose="020F0502020204030204" pitchFamily="34" charset="0"/>
            </a:endParaRPr>
          </a:p>
          <a:p>
            <a:pPr>
              <a:buFont typeface="+mj-lt"/>
              <a:buAutoNum type="arabicPeriod" startAt="43"/>
            </a:pPr>
            <a:r>
              <a:rPr lang="cs-CZ" sz="1100" b="1" dirty="0" smtClean="0">
                <a:latin typeface="Calibri" panose="020F0502020204030204" pitchFamily="34" charset="0"/>
              </a:rPr>
              <a:t>A</a:t>
            </a:r>
            <a:r>
              <a:rPr lang="cs-CZ" sz="1100" b="1" dirty="0">
                <a:latin typeface="Calibri" panose="020F0502020204030204" pitchFamily="34" charset="0"/>
              </a:rPr>
              <a:t>. Rodin – Měšťané z Calais: </a:t>
            </a:r>
            <a:r>
              <a:rPr lang="en-US" sz="1100" dirty="0">
                <a:latin typeface="Calibri" panose="020F0502020204030204" pitchFamily="34" charset="0"/>
              </a:rPr>
              <a:t>PINGSTONE, Adrian. </a:t>
            </a:r>
            <a:r>
              <a:rPr lang="en-US" sz="1100" i="1" dirty="0">
                <a:latin typeface="Calibri" panose="020F0502020204030204" pitchFamily="34" charset="0"/>
              </a:rPr>
              <a:t>http://cs.wikipedia.org</a:t>
            </a:r>
            <a:r>
              <a:rPr lang="en-US" sz="1100" dirty="0">
                <a:latin typeface="Calibri" panose="020F0502020204030204" pitchFamily="34" charset="0"/>
              </a:rPr>
              <a:t> [online]. [cit. 3.6.2013]. Dostupný pod licencí Creative Commons Attribution-Share Alike 3.0 na WWW: </a:t>
            </a:r>
            <a:r>
              <a:rPr lang="en-US" sz="1100" dirty="0">
                <a:latin typeface="Calibri" panose="020F0502020204030204" pitchFamily="34" charset="0"/>
                <a:hlinkClick r:id="rId16"/>
              </a:rPr>
              <a:t>http://cs.wikipedia.org/wiki/Soubor:Auguste_Rodin-Burghers_of_Calais_London_(photo).</a:t>
            </a:r>
            <a:r>
              <a:rPr lang="en-US" sz="1100" dirty="0" smtClean="0">
                <a:latin typeface="Calibri" panose="020F0502020204030204" pitchFamily="34" charset="0"/>
                <a:hlinkClick r:id="rId16"/>
              </a:rPr>
              <a:t>jpg</a:t>
            </a:r>
            <a:endParaRPr lang="cs-CZ" sz="1100" dirty="0">
              <a:latin typeface="Calibri" panose="020F0502020204030204" pitchFamily="34" charset="0"/>
            </a:endParaRPr>
          </a:p>
        </p:txBody>
      </p:sp>
    </p:spTree>
    <p:extLst>
      <p:ext uri="{BB962C8B-B14F-4D97-AF65-F5344CB8AC3E}">
        <p14:creationId xmlns:p14="http://schemas.microsoft.com/office/powerpoint/2010/main" val="3492728631"/>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defRPr/>
            </a:pPr>
            <a:r>
              <a:rPr lang="cs-CZ" dirty="0" smtClean="0">
                <a:solidFill>
                  <a:srgbClr val="990099"/>
                </a:solidFill>
                <a:effectLst>
                  <a:outerShdw blurRad="38100" dist="38100" dir="2700000" algn="tl">
                    <a:srgbClr val="000000">
                      <a:alpha val="43137"/>
                    </a:srgbClr>
                  </a:outerShdw>
                </a:effectLst>
              </a:rPr>
              <a:t>Tento materiál je určen k interaktivní výuce.</a:t>
            </a:r>
            <a:endParaRPr lang="cs-CZ" dirty="0">
              <a:solidFill>
                <a:srgbClr val="990099"/>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70489509"/>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lastní návrh">
  <a:themeElements>
    <a:clrScheme name="Vlastn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astní návrh">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astn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astn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astn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astn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astn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astn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astn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astn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astn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astn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astn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astn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4963</TotalTime>
  <Words>1914</Words>
  <Application>Microsoft Office PowerPoint</Application>
  <PresentationFormat>Předvádění na obrazovce (4:3)</PresentationFormat>
  <Paragraphs>261</Paragraphs>
  <Slides>52</Slides>
  <Notes>7</Notes>
  <HiddenSlides>0</HiddenSlides>
  <MMClips>0</MMClips>
  <ScaleCrop>false</ScaleCrop>
  <HeadingPairs>
    <vt:vector size="6" baseType="variant">
      <vt:variant>
        <vt:lpstr>Použitá písma</vt:lpstr>
      </vt:variant>
      <vt:variant>
        <vt:i4>10</vt:i4>
      </vt:variant>
      <vt:variant>
        <vt:lpstr>Motiv</vt:lpstr>
      </vt:variant>
      <vt:variant>
        <vt:i4>4</vt:i4>
      </vt:variant>
      <vt:variant>
        <vt:lpstr>Nadpisy snímků</vt:lpstr>
      </vt:variant>
      <vt:variant>
        <vt:i4>52</vt:i4>
      </vt:variant>
    </vt:vector>
  </HeadingPairs>
  <TitlesOfParts>
    <vt:vector size="66" baseType="lpstr">
      <vt:lpstr>Arial Unicode MS</vt:lpstr>
      <vt:lpstr>Adobe Hebrew</vt:lpstr>
      <vt:lpstr>Algerian</vt:lpstr>
      <vt:lpstr>Arial</vt:lpstr>
      <vt:lpstr>Book Antiqua</vt:lpstr>
      <vt:lpstr>Bookman Old Style</vt:lpstr>
      <vt:lpstr>Calibri</vt:lpstr>
      <vt:lpstr>Californian FB</vt:lpstr>
      <vt:lpstr>Calisto MT</vt:lpstr>
      <vt:lpstr>Courier New</vt:lpstr>
      <vt:lpstr>Motiv sady Office</vt:lpstr>
      <vt:lpstr>Vlastní návrh</vt:lpstr>
      <vt:lpstr>Výchozí návrh</vt:lpstr>
      <vt:lpstr>1_Výchozí návrh</vt:lpstr>
      <vt:lpstr>Prezentace aplikace PowerPoint</vt:lpstr>
      <vt:lpstr>ANOTACE</vt:lpstr>
      <vt:lpstr>Prezentace aplikace PowerPoint</vt:lpstr>
      <vt:lpstr>OPAKOVÁNÍ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Charakteristické znaky</vt:lpstr>
      <vt:lpstr>Alfons Mucha (1860 – 1939)</vt:lpstr>
      <vt:lpstr>Autoportréty, 1907-1899</vt:lpstr>
      <vt:lpstr>Plakáty pro Sarah Bernhardtovou</vt:lpstr>
      <vt:lpstr>Prezentace aplikace PowerPoint</vt:lpstr>
      <vt:lpstr>Náramek ve tvaru hada pro Sarah Bernhardt, 1899</vt:lpstr>
      <vt:lpstr>Čtyři roční období</vt:lpstr>
      <vt:lpstr>Čtyři roční období</vt:lpstr>
      <vt:lpstr>Zvěrokruh, 1897</vt:lpstr>
      <vt:lpstr>Job, 1896-1898</vt:lpstr>
      <vt:lpstr>Čtyři denní doby</vt:lpstr>
      <vt:lpstr>Vitráž v Chrámu sv. Víta v Praze, 1931</vt:lpstr>
      <vt:lpstr>Slovanská epopej</vt:lpstr>
      <vt:lpstr>Slované v pravlasti, (1912)</vt:lpstr>
      <vt:lpstr>Zavedení slovanské liturgie, 1912  </vt:lpstr>
      <vt:lpstr>Kázání M. J. Husa v kapli Betlémské, 1916</vt:lpstr>
      <vt:lpstr>Jiří z Poděbrad, král obojího lidu, 1923</vt:lpstr>
      <vt:lpstr>Apoteóza z dějin Slovanstva, 1926</vt:lpstr>
      <vt:lpstr>Gustav Klimt (1862 – 1918)</vt:lpstr>
      <vt:lpstr>Prezentace aplikace PowerPoint</vt:lpstr>
      <vt:lpstr>Zlatá Adéla – Portrét Adele Bloch-Bauer, 1907</vt:lpstr>
      <vt:lpstr>Prezentace aplikace PowerPoint</vt:lpstr>
      <vt:lpstr>Polibek, 1907-1908</vt:lpstr>
      <vt:lpstr>Objetí, 1905-1909</vt:lpstr>
      <vt:lpstr>Panna, 1913</vt:lpstr>
      <vt:lpstr>Aubrey Vincent Beardsley  (1872 – 1898) </vt:lpstr>
      <vt:lpstr>Michail Alexandrovič Vrubel (1856 – 1910)</vt:lpstr>
      <vt:lpstr>Prezentace aplikace PowerPoint</vt:lpstr>
      <vt:lpstr>Auguste Rodin (1840 – 1917)</vt:lpstr>
      <vt:lpstr>KONEC </vt:lpstr>
      <vt:lpstr>Interaktivní část</vt:lpstr>
      <vt:lpstr>Komentář k ukázce:</vt:lpstr>
      <vt:lpstr>Citace: </vt:lpstr>
      <vt:lpstr>Citace:</vt:lpstr>
      <vt:lpstr>Citace:</vt:lpstr>
      <vt:lpstr>Tento materiál je určen k interaktivní výuce.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Surrealismus</dc:title>
  <cp:lastModifiedBy>Marcela Jelínková</cp:lastModifiedBy>
  <cp:revision>292</cp:revision>
  <dcterms:modified xsi:type="dcterms:W3CDTF">2013-12-10T08:10:18Z</dcterms:modified>
</cp:coreProperties>
</file>