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0" autoAdjust="0"/>
    <p:restoredTop sz="94660"/>
  </p:normalViewPr>
  <p:slideViewPr>
    <p:cSldViewPr>
      <p:cViewPr>
        <p:scale>
          <a:sx n="119" d="100"/>
          <a:sy n="119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263280"/>
              </p:ext>
            </p:extLst>
          </p:nvPr>
        </p:nvGraphicFramePr>
        <p:xfrm>
          <a:off x="750310" y="2060848"/>
          <a:ext cx="7926145" cy="36721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144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Jazyk- útvary nespisovného českého jazyka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Nespisovný český jazyk,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obecná čeština, místní jazyky, nářečí, sociální jazyky, argot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dataprojektor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Mechanik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seřizovač, Stavebnictví, Podnikání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9077" y="97587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Útvary nespisovného českého  jazyka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VY_32_INOVACE_34_679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8356" y="1052736"/>
            <a:ext cx="850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Podoby nespisovného českého jazyka </a:t>
            </a:r>
            <a:endParaRPr lang="cs-CZ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820863" y="2057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67744" y="1052736"/>
            <a:ext cx="374441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Nespisovný  český jazyk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2024532"/>
            <a:ext cx="81420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Přečtěte si ukázku mluveného projevu.</a:t>
            </a:r>
          </a:p>
          <a:p>
            <a:r>
              <a:rPr lang="cs-CZ" sz="1400" dirty="0"/>
              <a:t>Vyhledejte prvky </a:t>
            </a:r>
            <a:r>
              <a:rPr lang="cs-CZ" sz="1400" u="sng" dirty="0"/>
              <a:t>obecné češtiny.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„</a:t>
            </a:r>
            <a:r>
              <a:rPr lang="cs-CZ" sz="1400" dirty="0" err="1"/>
              <a:t>Přemejšlel</a:t>
            </a:r>
            <a:r>
              <a:rPr lang="cs-CZ" sz="1400" dirty="0"/>
              <a:t> sem </a:t>
            </a:r>
            <a:r>
              <a:rPr lang="cs-CZ" sz="1400" dirty="0" err="1"/>
              <a:t>vo</a:t>
            </a:r>
            <a:r>
              <a:rPr lang="cs-CZ" sz="1400" dirty="0"/>
              <a:t> tom, čím basem jako chtěl </a:t>
            </a:r>
            <a:r>
              <a:rPr lang="cs-CZ" sz="1400" dirty="0" err="1"/>
              <a:t>bejt</a:t>
            </a:r>
            <a:r>
              <a:rPr lang="cs-CZ" sz="1400" dirty="0"/>
              <a:t>. Tři </a:t>
            </a:r>
            <a:r>
              <a:rPr lang="cs-CZ" sz="1400" dirty="0" err="1"/>
              <a:t>klucí</a:t>
            </a:r>
            <a:r>
              <a:rPr lang="cs-CZ" sz="1400" dirty="0"/>
              <a:t> z naší třídy chtěj jít na automechanika, že </a:t>
            </a:r>
            <a:r>
              <a:rPr lang="cs-CZ" sz="1400" dirty="0" err="1"/>
              <a:t>prej</a:t>
            </a:r>
            <a:r>
              <a:rPr lang="cs-CZ" sz="1400" dirty="0"/>
              <a:t> si </a:t>
            </a:r>
            <a:r>
              <a:rPr lang="cs-CZ" sz="1400" dirty="0" err="1"/>
              <a:t>vydělaj</a:t>
            </a:r>
            <a:r>
              <a:rPr lang="cs-CZ" sz="1400" dirty="0"/>
              <a:t> dost prachů. Dělat s </a:t>
            </a:r>
            <a:r>
              <a:rPr lang="cs-CZ" sz="1400" dirty="0" err="1"/>
              <a:t>motorama</a:t>
            </a:r>
            <a:r>
              <a:rPr lang="cs-CZ" sz="1400" dirty="0"/>
              <a:t> by mi taky sedlo, ale </a:t>
            </a:r>
            <a:r>
              <a:rPr lang="cs-CZ" sz="1400" dirty="0" err="1"/>
              <a:t>bojim</a:t>
            </a:r>
            <a:r>
              <a:rPr lang="cs-CZ" sz="1400" dirty="0"/>
              <a:t> se, že mě ze </a:t>
            </a:r>
            <a:r>
              <a:rPr lang="cs-CZ" sz="1400" dirty="0" err="1"/>
              <a:t>dvouma</a:t>
            </a:r>
            <a:r>
              <a:rPr lang="cs-CZ" sz="1400" dirty="0"/>
              <a:t> </a:t>
            </a:r>
            <a:r>
              <a:rPr lang="cs-CZ" sz="1400" dirty="0" err="1"/>
              <a:t>štyrkama</a:t>
            </a:r>
            <a:r>
              <a:rPr lang="cs-CZ" sz="1400" dirty="0"/>
              <a:t> do učňáku </a:t>
            </a:r>
            <a:r>
              <a:rPr lang="cs-CZ" sz="1400" dirty="0" err="1"/>
              <a:t>nevemou</a:t>
            </a:r>
            <a:r>
              <a:rPr lang="cs-CZ" sz="1400" dirty="0"/>
              <a:t>. Táta říkal, že se zeptá ve fabrice, že </a:t>
            </a:r>
            <a:r>
              <a:rPr lang="cs-CZ" sz="1400" dirty="0" err="1"/>
              <a:t>maj</a:t>
            </a:r>
            <a:r>
              <a:rPr lang="cs-CZ" sz="1400" dirty="0"/>
              <a:t> </a:t>
            </a:r>
            <a:r>
              <a:rPr lang="cs-CZ" sz="1400" dirty="0" err="1"/>
              <a:t>dobrýho</a:t>
            </a:r>
            <a:r>
              <a:rPr lang="cs-CZ" sz="1400" dirty="0"/>
              <a:t> mistra, že </a:t>
            </a:r>
            <a:r>
              <a:rPr lang="cs-CZ" sz="1400" dirty="0" err="1"/>
              <a:t>bysem</a:t>
            </a:r>
            <a:r>
              <a:rPr lang="cs-CZ" sz="1400" dirty="0"/>
              <a:t> to jako </a:t>
            </a:r>
            <a:r>
              <a:rPr lang="cs-CZ" sz="1400" dirty="0" err="1"/>
              <a:t>moch</a:t>
            </a:r>
            <a:r>
              <a:rPr lang="cs-CZ" sz="1400" dirty="0"/>
              <a:t> </a:t>
            </a:r>
            <a:r>
              <a:rPr lang="cs-CZ" sz="1400" dirty="0" err="1"/>
              <a:t>skusit</a:t>
            </a:r>
            <a:r>
              <a:rPr lang="cs-CZ" sz="1400" dirty="0"/>
              <a:t> u něj</a:t>
            </a:r>
            <a:r>
              <a:rPr lang="cs-CZ" dirty="0"/>
              <a:t>.“</a:t>
            </a:r>
          </a:p>
          <a:p>
            <a:endParaRPr lang="cs-CZ" dirty="0" smtClean="0"/>
          </a:p>
          <a:p>
            <a:r>
              <a:rPr lang="cs-CZ" sz="1400" dirty="0" smtClean="0"/>
              <a:t>  1. obecnou češtinu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2. jazyky místní – nářečí  ( dialekty)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3. jazyky sociální – slang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4. argot – hantýrku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200" dirty="0"/>
              <a:t>teplý </a:t>
            </a:r>
            <a:r>
              <a:rPr lang="cs-CZ" sz="1200" dirty="0" err="1"/>
              <a:t>mlíko</a:t>
            </a:r>
            <a:r>
              <a:rPr lang="cs-CZ" sz="1200" dirty="0"/>
              <a:t>, </a:t>
            </a:r>
            <a:r>
              <a:rPr lang="cs-CZ" sz="1200" dirty="0" err="1"/>
              <a:t>malej</a:t>
            </a:r>
            <a:r>
              <a:rPr lang="cs-CZ" sz="1200" dirty="0"/>
              <a:t> </a:t>
            </a:r>
            <a:r>
              <a:rPr lang="cs-CZ" sz="1200" dirty="0" err="1"/>
              <a:t>rejč,zejtra,bejt,furt</a:t>
            </a:r>
            <a:endParaRPr lang="cs-CZ" sz="1200" dirty="0"/>
          </a:p>
          <a:p>
            <a:r>
              <a:rPr lang="cs-CZ" sz="1200" dirty="0" smtClean="0"/>
              <a:t>,</a:t>
            </a:r>
            <a:endParaRPr lang="cs-CZ" sz="12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97968" y="3638511"/>
            <a:ext cx="730213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 útvary jazyka nespisovného řadíme: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98127" y="5009964"/>
            <a:ext cx="2282062" cy="256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Obecnou češtinu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347864" y="5009964"/>
            <a:ext cx="1440160" cy="256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Místní jazyky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5220072" y="5009964"/>
            <a:ext cx="1440160" cy="256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Sociální  j.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948264" y="5009964"/>
            <a:ext cx="1151834" cy="256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argot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47864" y="5373215"/>
            <a:ext cx="5256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Staré </a:t>
            </a:r>
            <a:r>
              <a:rPr lang="cs-CZ" sz="1200" dirty="0" err="1" smtClean="0"/>
              <a:t>mlén,stary</a:t>
            </a:r>
            <a:r>
              <a:rPr lang="cs-CZ" sz="1200" dirty="0" smtClean="0"/>
              <a:t> </a:t>
            </a:r>
            <a:r>
              <a:rPr lang="cs-CZ" sz="1200" dirty="0" err="1" smtClean="0"/>
              <a:t>Ostravak</a:t>
            </a:r>
            <a:r>
              <a:rPr lang="cs-CZ" sz="1200" dirty="0" smtClean="0"/>
              <a:t>         </a:t>
            </a:r>
            <a:r>
              <a:rPr lang="cs-CZ" sz="1200" dirty="0" err="1" smtClean="0"/>
              <a:t>vopruzovat</a:t>
            </a:r>
            <a:r>
              <a:rPr lang="cs-CZ" sz="1200" dirty="0" smtClean="0"/>
              <a:t>, biflovat,        </a:t>
            </a:r>
            <a:r>
              <a:rPr lang="cs-CZ" sz="1200" dirty="0" err="1" smtClean="0"/>
              <a:t>lóve</a:t>
            </a:r>
            <a:r>
              <a:rPr lang="cs-CZ" sz="1200" dirty="0" smtClean="0"/>
              <a:t>, </a:t>
            </a:r>
            <a:r>
              <a:rPr lang="cs-CZ" sz="1200" dirty="0" err="1" smtClean="0"/>
              <a:t>mani</a:t>
            </a:r>
            <a:r>
              <a:rPr lang="cs-CZ" sz="1200" dirty="0" smtClean="0"/>
              <a:t>, </a:t>
            </a:r>
            <a:r>
              <a:rPr lang="cs-CZ" sz="1200" dirty="0" err="1" smtClean="0"/>
              <a:t>mós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0215" y="2430180"/>
            <a:ext cx="8352928" cy="7940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                          dialekty - zkoumá  je jazykovědná disciplína = </a:t>
            </a:r>
            <a:r>
              <a:rPr lang="cs-CZ" b="1" u="sng" dirty="0" smtClean="0"/>
              <a:t>dialektologie  </a:t>
            </a:r>
          </a:p>
          <a:p>
            <a:pPr lvl="0"/>
            <a:r>
              <a:rPr lang="cs-CZ" sz="1400" b="1" dirty="0" smtClean="0"/>
              <a:t>                                                                  1.   Nářečí česká</a:t>
            </a:r>
            <a:r>
              <a:rPr lang="cs-CZ" sz="1400" dirty="0" smtClean="0"/>
              <a:t> (téměř celé Čechy- z něho </a:t>
            </a:r>
            <a:r>
              <a:rPr lang="cs-CZ" sz="1400" u="sng" dirty="0" smtClean="0"/>
              <a:t>obecná čeština</a:t>
            </a:r>
            <a:endParaRPr lang="cs-CZ" sz="1400" dirty="0" smtClean="0"/>
          </a:p>
          <a:p>
            <a:pPr lvl="4"/>
            <a:r>
              <a:rPr lang="cs-CZ" sz="1200" dirty="0" smtClean="0"/>
              <a:t>                                                       Dej mouku ze </a:t>
            </a:r>
            <a:r>
              <a:rPr lang="cs-CZ" sz="1200" dirty="0" err="1" smtClean="0"/>
              <a:t>mlejna</a:t>
            </a:r>
            <a:r>
              <a:rPr lang="cs-CZ" sz="1200" dirty="0" smtClean="0"/>
              <a:t> na </a:t>
            </a:r>
            <a:r>
              <a:rPr lang="cs-CZ" sz="1200" dirty="0" err="1" smtClean="0"/>
              <a:t>vozejk</a:t>
            </a:r>
            <a:r>
              <a:rPr lang="cs-CZ" sz="1200" dirty="0" smtClean="0"/>
              <a:t>. </a:t>
            </a:r>
            <a:r>
              <a:rPr lang="cs-CZ" sz="1200" dirty="0"/>
              <a:t>.</a:t>
            </a:r>
            <a:endParaRPr lang="cs-CZ" sz="1200" dirty="0" smtClean="0"/>
          </a:p>
          <a:p>
            <a:pPr lvl="4"/>
            <a:r>
              <a:rPr lang="cs-CZ" sz="1200" dirty="0" smtClean="0"/>
              <a:t>                                                        To je </a:t>
            </a:r>
            <a:r>
              <a:rPr lang="cs-CZ" sz="1200" dirty="0" err="1" smtClean="0"/>
              <a:t>hodnej</a:t>
            </a:r>
            <a:r>
              <a:rPr lang="cs-CZ" sz="1200" dirty="0" smtClean="0"/>
              <a:t> </a:t>
            </a:r>
            <a:r>
              <a:rPr lang="cs-CZ" sz="1200" dirty="0" err="1" smtClean="0"/>
              <a:t>strejček</a:t>
            </a:r>
            <a:r>
              <a:rPr lang="cs-CZ" sz="1200" dirty="0" smtClean="0"/>
              <a:t>. </a:t>
            </a:r>
            <a:r>
              <a:rPr lang="cs-CZ" sz="1200" dirty="0" err="1" smtClean="0"/>
              <a:t>Celej</a:t>
            </a:r>
            <a:r>
              <a:rPr lang="cs-CZ" sz="1200" dirty="0" smtClean="0"/>
              <a:t> </a:t>
            </a:r>
            <a:r>
              <a:rPr lang="cs-CZ" sz="1200" dirty="0" err="1" smtClean="0"/>
              <a:t>tejden</a:t>
            </a:r>
            <a:r>
              <a:rPr lang="cs-CZ" sz="1200" dirty="0" smtClean="0"/>
              <a:t>. </a:t>
            </a:r>
            <a:r>
              <a:rPr lang="cs-CZ" sz="1200" dirty="0" err="1" smtClean="0"/>
              <a:t>Vodpoledne</a:t>
            </a:r>
            <a:r>
              <a:rPr lang="cs-CZ" sz="1200" dirty="0" smtClean="0"/>
              <a:t>.</a:t>
            </a:r>
            <a:r>
              <a:rPr lang="cs-CZ" sz="1200" dirty="0"/>
              <a:t> Kyselý </a:t>
            </a:r>
            <a:r>
              <a:rPr lang="cs-CZ" sz="1200" dirty="0" err="1" smtClean="0"/>
              <a:t>mlíko</a:t>
            </a:r>
            <a:r>
              <a:rPr lang="cs-CZ" sz="1200" dirty="0" smtClean="0"/>
              <a:t>.</a:t>
            </a:r>
          </a:p>
          <a:p>
            <a:pPr lvl="4"/>
            <a:r>
              <a:rPr lang="cs-CZ" sz="1400" b="1" dirty="0" smtClean="0"/>
              <a:t>                    2.</a:t>
            </a:r>
            <a:r>
              <a:rPr lang="cs-CZ" sz="1200" dirty="0" smtClean="0"/>
              <a:t>    </a:t>
            </a:r>
            <a:r>
              <a:rPr lang="cs-CZ" sz="1400" b="1" dirty="0" smtClean="0"/>
              <a:t>Nářečí  hanácká</a:t>
            </a:r>
            <a:r>
              <a:rPr lang="cs-CZ" sz="1400" dirty="0" smtClean="0"/>
              <a:t> (okolí Olomouce  - řeka Haná = </a:t>
            </a:r>
            <a:r>
              <a:rPr lang="cs-CZ" sz="1400" dirty="0" err="1" smtClean="0"/>
              <a:t>Hanácko</a:t>
            </a:r>
            <a:r>
              <a:rPr lang="cs-CZ" sz="1400" dirty="0" smtClean="0"/>
              <a:t>)</a:t>
            </a:r>
          </a:p>
          <a:p>
            <a:pPr lvl="4"/>
            <a:r>
              <a:rPr lang="cs-CZ" sz="1200" dirty="0" smtClean="0"/>
              <a:t>                                                        </a:t>
            </a:r>
            <a:r>
              <a:rPr lang="cs-CZ" sz="1200" dirty="0" err="1" smtClean="0"/>
              <a:t>Dé</a:t>
            </a:r>
            <a:r>
              <a:rPr lang="cs-CZ" sz="1200" dirty="0" smtClean="0"/>
              <a:t> </a:t>
            </a:r>
            <a:r>
              <a:rPr lang="cs-CZ" sz="1200" dirty="0" err="1"/>
              <a:t>móku</a:t>
            </a:r>
            <a:r>
              <a:rPr lang="cs-CZ" sz="1200" dirty="0"/>
              <a:t> ze </a:t>
            </a:r>
            <a:r>
              <a:rPr lang="cs-CZ" sz="1200" dirty="0" err="1"/>
              <a:t>mléna</a:t>
            </a:r>
            <a:r>
              <a:rPr lang="cs-CZ" sz="1200" dirty="0"/>
              <a:t> na </a:t>
            </a:r>
            <a:r>
              <a:rPr lang="cs-CZ" sz="1200" dirty="0" err="1"/>
              <a:t>vozék</a:t>
            </a:r>
            <a:r>
              <a:rPr lang="cs-CZ" sz="1200" dirty="0"/>
              <a:t>.</a:t>
            </a:r>
          </a:p>
          <a:p>
            <a:pPr lvl="4"/>
            <a:r>
              <a:rPr lang="cs-CZ" sz="1200" dirty="0" smtClean="0"/>
              <a:t>                                                        To </a:t>
            </a:r>
            <a:r>
              <a:rPr lang="cs-CZ" sz="1200" dirty="0"/>
              <a:t>je (</a:t>
            </a:r>
            <a:r>
              <a:rPr lang="cs-CZ" sz="1200" dirty="0" err="1"/>
              <a:t>só</a:t>
            </a:r>
            <a:r>
              <a:rPr lang="cs-CZ" sz="1200" dirty="0"/>
              <a:t>) hodné strýček. Staré </a:t>
            </a:r>
            <a:r>
              <a:rPr lang="cs-CZ" sz="1200" dirty="0" err="1"/>
              <a:t>mlén</a:t>
            </a:r>
            <a:endParaRPr lang="cs-CZ" sz="1200" dirty="0"/>
          </a:p>
          <a:p>
            <a:pPr lvl="4"/>
            <a:r>
              <a:rPr lang="cs-CZ" sz="1200" dirty="0" smtClean="0"/>
              <a:t>                                                        Oni </a:t>
            </a:r>
            <a:r>
              <a:rPr lang="cs-CZ" sz="1200" dirty="0" err="1"/>
              <a:t>kupujó</a:t>
            </a:r>
            <a:r>
              <a:rPr lang="cs-CZ" sz="1200" dirty="0"/>
              <a:t>. </a:t>
            </a:r>
            <a:r>
              <a:rPr lang="cs-CZ" sz="1200" dirty="0" err="1"/>
              <a:t>Mócha</a:t>
            </a:r>
            <a:r>
              <a:rPr lang="cs-CZ" sz="1200" dirty="0"/>
              <a:t>.</a:t>
            </a:r>
          </a:p>
          <a:p>
            <a:pPr lvl="0"/>
            <a:r>
              <a:rPr lang="cs-CZ" b="1" dirty="0" smtClean="0"/>
              <a:t>                                                  </a:t>
            </a:r>
            <a:r>
              <a:rPr lang="cs-CZ" sz="1400" b="1" dirty="0" smtClean="0"/>
              <a:t>3.   Nářečí  slezská( </a:t>
            </a:r>
            <a:r>
              <a:rPr lang="cs-CZ" sz="1400" dirty="0" smtClean="0"/>
              <a:t>moravskoslezská = lašská)</a:t>
            </a:r>
          </a:p>
          <a:p>
            <a:pPr lvl="4"/>
            <a:r>
              <a:rPr lang="cs-CZ" sz="1200" dirty="0" smtClean="0"/>
              <a:t>                                                        </a:t>
            </a:r>
            <a:r>
              <a:rPr lang="cs-CZ" sz="1200" dirty="0" err="1" smtClean="0"/>
              <a:t>Daj</a:t>
            </a:r>
            <a:r>
              <a:rPr lang="cs-CZ" sz="1200" dirty="0" smtClean="0"/>
              <a:t> muku ze </a:t>
            </a:r>
            <a:r>
              <a:rPr lang="cs-CZ" sz="1200" dirty="0" err="1" smtClean="0"/>
              <a:t>mlyna</a:t>
            </a:r>
            <a:r>
              <a:rPr lang="cs-CZ" sz="1200" dirty="0" smtClean="0"/>
              <a:t> na </a:t>
            </a:r>
            <a:r>
              <a:rPr lang="cs-CZ" sz="1200" dirty="0" err="1" smtClean="0"/>
              <a:t>vozek</a:t>
            </a:r>
            <a:r>
              <a:rPr lang="cs-CZ" sz="1200" dirty="0" smtClean="0"/>
              <a:t>.</a:t>
            </a:r>
          </a:p>
          <a:p>
            <a:pPr lvl="4"/>
            <a:r>
              <a:rPr lang="cs-CZ" sz="1200" dirty="0" smtClean="0"/>
              <a:t>                                                         To je hodny </a:t>
            </a:r>
            <a:r>
              <a:rPr lang="cs-CZ" sz="1200" dirty="0" err="1" smtClean="0"/>
              <a:t>stryk</a:t>
            </a:r>
            <a:r>
              <a:rPr lang="cs-CZ" sz="1200" dirty="0" smtClean="0"/>
              <a:t>. </a:t>
            </a:r>
            <a:r>
              <a:rPr lang="cs-CZ" sz="1200" dirty="0" err="1" smtClean="0"/>
              <a:t>Stary</a:t>
            </a:r>
            <a:r>
              <a:rPr lang="cs-CZ" sz="1200" dirty="0" smtClean="0"/>
              <a:t> </a:t>
            </a:r>
            <a:r>
              <a:rPr lang="cs-CZ" sz="1200" dirty="0" err="1" smtClean="0"/>
              <a:t>mlyn</a:t>
            </a:r>
            <a:r>
              <a:rPr lang="cs-CZ" sz="1200" dirty="0" smtClean="0"/>
              <a:t>. </a:t>
            </a:r>
            <a:r>
              <a:rPr lang="cs-CZ" sz="1200" dirty="0" err="1" smtClean="0"/>
              <a:t>Nosik</a:t>
            </a:r>
            <a:r>
              <a:rPr lang="cs-CZ" sz="1200" dirty="0" smtClean="0"/>
              <a:t>.</a:t>
            </a:r>
          </a:p>
          <a:p>
            <a:pPr lvl="0"/>
            <a:r>
              <a:rPr lang="cs-CZ" sz="1400" b="1" dirty="0" smtClean="0"/>
              <a:t>´                                                                 4.   Nářečí moravskoslovenská </a:t>
            </a:r>
            <a:r>
              <a:rPr lang="cs-CZ" sz="1400" dirty="0"/>
              <a:t>(podél hranic mezi </a:t>
            </a:r>
            <a:r>
              <a:rPr lang="cs-CZ" sz="1400" dirty="0" smtClean="0"/>
              <a:t>ČR a </a:t>
            </a:r>
            <a:r>
              <a:rPr lang="cs-CZ" sz="1400" dirty="0"/>
              <a:t>Slovenskem)</a:t>
            </a:r>
          </a:p>
          <a:p>
            <a:pPr lvl="4"/>
            <a:r>
              <a:rPr lang="cs-CZ" sz="1200" dirty="0" smtClean="0"/>
              <a:t>                                                        </a:t>
            </a:r>
            <a:r>
              <a:rPr lang="cs-CZ" sz="1200" dirty="0" err="1" smtClean="0"/>
              <a:t>Daj</a:t>
            </a:r>
            <a:r>
              <a:rPr lang="cs-CZ" sz="1200" dirty="0" smtClean="0"/>
              <a:t> </a:t>
            </a:r>
            <a:r>
              <a:rPr lang="cs-CZ" sz="1200" dirty="0" err="1"/>
              <a:t>múku</a:t>
            </a:r>
            <a:r>
              <a:rPr lang="cs-CZ" sz="1200" dirty="0"/>
              <a:t> ze mlýna na vozík</a:t>
            </a:r>
            <a:r>
              <a:rPr lang="cs-CZ" sz="1200" dirty="0" smtClean="0"/>
              <a:t>.</a:t>
            </a:r>
            <a:r>
              <a:rPr lang="cs-CZ" sz="1200" dirty="0"/>
              <a:t> To je (sú) hodný strýček</a:t>
            </a:r>
          </a:p>
          <a:p>
            <a:pPr lvl="4"/>
            <a:r>
              <a:rPr lang="cs-CZ" sz="1200" dirty="0" smtClean="0"/>
              <a:t>                                                        </a:t>
            </a:r>
            <a:r>
              <a:rPr lang="cs-CZ" sz="1200" dirty="0" err="1" smtClean="0"/>
              <a:t>Najstarší</a:t>
            </a:r>
            <a:r>
              <a:rPr lang="cs-CZ" sz="1200" dirty="0" smtClean="0"/>
              <a:t>, </a:t>
            </a:r>
            <a:r>
              <a:rPr lang="cs-CZ" sz="1200" dirty="0" err="1" smtClean="0"/>
              <a:t>jastřáb,nosík</a:t>
            </a:r>
            <a:r>
              <a:rPr lang="cs-CZ" sz="1200" dirty="0"/>
              <a:t>, pýcha, </a:t>
            </a:r>
            <a:r>
              <a:rPr lang="cs-CZ" sz="1200" dirty="0" err="1" smtClean="0"/>
              <a:t>vajce</a:t>
            </a:r>
            <a:r>
              <a:rPr lang="cs-CZ" sz="1200" dirty="0" smtClean="0"/>
              <a:t>.</a:t>
            </a:r>
            <a:endParaRPr lang="cs-CZ" sz="1200" dirty="0"/>
          </a:p>
          <a:p>
            <a:pPr lvl="4"/>
            <a:r>
              <a:rPr lang="cs-CZ" sz="1200" dirty="0" smtClean="0"/>
              <a:t>,</a:t>
            </a:r>
            <a:endParaRPr lang="cs-CZ" sz="1200" dirty="0"/>
          </a:p>
          <a:p>
            <a:pPr lvl="0"/>
            <a:r>
              <a:rPr lang="cs-CZ" sz="1400" dirty="0"/>
              <a:t> </a:t>
            </a:r>
          </a:p>
          <a:p>
            <a:pPr lvl="4"/>
            <a:r>
              <a:rPr lang="cs-CZ" sz="1400" dirty="0"/>
              <a:t>.</a:t>
            </a:r>
          </a:p>
          <a:p>
            <a:pPr lvl="4"/>
            <a:endParaRPr lang="cs-CZ" sz="1400" dirty="0"/>
          </a:p>
          <a:p>
            <a:pPr lvl="0"/>
            <a:r>
              <a:rPr lang="cs-CZ" sz="1400" dirty="0"/>
              <a:t>4                          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   </a:t>
            </a:r>
          </a:p>
          <a:p>
            <a:pPr lvl="4"/>
            <a:r>
              <a:rPr lang="cs-CZ" sz="1400" dirty="0"/>
              <a:t>.</a:t>
            </a:r>
          </a:p>
          <a:p>
            <a:r>
              <a:rPr lang="cs-CZ" sz="1400" dirty="0"/>
              <a:t> 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dirty="0"/>
              <a:t>.  </a:t>
            </a:r>
          </a:p>
          <a:p>
            <a:pPr lvl="0"/>
            <a:endParaRPr lang="cs-CZ" sz="1200" dirty="0"/>
          </a:p>
          <a:p>
            <a:r>
              <a:rPr lang="cs-CZ" dirty="0"/>
              <a:t> 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87824" y="1225689"/>
            <a:ext cx="3960440" cy="547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Česká nářečí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25666" y="3396502"/>
            <a:ext cx="864096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4</a:t>
            </a:r>
            <a:endParaRPr lang="cs-CZ" sz="72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1978224" y="3252486"/>
            <a:ext cx="144016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835696" y="3645024"/>
            <a:ext cx="144016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691680" y="4425595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1835696" y="4437112"/>
            <a:ext cx="1440160" cy="534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120640" y="2203901"/>
            <a:ext cx="69027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Užívají je někteří spisovatelé = realisté ,např. Gabriela Preissová, </a:t>
            </a:r>
            <a:r>
              <a:rPr lang="cs-CZ" sz="1400" dirty="0" err="1" smtClean="0"/>
              <a:t>bratřiMrštíkovi</a:t>
            </a:r>
            <a:r>
              <a:rPr lang="cs-CZ" sz="1400" dirty="0" smtClean="0"/>
              <a:t> a další</a:t>
            </a: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62341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	</a:t>
            </a:r>
          </a:p>
          <a:p>
            <a:r>
              <a:rPr lang="cs-CZ" sz="1400" b="1" u="sng" dirty="0"/>
              <a:t>Poznáte podle řeči postav, v které nářeční oblasti se děj odehrává</a:t>
            </a:r>
            <a:r>
              <a:rPr lang="cs-CZ" sz="1400" b="1" u="sng" dirty="0" smtClean="0"/>
              <a:t>?</a:t>
            </a:r>
          </a:p>
          <a:p>
            <a:endParaRPr lang="cs-CZ" sz="1400" b="1" u="sng" dirty="0"/>
          </a:p>
          <a:p>
            <a:r>
              <a:rPr lang="cs-CZ" sz="1200" dirty="0" err="1" smtClean="0"/>
              <a:t>Enu</a:t>
            </a:r>
            <a:r>
              <a:rPr lang="cs-CZ" sz="1200" dirty="0"/>
              <a:t>, já </a:t>
            </a:r>
            <a:r>
              <a:rPr lang="cs-CZ" sz="1200" dirty="0" err="1"/>
              <a:t>su</a:t>
            </a:r>
            <a:r>
              <a:rPr lang="cs-CZ" sz="1200" dirty="0"/>
              <a:t> sama nad </a:t>
            </a:r>
            <a:r>
              <a:rPr lang="cs-CZ" sz="1200" dirty="0" err="1"/>
              <a:t>tém</a:t>
            </a:r>
            <a:r>
              <a:rPr lang="cs-CZ" sz="1200" dirty="0"/>
              <a:t> </a:t>
            </a:r>
            <a:r>
              <a:rPr lang="cs-CZ" sz="1200" dirty="0" err="1"/>
              <a:t>hlópá</a:t>
            </a:r>
            <a:r>
              <a:rPr lang="cs-CZ" sz="1200" dirty="0"/>
              <a:t>. </a:t>
            </a:r>
            <a:r>
              <a:rPr lang="cs-CZ" sz="1200" dirty="0" err="1"/>
              <a:t>Bévá</a:t>
            </a:r>
            <a:r>
              <a:rPr lang="cs-CZ" sz="1200" dirty="0"/>
              <a:t> </a:t>
            </a:r>
            <a:r>
              <a:rPr lang="cs-CZ" sz="1200" dirty="0" err="1"/>
              <a:t>temu</a:t>
            </a:r>
            <a:r>
              <a:rPr lang="cs-CZ" sz="1200" dirty="0"/>
              <a:t> tak </a:t>
            </a:r>
            <a:r>
              <a:rPr lang="cs-CZ" sz="1200" dirty="0" err="1"/>
              <a:t>aji</a:t>
            </a:r>
            <a:r>
              <a:rPr lang="cs-CZ" sz="1200" dirty="0"/>
              <a:t> tak. Je to s </a:t>
            </a:r>
            <a:r>
              <a:rPr lang="cs-CZ" sz="1200" dirty="0" err="1"/>
              <a:t>tebó</a:t>
            </a:r>
            <a:r>
              <a:rPr lang="cs-CZ" sz="1200" dirty="0"/>
              <a:t>, dceruško, zlý. Doma ti nečeká než nadávání a bytí, a </a:t>
            </a:r>
            <a:r>
              <a:rPr lang="cs-CZ" sz="1200" dirty="0" smtClean="0"/>
              <a:t>tak</a:t>
            </a:r>
            <a:endParaRPr lang="cs-CZ" sz="1200" dirty="0"/>
          </a:p>
          <a:p>
            <a:r>
              <a:rPr lang="cs-CZ" sz="1200" dirty="0" smtClean="0"/>
              <a:t>nevím </a:t>
            </a:r>
            <a:r>
              <a:rPr lang="cs-CZ" sz="1200" dirty="0"/>
              <a:t>opravdu, jak bych ti dobře poradila. Do lidí člověk nevidí a do tebe taky ne. A potom si myslím, máš-li Františka ráda, už je ti to jedno. Jemu tě </a:t>
            </a:r>
            <a:r>
              <a:rPr lang="cs-CZ" sz="1200" dirty="0" err="1"/>
              <a:t>nedajó</a:t>
            </a:r>
            <a:r>
              <a:rPr lang="cs-CZ" sz="1200" dirty="0"/>
              <a:t>, na to ani nemysli, a tak, </a:t>
            </a:r>
            <a:r>
              <a:rPr lang="cs-CZ" sz="1200" dirty="0" err="1"/>
              <a:t>odende-li</a:t>
            </a:r>
            <a:r>
              <a:rPr lang="cs-CZ" sz="1200" dirty="0"/>
              <a:t> Vávra, přijde druhé, zas třetí – Petr nebo Pavel – Tak </a:t>
            </a:r>
            <a:r>
              <a:rPr lang="cs-CZ" sz="1200" dirty="0" err="1"/>
              <a:t>nezvostaneš</a:t>
            </a:r>
            <a:r>
              <a:rPr lang="cs-CZ" sz="1200" dirty="0"/>
              <a:t>, </a:t>
            </a:r>
            <a:r>
              <a:rPr lang="cs-CZ" sz="1200" dirty="0" err="1"/>
              <a:t>jednó</a:t>
            </a:r>
            <a:r>
              <a:rPr lang="cs-CZ" sz="1200" dirty="0"/>
              <a:t> se vdát musíš.</a:t>
            </a:r>
          </a:p>
          <a:p>
            <a:r>
              <a:rPr lang="cs-CZ"/>
              <a:t> </a:t>
            </a:r>
            <a:r>
              <a:rPr lang="cs-CZ" dirty="0"/>
              <a:t>					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3212976"/>
            <a:ext cx="33123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Sociální jazyky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27584" y="3861048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slang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37088" y="3861048"/>
            <a:ext cx="172819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argot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5" idx="2"/>
          </p:cNvCxnSpPr>
          <p:nvPr/>
        </p:nvCxnSpPr>
        <p:spPr>
          <a:xfrm flipH="1">
            <a:off x="1835696" y="3573016"/>
            <a:ext cx="64807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5" idx="2"/>
          </p:cNvCxnSpPr>
          <p:nvPr/>
        </p:nvCxnSpPr>
        <p:spPr>
          <a:xfrm>
            <a:off x="2483768" y="3573016"/>
            <a:ext cx="31683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827584" y="4509120"/>
            <a:ext cx="3792192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r>
              <a:rPr lang="cs-CZ" sz="1400" dirty="0" smtClean="0"/>
              <a:t>azyky určité sociální skupiny</a:t>
            </a:r>
          </a:p>
          <a:p>
            <a:r>
              <a:rPr lang="cs-CZ" sz="1400" u="sng" dirty="0"/>
              <a:t>Sportovní:</a:t>
            </a:r>
            <a:r>
              <a:rPr lang="cs-CZ" sz="1400" dirty="0"/>
              <a:t> </a:t>
            </a:r>
          </a:p>
          <a:p>
            <a:pPr lvl="0"/>
            <a:r>
              <a:rPr lang="cs-CZ" sz="1400" dirty="0"/>
              <a:t>Mičuda, faul, finiš, gól = banán</a:t>
            </a:r>
          </a:p>
          <a:p>
            <a:r>
              <a:rPr lang="cs-CZ" sz="1400" dirty="0"/>
              <a:t> </a:t>
            </a:r>
            <a:r>
              <a:rPr lang="cs-CZ" sz="1400" u="sng" dirty="0"/>
              <a:t>Myslivecký:</a:t>
            </a:r>
            <a:r>
              <a:rPr lang="cs-CZ" sz="1400" dirty="0"/>
              <a:t> </a:t>
            </a:r>
          </a:p>
          <a:p>
            <a:pPr lvl="0"/>
            <a:r>
              <a:rPr lang="cs-CZ" sz="1400" dirty="0"/>
              <a:t>Slechy = uši; běhy = nohy; prut = ocas; světla = oči</a:t>
            </a:r>
          </a:p>
          <a:p>
            <a:r>
              <a:rPr lang="cs-CZ" sz="1400" dirty="0"/>
              <a:t> 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00014" y="5013176"/>
            <a:ext cx="31683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 smtClean="0"/>
              <a:t>Mluva zlodějů, narkomanů, prostitutek, pasáků, gaunerů= </a:t>
            </a:r>
            <a:r>
              <a:rPr lang="cs-CZ" sz="1400" u="sng" dirty="0" smtClean="0"/>
              <a:t>tajná mluva </a:t>
            </a:r>
            <a:r>
              <a:rPr lang="cs-CZ" sz="1400" dirty="0" smtClean="0"/>
              <a:t>(snaha utajit skutečné významy slov)</a:t>
            </a:r>
          </a:p>
          <a:p>
            <a:pPr lvl="0"/>
            <a:r>
              <a:rPr lang="cs-CZ" sz="1400" u="sng" dirty="0" smtClean="0"/>
              <a:t>hantec</a:t>
            </a:r>
            <a:endParaRPr lang="cs-CZ" sz="1400" dirty="0" smtClean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7256" y="1003627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9256" y="1639936"/>
            <a:ext cx="44644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endParaRPr lang="cs-CZ" sz="1400" dirty="0"/>
          </a:p>
          <a:p>
            <a:r>
              <a:rPr lang="cs-CZ" sz="1400" b="1" dirty="0"/>
              <a:t>pražská galérka- </a:t>
            </a:r>
            <a:r>
              <a:rPr lang="cs-CZ" sz="1400" dirty="0"/>
              <a:t>(též: mluva </a:t>
            </a:r>
            <a:r>
              <a:rPr lang="cs-CZ" sz="1400" dirty="0" smtClean="0"/>
              <a:t>pražských Pepíků</a:t>
            </a:r>
            <a:r>
              <a:rPr lang="cs-CZ" sz="1400" dirty="0"/>
              <a:t>)</a:t>
            </a:r>
          </a:p>
          <a:p>
            <a:r>
              <a:rPr lang="cs-CZ" sz="1400" dirty="0" smtClean="0"/>
              <a:t>viz </a:t>
            </a:r>
            <a:r>
              <a:rPr lang="cs-CZ" sz="1400" dirty="0"/>
              <a:t>Jiří Marek: Panoptikum; </a:t>
            </a:r>
            <a:r>
              <a:rPr lang="cs-CZ" sz="1400" dirty="0" smtClean="0"/>
              <a:t>Hříšní </a:t>
            </a:r>
            <a:r>
              <a:rPr lang="cs-CZ" sz="1400" dirty="0"/>
              <a:t>lidé </a:t>
            </a:r>
            <a:r>
              <a:rPr lang="cs-CZ" sz="1400" dirty="0" smtClean="0"/>
              <a:t>města pražského </a:t>
            </a:r>
          </a:p>
          <a:p>
            <a:endParaRPr lang="cs-CZ" sz="1400" dirty="0" smtClean="0"/>
          </a:p>
          <a:p>
            <a:r>
              <a:rPr lang="cs-CZ" sz="1400" dirty="0"/>
              <a:t>s</a:t>
            </a:r>
            <a:r>
              <a:rPr lang="cs-CZ" sz="1400" dirty="0" smtClean="0"/>
              <a:t>tříkačka</a:t>
            </a:r>
            <a:r>
              <a:rPr lang="cs-CZ" sz="1400" dirty="0"/>
              <a:t>, </a:t>
            </a:r>
            <a:r>
              <a:rPr lang="cs-CZ" sz="1400" dirty="0" err="1"/>
              <a:t>krochna</a:t>
            </a:r>
            <a:r>
              <a:rPr lang="cs-CZ" sz="1400" dirty="0"/>
              <a:t> = </a:t>
            </a:r>
            <a:r>
              <a:rPr lang="cs-CZ" sz="1400" dirty="0" smtClean="0"/>
              <a:t>revolver</a:t>
            </a:r>
            <a:endParaRPr lang="cs-CZ" sz="1400" dirty="0"/>
          </a:p>
          <a:p>
            <a:r>
              <a:rPr lang="cs-CZ" sz="1400" dirty="0" err="1"/>
              <a:t>lóve</a:t>
            </a:r>
            <a:r>
              <a:rPr lang="cs-CZ" sz="1400" dirty="0"/>
              <a:t>, </a:t>
            </a:r>
            <a:r>
              <a:rPr lang="cs-CZ" sz="1400" dirty="0" err="1"/>
              <a:t>mani</a:t>
            </a:r>
            <a:r>
              <a:rPr lang="cs-CZ" sz="1400" dirty="0"/>
              <a:t>, </a:t>
            </a:r>
            <a:r>
              <a:rPr lang="cs-CZ" sz="1400" dirty="0" err="1"/>
              <a:t>mós</a:t>
            </a:r>
            <a:r>
              <a:rPr lang="cs-CZ" sz="1400" dirty="0"/>
              <a:t> = peníze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 smtClean="0"/>
              <a:t>Narkomani</a:t>
            </a:r>
          </a:p>
          <a:p>
            <a:r>
              <a:rPr lang="cs-CZ" sz="1400" dirty="0" smtClean="0"/>
              <a:t> sníh </a:t>
            </a:r>
            <a:r>
              <a:rPr lang="cs-CZ" sz="1400" dirty="0"/>
              <a:t>= kokain</a:t>
            </a:r>
          </a:p>
          <a:p>
            <a:r>
              <a:rPr lang="cs-CZ" sz="1400" dirty="0" smtClean="0"/>
              <a:t>šleh</a:t>
            </a:r>
            <a:r>
              <a:rPr lang="cs-CZ" sz="1400" dirty="0"/>
              <a:t>, herák, péčko, </a:t>
            </a:r>
            <a:r>
              <a:rPr lang="cs-CZ" sz="1400" dirty="0" smtClean="0"/>
              <a:t>z</a:t>
            </a:r>
          </a:p>
          <a:p>
            <a:r>
              <a:rPr lang="cs-CZ" sz="1400" dirty="0" err="1"/>
              <a:t>z</a:t>
            </a:r>
            <a:r>
              <a:rPr lang="cs-CZ" sz="1400" dirty="0" err="1" smtClean="0"/>
              <a:t>atuplovat</a:t>
            </a:r>
            <a:r>
              <a:rPr lang="cs-CZ" sz="1400" dirty="0" smtClean="0"/>
              <a:t> </a:t>
            </a:r>
            <a:r>
              <a:rPr lang="cs-CZ" sz="1400" dirty="0"/>
              <a:t>= vzít druhou dávku drogy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vězeňský </a:t>
            </a:r>
            <a:r>
              <a:rPr lang="cs-CZ" sz="1400" b="1" dirty="0" smtClean="0"/>
              <a:t>argot</a:t>
            </a:r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dirty="0" err="1" smtClean="0"/>
              <a:t>kédr</a:t>
            </a:r>
            <a:r>
              <a:rPr lang="cs-CZ" sz="1400" dirty="0" smtClean="0"/>
              <a:t> </a:t>
            </a:r>
            <a:r>
              <a:rPr lang="cs-CZ" sz="1400" dirty="0"/>
              <a:t>= chleba; zvoník = donašeč; válec = cigareta; díra = vězení</a:t>
            </a:r>
          </a:p>
          <a:p>
            <a:r>
              <a:rPr lang="cs-CZ" sz="1400" dirty="0" smtClean="0"/>
              <a:t>mukl </a:t>
            </a:r>
            <a:r>
              <a:rPr lang="cs-CZ" sz="1400" dirty="0"/>
              <a:t>= vězeň (z </a:t>
            </a:r>
            <a:r>
              <a:rPr lang="cs-CZ" sz="1400" dirty="0" smtClean="0"/>
              <a:t>něm</a:t>
            </a:r>
            <a:r>
              <a:rPr lang="cs-CZ" sz="1400" dirty="0"/>
              <a:t>. </a:t>
            </a:r>
            <a:r>
              <a:rPr lang="cs-CZ" sz="1400" dirty="0" err="1"/>
              <a:t>Muckle</a:t>
            </a:r>
            <a:r>
              <a:rPr lang="cs-CZ" sz="1400" dirty="0"/>
              <a:t> = člen party)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též slovo zkratkové – </a:t>
            </a:r>
            <a:r>
              <a:rPr lang="cs-CZ" sz="1400" b="1" dirty="0" smtClean="0"/>
              <a:t>m</a:t>
            </a:r>
            <a:r>
              <a:rPr lang="cs-CZ" sz="1400" dirty="0" smtClean="0"/>
              <a:t>už </a:t>
            </a:r>
            <a:r>
              <a:rPr lang="cs-CZ" sz="1400" b="1" dirty="0" smtClean="0"/>
              <a:t>u</a:t>
            </a:r>
            <a:r>
              <a:rPr lang="cs-CZ" sz="1400" dirty="0" smtClean="0"/>
              <a:t>rčený </a:t>
            </a:r>
            <a:r>
              <a:rPr lang="cs-CZ" sz="1400" b="1" dirty="0" smtClean="0"/>
              <a:t>k</a:t>
            </a:r>
            <a:r>
              <a:rPr lang="cs-CZ" sz="1400" dirty="0" smtClean="0"/>
              <a:t> </a:t>
            </a:r>
            <a:r>
              <a:rPr lang="cs-CZ" sz="1400" b="1" dirty="0" smtClean="0"/>
              <a:t>l</a:t>
            </a:r>
            <a:r>
              <a:rPr lang="cs-CZ" sz="1400" dirty="0" smtClean="0"/>
              <a:t>ikvidaci</a:t>
            </a:r>
            <a:endParaRPr lang="cs-CZ" sz="1400" dirty="0"/>
          </a:p>
          <a:p>
            <a:r>
              <a:rPr lang="cs-CZ" sz="1400" dirty="0" err="1"/>
              <a:t>Tachti</a:t>
            </a:r>
            <a:r>
              <a:rPr lang="cs-CZ" sz="1400" dirty="0"/>
              <a:t> </a:t>
            </a:r>
            <a:r>
              <a:rPr lang="cs-CZ" sz="1400" dirty="0" err="1"/>
              <a:t>prede</a:t>
            </a:r>
            <a:r>
              <a:rPr lang="cs-CZ" sz="1400" dirty="0"/>
              <a:t>, </a:t>
            </a:r>
            <a:r>
              <a:rPr lang="cs-CZ" sz="1400" dirty="0" err="1"/>
              <a:t>formujou</a:t>
            </a:r>
            <a:r>
              <a:rPr lang="cs-CZ" sz="1400" dirty="0"/>
              <a:t> </a:t>
            </a:r>
            <a:r>
              <a:rPr lang="cs-CZ" sz="1400" dirty="0" err="1"/>
              <a:t>bejci</a:t>
            </a:r>
            <a:r>
              <a:rPr lang="cs-CZ" sz="1400" dirty="0"/>
              <a:t>. → Jdi pryč, jedou policajti.</a:t>
            </a:r>
          </a:p>
          <a:p>
            <a:endParaRPr lang="cs-CZ" sz="1400" dirty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01260"/>
            <a:ext cx="38164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 </a:t>
            </a:r>
            <a:r>
              <a:rPr lang="cs-CZ" dirty="0" smtClean="0"/>
              <a:t>            </a:t>
            </a:r>
          </a:p>
          <a:p>
            <a:endParaRPr lang="cs-CZ" dirty="0"/>
          </a:p>
          <a:p>
            <a:r>
              <a:rPr lang="cs-CZ" sz="1400" dirty="0" smtClean="0"/>
              <a:t>                     </a:t>
            </a:r>
            <a:r>
              <a:rPr lang="cs-CZ" sz="1400" b="1" u="sng" dirty="0" smtClean="0"/>
              <a:t>Nespisovné </a:t>
            </a:r>
            <a:r>
              <a:rPr lang="cs-CZ" sz="1400" b="1" u="sng" dirty="0"/>
              <a:t>výrazy </a:t>
            </a:r>
            <a:r>
              <a:rPr lang="cs-CZ" sz="1400" b="1" u="sng" dirty="0" smtClean="0"/>
              <a:t>- slangové</a:t>
            </a:r>
            <a:r>
              <a:rPr lang="cs-CZ" sz="1400" dirty="0" smtClean="0"/>
              <a:t>:</a:t>
            </a:r>
            <a:endParaRPr lang="cs-CZ" sz="1400" dirty="0"/>
          </a:p>
          <a:p>
            <a:r>
              <a:rPr lang="cs-CZ" sz="1400" b="1" dirty="0" smtClean="0"/>
              <a:t>                                   profesní</a:t>
            </a:r>
            <a:r>
              <a:rPr lang="cs-CZ" sz="1400" dirty="0"/>
              <a:t>:</a:t>
            </a:r>
          </a:p>
          <a:p>
            <a:endParaRPr lang="cs-CZ" sz="1400" dirty="0" smtClean="0"/>
          </a:p>
          <a:p>
            <a:pPr lvl="0"/>
            <a:r>
              <a:rPr lang="cs-CZ" sz="1400" b="1" dirty="0" smtClean="0"/>
              <a:t>Lékařský</a:t>
            </a:r>
          </a:p>
          <a:p>
            <a:pPr lvl="0"/>
            <a:r>
              <a:rPr lang="cs-CZ" sz="1400" b="1" dirty="0" smtClean="0"/>
              <a:t>-</a:t>
            </a:r>
            <a:r>
              <a:rPr lang="cs-CZ" sz="1400" dirty="0" smtClean="0"/>
              <a:t> </a:t>
            </a:r>
            <a:r>
              <a:rPr lang="cs-CZ" sz="1400" dirty="0" err="1"/>
              <a:t>chíra</a:t>
            </a:r>
            <a:r>
              <a:rPr lang="cs-CZ" sz="1400" dirty="0"/>
              <a:t> = chirurgie</a:t>
            </a:r>
            <a:r>
              <a:rPr lang="cs-CZ" sz="1400" dirty="0" smtClean="0"/>
              <a:t>; </a:t>
            </a:r>
            <a:r>
              <a:rPr lang="cs-CZ" sz="1400" dirty="0" err="1" smtClean="0"/>
              <a:t>slepák</a:t>
            </a:r>
            <a:r>
              <a:rPr lang="cs-CZ" sz="1400" dirty="0"/>
              <a:t>; </a:t>
            </a:r>
            <a:r>
              <a:rPr lang="cs-CZ" sz="1400" dirty="0" smtClean="0"/>
              <a:t> áro</a:t>
            </a:r>
            <a:r>
              <a:rPr lang="cs-CZ" sz="1400" dirty="0"/>
              <a:t>; </a:t>
            </a:r>
            <a:r>
              <a:rPr lang="cs-CZ" sz="1400" dirty="0" smtClean="0"/>
              <a:t> </a:t>
            </a:r>
            <a:r>
              <a:rPr lang="cs-CZ" sz="1400" dirty="0" err="1" smtClean="0"/>
              <a:t>exnout</a:t>
            </a:r>
            <a:r>
              <a:rPr lang="cs-CZ" sz="1400" dirty="0"/>
              <a:t>; </a:t>
            </a:r>
            <a:r>
              <a:rPr lang="cs-CZ" sz="1400" dirty="0" err="1"/>
              <a:t>penoš</a:t>
            </a:r>
            <a:r>
              <a:rPr lang="cs-CZ" sz="1400" dirty="0"/>
              <a:t> = </a:t>
            </a:r>
            <a:r>
              <a:rPr lang="cs-CZ" sz="1400" dirty="0" smtClean="0"/>
              <a:t>penicilin,</a:t>
            </a:r>
            <a:endParaRPr lang="cs-CZ" sz="1400" dirty="0"/>
          </a:p>
          <a:p>
            <a:r>
              <a:rPr lang="cs-CZ" sz="1400" dirty="0" smtClean="0"/>
              <a:t>ležák = pacient s dlouhým pobytem v nemocnici; nechodící pacient</a:t>
            </a:r>
            <a:endParaRPr lang="cs-CZ" sz="1400" dirty="0"/>
          </a:p>
          <a:p>
            <a:endParaRPr lang="cs-CZ" sz="1400" dirty="0"/>
          </a:p>
          <a:p>
            <a:r>
              <a:rPr lang="cs-CZ" sz="1400" b="1" u="sng" dirty="0" smtClean="0"/>
              <a:t>Zednický</a:t>
            </a:r>
            <a:endParaRPr lang="cs-CZ" sz="1400" dirty="0"/>
          </a:p>
          <a:p>
            <a:pPr lvl="0"/>
            <a:r>
              <a:rPr lang="cs-CZ" sz="1400" dirty="0"/>
              <a:t>Podej mi </a:t>
            </a:r>
            <a:r>
              <a:rPr lang="cs-CZ" sz="1400" dirty="0" err="1"/>
              <a:t>fanku</a:t>
            </a:r>
            <a:r>
              <a:rPr lang="cs-CZ" sz="1400" dirty="0"/>
              <a:t>, zašalovat, připravit </a:t>
            </a:r>
            <a:r>
              <a:rPr lang="cs-CZ" sz="1400" dirty="0" err="1"/>
              <a:t>mišunk</a:t>
            </a:r>
            <a:r>
              <a:rPr lang="cs-CZ" sz="1400" dirty="0"/>
              <a:t>,…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u="sng" dirty="0" smtClean="0"/>
              <a:t>Železničářský</a:t>
            </a:r>
            <a:endParaRPr lang="cs-CZ" sz="1400" b="1" dirty="0"/>
          </a:p>
          <a:p>
            <a:pPr lvl="0"/>
            <a:r>
              <a:rPr lang="cs-CZ" sz="1400" dirty="0" err="1"/>
              <a:t>Bardotka</a:t>
            </a:r>
            <a:r>
              <a:rPr lang="cs-CZ" sz="1400" dirty="0"/>
              <a:t>, </a:t>
            </a:r>
            <a:r>
              <a:rPr lang="cs-CZ" sz="1400" dirty="0" err="1"/>
              <a:t>berta</a:t>
            </a:r>
            <a:r>
              <a:rPr lang="cs-CZ" sz="1400" dirty="0"/>
              <a:t>, </a:t>
            </a:r>
            <a:r>
              <a:rPr lang="cs-CZ" sz="1400" dirty="0" err="1"/>
              <a:t>lolobridžida</a:t>
            </a:r>
            <a:r>
              <a:rPr lang="cs-CZ" sz="1400" dirty="0"/>
              <a:t>, </a:t>
            </a:r>
            <a:r>
              <a:rPr lang="cs-CZ" sz="1400" dirty="0" err="1"/>
              <a:t>hurvínek</a:t>
            </a:r>
            <a:r>
              <a:rPr lang="cs-CZ" sz="1400" dirty="0"/>
              <a:t>, papoušek, karkulka, </a:t>
            </a:r>
            <a:r>
              <a:rPr lang="cs-CZ" sz="1400" dirty="0" err="1"/>
              <a:t>pegas</a:t>
            </a:r>
            <a:r>
              <a:rPr lang="cs-CZ" sz="1400" dirty="0"/>
              <a:t> → názvy lokomotiv </a:t>
            </a:r>
            <a:endParaRPr lang="cs-CZ" sz="1400" dirty="0" smtClean="0"/>
          </a:p>
          <a:p>
            <a:pPr lvl="0"/>
            <a:r>
              <a:rPr lang="cs-CZ" sz="1400" dirty="0" smtClean="0"/>
              <a:t>(</a:t>
            </a:r>
            <a:r>
              <a:rPr lang="cs-CZ" sz="1400" dirty="0"/>
              <a:t>buml = smíšený </a:t>
            </a:r>
            <a:r>
              <a:rPr lang="cs-CZ" sz="1400" dirty="0" smtClean="0"/>
              <a:t>vlak</a:t>
            </a:r>
          </a:p>
          <a:p>
            <a:pPr lvl="0"/>
            <a:r>
              <a:rPr lang="cs-CZ" sz="1400" dirty="0" smtClean="0"/>
              <a:t>šraňky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2660435" y="1030278"/>
            <a:ext cx="108012" cy="8008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6090406" y="980728"/>
            <a:ext cx="65770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6123292" y="1026447"/>
            <a:ext cx="55744" cy="12871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5699" y="1171833"/>
            <a:ext cx="8208912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400" dirty="0" smtClean="0"/>
          </a:p>
          <a:p>
            <a:r>
              <a:rPr lang="cs-CZ" sz="1400" dirty="0" smtClean="0"/>
              <a:t>                     </a:t>
            </a:r>
            <a:r>
              <a:rPr lang="cs-CZ" sz="1400" b="1" u="sng" dirty="0" smtClean="0"/>
              <a:t>Rozhodněte</a:t>
            </a:r>
            <a:r>
              <a:rPr lang="cs-CZ" sz="1400" b="1" u="sng" dirty="0"/>
              <a:t>, o který typ mluvy se v následujících ukázkách jedná (slang, argot, nářečí</a:t>
            </a:r>
            <a:r>
              <a:rPr lang="cs-CZ" sz="1400" b="1" u="sng" dirty="0" smtClean="0"/>
              <a:t>):</a:t>
            </a:r>
          </a:p>
          <a:p>
            <a:r>
              <a:rPr lang="cs-CZ" sz="1400" dirty="0" smtClean="0"/>
              <a:t>                     Uveďte </a:t>
            </a:r>
            <a:r>
              <a:rPr lang="cs-CZ" sz="1400" dirty="0"/>
              <a:t>pro svá tvrzení důvody</a:t>
            </a:r>
            <a:r>
              <a:rPr lang="cs-CZ" sz="1400" dirty="0" smtClean="0"/>
              <a:t>!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a) To jak ráno </a:t>
            </a:r>
            <a:r>
              <a:rPr lang="cs-CZ" sz="1400" dirty="0" err="1"/>
              <a:t>hópne</a:t>
            </a:r>
            <a:r>
              <a:rPr lang="cs-CZ" sz="1400" dirty="0"/>
              <a:t> borec z </a:t>
            </a:r>
            <a:r>
              <a:rPr lang="cs-CZ" sz="1400" dirty="0" err="1"/>
              <a:t>betle</a:t>
            </a:r>
            <a:r>
              <a:rPr lang="cs-CZ" sz="1400" dirty="0"/>
              <a:t>, hodí </a:t>
            </a:r>
            <a:r>
              <a:rPr lang="cs-CZ" sz="1400" dirty="0" err="1"/>
              <a:t>čučku</a:t>
            </a:r>
            <a:r>
              <a:rPr lang="cs-CZ" sz="1400" dirty="0"/>
              <a:t> z </a:t>
            </a:r>
            <a:r>
              <a:rPr lang="cs-CZ" sz="1400" dirty="0" err="1"/>
              <a:t>vokna</a:t>
            </a:r>
            <a:r>
              <a:rPr lang="cs-CZ" sz="1400" dirty="0"/>
              <a:t>, </a:t>
            </a:r>
            <a:r>
              <a:rPr lang="cs-CZ" sz="1400" dirty="0" err="1"/>
              <a:t>rozlrpí</a:t>
            </a:r>
            <a:r>
              <a:rPr lang="cs-CZ" sz="1400" dirty="0"/>
              <a:t> baterky a </a:t>
            </a:r>
            <a:r>
              <a:rPr lang="cs-CZ" sz="1400" dirty="0" err="1"/>
              <a:t>góme</a:t>
            </a:r>
            <a:r>
              <a:rPr lang="cs-CZ" sz="1400" dirty="0"/>
              <a:t>, že </a:t>
            </a:r>
            <a:r>
              <a:rPr lang="cs-CZ" sz="1400" dirty="0" err="1"/>
              <a:t>zoncna</a:t>
            </a:r>
            <a:r>
              <a:rPr lang="cs-CZ" sz="1400" dirty="0"/>
              <a:t> tvrdě </a:t>
            </a:r>
            <a:r>
              <a:rPr lang="cs-CZ" sz="1400" dirty="0" err="1"/>
              <a:t>rumluje</a:t>
            </a:r>
            <a:r>
              <a:rPr lang="cs-CZ" sz="1400" dirty="0"/>
              <a:t>, tak si </a:t>
            </a:r>
            <a:r>
              <a:rPr lang="cs-CZ" sz="1400" dirty="0" err="1"/>
              <a:t>vošolne</a:t>
            </a:r>
            <a:r>
              <a:rPr lang="cs-CZ" sz="1400" dirty="0"/>
              <a:t> </a:t>
            </a:r>
            <a:r>
              <a:rPr lang="cs-CZ" sz="1400" dirty="0" err="1"/>
              <a:t>šlupku</a:t>
            </a:r>
            <a:r>
              <a:rPr lang="cs-CZ" sz="1400" dirty="0"/>
              <a:t>, </a:t>
            </a:r>
            <a:r>
              <a:rPr lang="cs-CZ" sz="1400" dirty="0" err="1"/>
              <a:t>zbalí</a:t>
            </a:r>
            <a:r>
              <a:rPr lang="cs-CZ" sz="1400" dirty="0"/>
              <a:t> </a:t>
            </a:r>
            <a:r>
              <a:rPr lang="cs-CZ" sz="1400" dirty="0" err="1"/>
              <a:t>dečmana</a:t>
            </a:r>
            <a:r>
              <a:rPr lang="cs-CZ" sz="1400" dirty="0"/>
              <a:t> pod klepeto, dá </a:t>
            </a:r>
            <a:r>
              <a:rPr lang="cs-CZ" sz="1400" dirty="0" err="1"/>
              <a:t>ňákou</a:t>
            </a:r>
            <a:r>
              <a:rPr lang="cs-CZ" sz="1400" dirty="0"/>
              <a:t> tu </a:t>
            </a:r>
            <a:r>
              <a:rPr lang="cs-CZ" sz="1400" dirty="0" err="1"/>
              <a:t>chálku</a:t>
            </a:r>
            <a:r>
              <a:rPr lang="cs-CZ" sz="1400" dirty="0"/>
              <a:t>, pokropí </a:t>
            </a:r>
            <a:r>
              <a:rPr lang="cs-CZ" sz="1400" dirty="0" err="1"/>
              <a:t>dvouma</a:t>
            </a:r>
            <a:r>
              <a:rPr lang="cs-CZ" sz="1400" dirty="0"/>
              <a:t> </a:t>
            </a:r>
            <a:r>
              <a:rPr lang="cs-CZ" sz="1400" dirty="0" err="1"/>
              <a:t>šlopkama</a:t>
            </a:r>
            <a:r>
              <a:rPr lang="cs-CZ" sz="1400" dirty="0"/>
              <a:t> a maká na </a:t>
            </a:r>
            <a:r>
              <a:rPr lang="cs-CZ" sz="1400" dirty="0" err="1"/>
              <a:t>pringl</a:t>
            </a:r>
            <a:r>
              <a:rPr lang="cs-CZ" sz="1400" dirty="0"/>
              <a:t>.</a:t>
            </a:r>
          </a:p>
          <a:p>
            <a:r>
              <a:rPr lang="cs-CZ" sz="1400" dirty="0"/>
              <a:t> 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b) Jak zloději </a:t>
            </a:r>
            <a:r>
              <a:rPr lang="cs-CZ" sz="1400" dirty="0" err="1"/>
              <a:t>ležli</a:t>
            </a:r>
            <a:r>
              <a:rPr lang="cs-CZ" sz="1400" dirty="0"/>
              <a:t> do jeho </a:t>
            </a:r>
            <a:r>
              <a:rPr lang="cs-CZ" sz="1400" dirty="0" err="1"/>
              <a:t>šopky</a:t>
            </a:r>
            <a:r>
              <a:rPr lang="cs-CZ" sz="1400" dirty="0"/>
              <a:t>, </a:t>
            </a:r>
            <a:r>
              <a:rPr lang="cs-CZ" sz="1400" dirty="0" err="1"/>
              <a:t>vyloz</a:t>
            </a:r>
            <a:r>
              <a:rPr lang="cs-CZ" sz="1400" dirty="0"/>
              <a:t> na chlívky, </a:t>
            </a:r>
            <a:r>
              <a:rPr lang="cs-CZ" sz="1400" dirty="0" err="1"/>
              <a:t>potym</a:t>
            </a:r>
            <a:r>
              <a:rPr lang="cs-CZ" sz="1400" dirty="0"/>
              <a:t> ze strachu </a:t>
            </a:r>
            <a:r>
              <a:rPr lang="cs-CZ" sz="1400" dirty="0" err="1"/>
              <a:t>zemdlol</a:t>
            </a:r>
            <a:r>
              <a:rPr lang="cs-CZ" sz="1400" dirty="0"/>
              <a:t> i spod na zloděje. Ty </a:t>
            </a:r>
            <a:r>
              <a:rPr lang="cs-CZ" sz="1400" dirty="0" err="1"/>
              <a:t>še</a:t>
            </a:r>
            <a:r>
              <a:rPr lang="cs-CZ" sz="1400" dirty="0"/>
              <a:t> </a:t>
            </a:r>
            <a:r>
              <a:rPr lang="cs-CZ" sz="1400" dirty="0" err="1"/>
              <a:t>myšleli</a:t>
            </a:r>
            <a:r>
              <a:rPr lang="cs-CZ" sz="1400" dirty="0"/>
              <a:t>, že dostal infarkt, poznali go i </a:t>
            </a:r>
            <a:r>
              <a:rPr lang="cs-CZ" sz="1400" dirty="0" err="1"/>
              <a:t>zaněsli</a:t>
            </a:r>
            <a:r>
              <a:rPr lang="cs-CZ" sz="1400" dirty="0"/>
              <a:t> do špitala, že go našli na cestě.</a:t>
            </a:r>
          </a:p>
          <a:p>
            <a:endParaRPr lang="cs-CZ" sz="1400" dirty="0"/>
          </a:p>
          <a:p>
            <a:r>
              <a:rPr lang="cs-CZ" sz="1400" dirty="0" smtClean="0"/>
              <a:t>) A ten konec- </a:t>
            </a:r>
            <a:r>
              <a:rPr lang="cs-CZ" sz="1400" dirty="0" err="1" smtClean="0"/>
              <a:t>tos</a:t>
            </a:r>
            <a:r>
              <a:rPr lang="cs-CZ" sz="1400" dirty="0" smtClean="0"/>
              <a:t> měl vidět- představ si perfektní, plachťák. Luboš na příjmu ho bere s klidem kolíbkou, pak hraje na kůl, Petr rychle </a:t>
            </a:r>
            <a:r>
              <a:rPr lang="cs-CZ" sz="1400" dirty="0" err="1" smtClean="0"/>
              <a:t>zafintoval</a:t>
            </a:r>
            <a:r>
              <a:rPr lang="cs-CZ" sz="1400" dirty="0" smtClean="0"/>
              <a:t> na kříž, a než se </a:t>
            </a:r>
            <a:r>
              <a:rPr lang="cs-CZ" sz="1400" dirty="0" err="1" smtClean="0"/>
              <a:t>Dobňáci</a:t>
            </a:r>
            <a:r>
              <a:rPr lang="cs-CZ" sz="1400" dirty="0" smtClean="0"/>
              <a:t> vzpamatovali, dal jim Pavel </a:t>
            </a:r>
            <a:r>
              <a:rPr lang="cs-CZ" sz="1400" dirty="0" err="1" smtClean="0"/>
              <a:t>takovýho</a:t>
            </a:r>
            <a:r>
              <a:rPr lang="cs-CZ" sz="1400" dirty="0" smtClean="0"/>
              <a:t> </a:t>
            </a:r>
            <a:r>
              <a:rPr lang="cs-CZ" sz="1400" dirty="0" err="1" smtClean="0"/>
              <a:t>rychlíka</a:t>
            </a:r>
            <a:r>
              <a:rPr lang="cs-CZ" sz="1400" dirty="0" smtClean="0"/>
              <a:t>, že ten jejich </a:t>
            </a:r>
            <a:r>
              <a:rPr lang="cs-CZ" sz="1400" dirty="0" err="1" smtClean="0"/>
              <a:t>vaděšenej</a:t>
            </a:r>
            <a:r>
              <a:rPr lang="cs-CZ" sz="1400" dirty="0" smtClean="0"/>
              <a:t> </a:t>
            </a:r>
            <a:r>
              <a:rPr lang="cs-CZ" sz="1400" dirty="0" err="1" smtClean="0"/>
              <a:t>blokaň</a:t>
            </a:r>
            <a:r>
              <a:rPr lang="cs-CZ" sz="1400" dirty="0" smtClean="0"/>
              <a:t> udělal strejdu a byl šlus.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dirty="0" smtClean="0"/>
              <a:t>c</a:t>
            </a:r>
            <a:r>
              <a:rPr lang="cs-CZ" sz="1400" dirty="0"/>
              <a:t> 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10" name="Šipka dolů 9"/>
          <p:cNvSpPr/>
          <p:nvPr/>
        </p:nvSpPr>
        <p:spPr>
          <a:xfrm>
            <a:off x="3779912" y="1268760"/>
            <a:ext cx="792087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1259632" y="1315854"/>
            <a:ext cx="1042416" cy="104241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1315854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Klasa,</a:t>
            </a:r>
          </a:p>
          <a:p>
            <a:r>
              <a:rPr lang="cs-CZ" sz="1400" dirty="0" smtClean="0"/>
              <a:t>bouda,</a:t>
            </a:r>
          </a:p>
          <a:p>
            <a:r>
              <a:rPr lang="cs-CZ" sz="1400" dirty="0" smtClean="0"/>
              <a:t>koule,</a:t>
            </a:r>
          </a:p>
          <a:p>
            <a:r>
              <a:rPr lang="cs-CZ" sz="1400" dirty="0" smtClean="0"/>
              <a:t>petarda,</a:t>
            </a:r>
          </a:p>
          <a:p>
            <a:r>
              <a:rPr lang="cs-CZ" sz="1400" dirty="0" smtClean="0"/>
              <a:t>dřít,</a:t>
            </a:r>
          </a:p>
          <a:p>
            <a:r>
              <a:rPr lang="cs-CZ" sz="1400" dirty="0" smtClean="0"/>
              <a:t>bičovat se,</a:t>
            </a:r>
          </a:p>
          <a:p>
            <a:r>
              <a:rPr lang="cs-CZ" sz="1400" dirty="0" err="1" smtClean="0"/>
              <a:t>matikář</a:t>
            </a:r>
            <a:r>
              <a:rPr lang="cs-CZ" sz="1400" dirty="0" smtClean="0"/>
              <a:t>,</a:t>
            </a:r>
          </a:p>
          <a:p>
            <a:r>
              <a:rPr lang="cs-CZ" sz="1400" dirty="0" smtClean="0"/>
              <a:t>laborky,</a:t>
            </a:r>
          </a:p>
          <a:p>
            <a:r>
              <a:rPr lang="cs-CZ" sz="1400" dirty="0" smtClean="0"/>
              <a:t>sardel,</a:t>
            </a:r>
          </a:p>
          <a:p>
            <a:r>
              <a:rPr lang="cs-CZ" sz="1400" dirty="0" err="1" smtClean="0"/>
              <a:t>Průmka</a:t>
            </a:r>
            <a:r>
              <a:rPr lang="cs-CZ" sz="1400" dirty="0" smtClean="0"/>
              <a:t>.</a:t>
            </a:r>
          </a:p>
        </p:txBody>
      </p:sp>
      <p:sp>
        <p:nvSpPr>
          <p:cNvPr id="10" name="Tlačítko akce: Zvuk 9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1259632" y="4077072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31168" y="3717032"/>
            <a:ext cx="4189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Nová česká slova?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4538" y="4221088"/>
            <a:ext cx="5989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Z </a:t>
            </a:r>
            <a:r>
              <a:rPr lang="cs-CZ" sz="1200" b="1" u="sng" dirty="0" smtClean="0"/>
              <a:t>mluvy </a:t>
            </a:r>
            <a:r>
              <a:rPr lang="cs-CZ" sz="1200" b="1" u="sng" dirty="0" err="1" smtClean="0"/>
              <a:t>tenagerů</a:t>
            </a:r>
            <a:r>
              <a:rPr lang="cs-CZ" sz="1200" b="1" u="sng" dirty="0" smtClean="0"/>
              <a:t> </a:t>
            </a:r>
            <a:r>
              <a:rPr lang="cs-CZ" sz="1200" dirty="0" smtClean="0"/>
              <a:t>= hustý, </a:t>
            </a:r>
            <a:r>
              <a:rPr lang="cs-CZ" sz="1200" dirty="0" err="1" smtClean="0"/>
              <a:t>cool</a:t>
            </a:r>
            <a:r>
              <a:rPr lang="cs-CZ" sz="1200" dirty="0" smtClean="0"/>
              <a:t> (něco skvělého),je to </a:t>
            </a:r>
            <a:r>
              <a:rPr lang="cs-CZ" sz="1200" dirty="0" err="1" smtClean="0"/>
              <a:t>truda</a:t>
            </a:r>
            <a:r>
              <a:rPr lang="cs-CZ" sz="1200" dirty="0" smtClean="0"/>
              <a:t>(otrava ,nuda), </a:t>
            </a:r>
            <a:r>
              <a:rPr lang="cs-CZ" sz="1200" dirty="0" err="1" smtClean="0"/>
              <a:t>zewling</a:t>
            </a:r>
            <a:endParaRPr lang="cs-CZ" sz="1200" dirty="0"/>
          </a:p>
          <a:p>
            <a:r>
              <a:rPr lang="cs-CZ" sz="1200" dirty="0" smtClean="0"/>
              <a:t>(nicnedělání),vychytávka(povedená věc), roštěnka dívka),…</a:t>
            </a:r>
          </a:p>
          <a:p>
            <a:endParaRPr lang="cs-CZ" sz="1600" dirty="0"/>
          </a:p>
          <a:p>
            <a:r>
              <a:rPr lang="cs-CZ" sz="1200" b="1" dirty="0" smtClean="0"/>
              <a:t>Z oblasti počítačů= </a:t>
            </a:r>
            <a:r>
              <a:rPr lang="cs-CZ" sz="1200" dirty="0" err="1" smtClean="0"/>
              <a:t>upiráti</a:t>
            </a:r>
            <a:r>
              <a:rPr lang="cs-CZ" sz="1200" b="1" u="sng" dirty="0" err="1" smtClean="0"/>
              <a:t>t</a:t>
            </a:r>
            <a:r>
              <a:rPr lang="cs-CZ" sz="1200" b="1" dirty="0" smtClean="0"/>
              <a:t>,  </a:t>
            </a:r>
            <a:r>
              <a:rPr lang="cs-CZ" sz="1200" dirty="0" err="1" smtClean="0"/>
              <a:t>netholik</a:t>
            </a:r>
            <a:r>
              <a:rPr lang="cs-CZ" sz="1200" dirty="0" smtClean="0"/>
              <a:t> (ten, kdo je závislý na užívání internetu), </a:t>
            </a:r>
            <a:r>
              <a:rPr lang="cs-CZ" sz="1200" dirty="0" err="1" smtClean="0"/>
              <a:t>smajlík</a:t>
            </a:r>
            <a:r>
              <a:rPr lang="cs-CZ" sz="1200" dirty="0" smtClean="0"/>
              <a:t> ,</a:t>
            </a:r>
          </a:p>
          <a:p>
            <a:r>
              <a:rPr lang="cs-CZ" sz="1200" dirty="0" err="1" smtClean="0"/>
              <a:t>hacknutý</a:t>
            </a:r>
            <a:r>
              <a:rPr lang="cs-CZ" sz="1200" dirty="0" smtClean="0"/>
              <a:t> (neoprávněný  průnik do cizího počítačového systému)</a:t>
            </a:r>
          </a:p>
          <a:p>
            <a:endParaRPr lang="cs-CZ" sz="1200" dirty="0"/>
          </a:p>
          <a:p>
            <a:r>
              <a:rPr lang="cs-CZ" sz="1200" b="1" dirty="0" smtClean="0"/>
              <a:t>Další některé výrazy= </a:t>
            </a:r>
            <a:r>
              <a:rPr lang="cs-CZ" sz="1200" b="1" dirty="0" err="1" smtClean="0"/>
              <a:t>mikrovlnit</a:t>
            </a:r>
            <a:r>
              <a:rPr lang="cs-CZ" sz="1200" b="1" dirty="0" smtClean="0"/>
              <a:t> </a:t>
            </a:r>
            <a:r>
              <a:rPr lang="cs-CZ" sz="1200" dirty="0" smtClean="0"/>
              <a:t>(činnost </a:t>
            </a:r>
            <a:r>
              <a:rPr lang="cs-CZ" sz="1200" dirty="0" err="1" smtClean="0"/>
              <a:t>mikrovlné</a:t>
            </a:r>
            <a:r>
              <a:rPr lang="cs-CZ" sz="1200" dirty="0" smtClean="0"/>
              <a:t> trouby), </a:t>
            </a:r>
            <a:r>
              <a:rPr lang="cs-CZ" sz="1200" dirty="0" err="1" smtClean="0"/>
              <a:t>ičovník</a:t>
            </a:r>
            <a:r>
              <a:rPr lang="cs-CZ" sz="1200" dirty="0" smtClean="0"/>
              <a:t> ( člověk mající IČO,… 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1602" y="4847671"/>
            <a:ext cx="820891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200" dirty="0" smtClean="0"/>
              <a:t>Sem na </a:t>
            </a:r>
            <a:r>
              <a:rPr lang="cs-CZ" sz="1200" dirty="0" err="1" smtClean="0"/>
              <a:t>jedný</a:t>
            </a:r>
            <a:r>
              <a:rPr lang="cs-CZ" sz="1200" dirty="0" smtClean="0"/>
              <a:t> hustý pařbě v  </a:t>
            </a:r>
            <a:r>
              <a:rPr lang="cs-CZ" sz="1200" dirty="0" err="1" smtClean="0"/>
              <a:t>klubíku</a:t>
            </a:r>
            <a:r>
              <a:rPr lang="cs-CZ" sz="1200" dirty="0" smtClean="0"/>
              <a:t> potkal fakt </a:t>
            </a:r>
            <a:r>
              <a:rPr lang="cs-CZ" sz="1200" dirty="0" err="1" smtClean="0"/>
              <a:t>cool</a:t>
            </a:r>
            <a:r>
              <a:rPr lang="cs-CZ" sz="1200" dirty="0" smtClean="0"/>
              <a:t> roštěnku, žádnou </a:t>
            </a:r>
            <a:r>
              <a:rPr lang="cs-CZ" sz="1200" dirty="0" err="1" smtClean="0"/>
              <a:t>intošku</a:t>
            </a:r>
            <a:r>
              <a:rPr lang="cs-CZ" sz="1200" dirty="0" smtClean="0"/>
              <a:t>. </a:t>
            </a:r>
            <a:r>
              <a:rPr lang="cs-CZ" sz="1200" dirty="0" err="1" smtClean="0"/>
              <a:t>Sme</a:t>
            </a:r>
            <a:r>
              <a:rPr lang="cs-CZ" sz="1200" dirty="0" smtClean="0"/>
              <a:t> se sjeli  špekem a pak jenom zevlovali.</a:t>
            </a:r>
          </a:p>
          <a:p>
            <a:r>
              <a:rPr lang="cs-CZ" sz="1200" dirty="0" smtClean="0"/>
              <a:t>Dneska si hodíme další  </a:t>
            </a:r>
            <a:r>
              <a:rPr lang="cs-CZ" sz="1200" dirty="0" err="1" smtClean="0"/>
              <a:t>ráčko</a:t>
            </a:r>
            <a:r>
              <a:rPr lang="cs-CZ" sz="1200" dirty="0" smtClean="0"/>
              <a:t>. 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777686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    </a:t>
            </a:r>
            <a:r>
              <a:rPr lang="cs-CZ" sz="2400" u="sng" dirty="0" smtClean="0"/>
              <a:t>    </a:t>
            </a:r>
            <a:r>
              <a:rPr lang="cs-CZ" sz="2400" b="1" u="sng" dirty="0" smtClean="0"/>
              <a:t>Použité zdroje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-   vlastní zdroje a materiály 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                            –   Ivo Martinec, Jana Marie </a:t>
            </a:r>
            <a:r>
              <a:rPr lang="cs-CZ" b="1" dirty="0" err="1" smtClean="0"/>
              <a:t>Tušková</a:t>
            </a:r>
            <a:r>
              <a:rPr lang="cs-CZ" b="1" dirty="0"/>
              <a:t>, Ludmila Zimová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</a:t>
            </a:r>
            <a:r>
              <a:rPr lang="cs-CZ" b="1" dirty="0"/>
              <a:t>učebnice českého jazyka „ Mluvnice- učebnice českého jazyka</a:t>
            </a:r>
          </a:p>
          <a:p>
            <a:r>
              <a:rPr lang="cs-CZ" b="1" dirty="0" smtClean="0"/>
              <a:t>                                pro </a:t>
            </a:r>
            <a:r>
              <a:rPr lang="cs-CZ" b="1" dirty="0"/>
              <a:t>střední </a:t>
            </a:r>
            <a:r>
              <a:rPr lang="cs-CZ" b="1" dirty="0" smtClean="0"/>
              <a:t>školy“, nakladatelství  Fraus, Plzeň  2009</a:t>
            </a:r>
          </a:p>
          <a:p>
            <a:r>
              <a:rPr lang="cs-CZ" b="1"/>
              <a:t> </a:t>
            </a:r>
            <a:r>
              <a:rPr lang="cs-CZ" b="1" smtClean="0"/>
              <a:t>                               ISBN 978- 80-7238-779-3                       </a:t>
            </a:r>
            <a:endParaRPr lang="cs-CZ" b="1" dirty="0"/>
          </a:p>
        </p:txBody>
      </p:sp>
      <p:sp>
        <p:nvSpPr>
          <p:cNvPr id="4" name="Pěticípá hvězda 3"/>
          <p:cNvSpPr/>
          <p:nvPr/>
        </p:nvSpPr>
        <p:spPr>
          <a:xfrm>
            <a:off x="1187624" y="148478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1924</TotalTime>
  <Words>406</Words>
  <Application>Microsoft Office PowerPoint</Application>
  <PresentationFormat>Předvádění na obrazovce (4:3)</PresentationFormat>
  <Paragraphs>276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122</cp:revision>
  <cp:lastPrinted>2013-11-26T12:09:33Z</cp:lastPrinted>
  <dcterms:created xsi:type="dcterms:W3CDTF">2010-11-01T23:40:31Z</dcterms:created>
  <dcterms:modified xsi:type="dcterms:W3CDTF">2013-12-10T11:03:47Z</dcterms:modified>
</cp:coreProperties>
</file>