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76" r:id="rId9"/>
    <p:sldId id="269" r:id="rId10"/>
    <p:sldId id="268" r:id="rId11"/>
    <p:sldId id="270" r:id="rId12"/>
    <p:sldId id="271" r:id="rId13"/>
    <p:sldId id="267" r:id="rId14"/>
    <p:sldId id="265" r:id="rId15"/>
    <p:sldId id="259" r:id="rId16"/>
    <p:sldId id="258" r:id="rId17"/>
    <p:sldId id="275" r:id="rId1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39" autoAdjust="0"/>
  </p:normalViewPr>
  <p:slideViewPr>
    <p:cSldViewPr>
      <p:cViewPr>
        <p:scale>
          <a:sx n="119" d="100"/>
          <a:sy n="119" d="100"/>
        </p:scale>
        <p:origin x="-1308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5822556"/>
              </p:ext>
            </p:extLst>
          </p:nvPr>
        </p:nvGraphicFramePr>
        <p:xfrm>
          <a:off x="750310" y="1889017"/>
          <a:ext cx="7926145" cy="402015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–grafická stránka jazyka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Grafémika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ortografie, kodifikace pravopisných norem, pravopis lexikální,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morfologický,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syntaktický, principy českého pravopisu ,shoda přísudku s podmětem,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i/y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 koncovkách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 příponách –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ovi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-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ovy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– Mechanik seřizovač, Stavebnictví, Podnikání 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Grafická stránka jazyka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38315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6441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08273"/>
            <a:ext cx="842493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1400" dirty="0" smtClean="0"/>
              <a:t>                                 Písmo = soustava grafických znaků , které slouží k zaznamenávání slov, myšlenek,…</a:t>
            </a:r>
          </a:p>
          <a:p>
            <a:r>
              <a:rPr lang="cs-CZ" dirty="0" smtClean="0"/>
              <a:t>                         </a:t>
            </a:r>
            <a:r>
              <a:rPr lang="cs-CZ" sz="1400" dirty="0" smtClean="0"/>
              <a:t>Základní jednotky psaného projevu  = </a:t>
            </a:r>
            <a:r>
              <a:rPr lang="cs-CZ" sz="1400" b="1" u="sng" dirty="0" smtClean="0"/>
              <a:t>grafémy </a:t>
            </a:r>
            <a:r>
              <a:rPr lang="cs-CZ" sz="1400" dirty="0" smtClean="0"/>
              <a:t>( písemné znaky) na rozdíl od fonémů (zvuků).</a:t>
            </a:r>
            <a:endParaRPr lang="cs-CZ" dirty="0"/>
          </a:p>
          <a:p>
            <a:r>
              <a:rPr lang="cs-CZ" dirty="0" smtClean="0"/>
              <a:t>                         </a:t>
            </a:r>
            <a:r>
              <a:rPr lang="cs-CZ" sz="1400" b="1" u="sng" dirty="0" err="1" smtClean="0"/>
              <a:t>Grafémika</a:t>
            </a:r>
            <a:r>
              <a:rPr lang="cs-CZ" sz="1400" b="1" u="sng" dirty="0" smtClean="0"/>
              <a:t> = </a:t>
            </a:r>
            <a:r>
              <a:rPr lang="cs-CZ" sz="1400" dirty="0" smtClean="0"/>
              <a:t>nauka o systémech písma</a:t>
            </a:r>
            <a:r>
              <a:rPr lang="cs-CZ" sz="1400" b="1" u="sng" dirty="0" smtClean="0"/>
              <a:t>.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Současná čeština používá latinské písmo (latinku).</a:t>
            </a:r>
            <a:endParaRPr lang="cs-CZ" dirty="0" smtClean="0"/>
          </a:p>
          <a:p>
            <a:r>
              <a:rPr lang="cs-CZ" sz="1200" dirty="0" smtClean="0"/>
              <a:t>                                      Soubor písemných znaků</a:t>
            </a:r>
            <a:r>
              <a:rPr lang="cs-CZ" dirty="0" smtClean="0"/>
              <a:t>: </a:t>
            </a:r>
            <a:r>
              <a:rPr lang="cs-CZ" sz="1200" dirty="0" smtClean="0"/>
              <a:t>1</a:t>
            </a:r>
            <a:r>
              <a:rPr lang="cs-CZ" sz="1200" b="1" dirty="0" smtClean="0"/>
              <a:t>. písmena </a:t>
            </a:r>
            <a:r>
              <a:rPr lang="cs-CZ" sz="1200" dirty="0" smtClean="0"/>
              <a:t>– značky pro jednotlivé hlásky – t, u , v, …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2. </a:t>
            </a:r>
            <a:r>
              <a:rPr lang="cs-CZ" sz="1200" b="1" dirty="0" smtClean="0"/>
              <a:t>diakritická znaménka </a:t>
            </a:r>
            <a:r>
              <a:rPr lang="cs-CZ" sz="1200" dirty="0" smtClean="0"/>
              <a:t>( nad slovy –  háček, tečka, čárka, kroužek)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3. </a:t>
            </a:r>
            <a:r>
              <a:rPr lang="cs-CZ" sz="1200" b="1" dirty="0" smtClean="0"/>
              <a:t>slovní znaky vyjadřující celá slova </a:t>
            </a:r>
            <a:r>
              <a:rPr lang="cs-CZ" sz="1200" dirty="0" smtClean="0"/>
              <a:t>– např. matematické značky - %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4</a:t>
            </a:r>
            <a:r>
              <a:rPr lang="cs-CZ" sz="1200" b="1" dirty="0" smtClean="0"/>
              <a:t>. interpunkční znaménka </a:t>
            </a:r>
            <a:r>
              <a:rPr lang="cs-CZ" sz="1200" dirty="0" smtClean="0"/>
              <a:t>( rozdělovací) - , :, ?, !   </a:t>
            </a:r>
            <a:endParaRPr lang="cs-CZ" sz="1200" dirty="0"/>
          </a:p>
          <a:p>
            <a:r>
              <a:rPr lang="cs-CZ" dirty="0"/>
              <a:t> </a:t>
            </a:r>
            <a:r>
              <a:rPr lang="cs-CZ" dirty="0" smtClean="0"/>
              <a:t>                        </a:t>
            </a:r>
            <a:r>
              <a:rPr lang="cs-CZ" sz="1200" dirty="0" smtClean="0"/>
              <a:t> Někdy při dorozumívání – </a:t>
            </a:r>
            <a:r>
              <a:rPr lang="cs-CZ" sz="1200" b="1" dirty="0" smtClean="0"/>
              <a:t>piktogramy</a:t>
            </a:r>
            <a:r>
              <a:rPr lang="cs-CZ" sz="1200" dirty="0" smtClean="0"/>
              <a:t>  (turistické značky, dopravní značky,…)</a:t>
            </a:r>
            <a:endParaRPr lang="cs-CZ" sz="1200" dirty="0"/>
          </a:p>
          <a:p>
            <a:r>
              <a:rPr lang="cs-CZ" dirty="0" smtClean="0"/>
              <a:t>                                             </a:t>
            </a:r>
            <a:r>
              <a:rPr lang="cs-CZ" u="sng" dirty="0" smtClean="0"/>
              <a:t>PRAVOPIS </a:t>
            </a:r>
            <a:r>
              <a:rPr lang="cs-CZ" u="sng" dirty="0"/>
              <a:t>A JEHO KODIFIKACE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sz="1400" dirty="0" smtClean="0"/>
              <a:t>                                 </a:t>
            </a:r>
            <a:r>
              <a:rPr lang="cs-CZ" sz="1400" b="1" dirty="0" smtClean="0"/>
              <a:t>ORTOGRAFIE</a:t>
            </a:r>
            <a:r>
              <a:rPr lang="cs-CZ" sz="1400" dirty="0" smtClean="0"/>
              <a:t> </a:t>
            </a:r>
            <a:r>
              <a:rPr lang="cs-CZ" sz="1400" dirty="0"/>
              <a:t>= </a:t>
            </a:r>
            <a:r>
              <a:rPr lang="cs-CZ" sz="1400" dirty="0" smtClean="0"/>
              <a:t>jazyková </a:t>
            </a:r>
            <a:r>
              <a:rPr lang="cs-CZ" sz="1400" dirty="0"/>
              <a:t>disciplína o spisovném pravopisu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                      Kodifikační příručka:</a:t>
            </a:r>
            <a:r>
              <a:rPr lang="cs-CZ" sz="1400" u="sng" dirty="0"/>
              <a:t> </a:t>
            </a:r>
            <a:r>
              <a:rPr lang="cs-CZ" sz="1400" b="1" u="sng" dirty="0"/>
              <a:t>Pravidla českého pravopisu</a:t>
            </a:r>
            <a:r>
              <a:rPr lang="cs-CZ" sz="1400" b="1" dirty="0"/>
              <a:t> </a:t>
            </a:r>
          </a:p>
          <a:p>
            <a:r>
              <a:rPr lang="cs-CZ" sz="1400" dirty="0" smtClean="0"/>
              <a:t>                                                                     = obsahují </a:t>
            </a:r>
            <a:r>
              <a:rPr lang="cs-CZ" sz="1400" dirty="0"/>
              <a:t>pravopisné normy</a:t>
            </a:r>
            <a:endParaRPr lang="cs-CZ" sz="1400" dirty="0" smtClean="0"/>
          </a:p>
          <a:p>
            <a:r>
              <a:rPr lang="cs-CZ" sz="1400" dirty="0" smtClean="0"/>
              <a:t>                                 </a:t>
            </a:r>
            <a:r>
              <a:rPr lang="cs-CZ" sz="1400" b="1" u="sng" dirty="0" smtClean="0"/>
              <a:t>Kodifikace </a:t>
            </a:r>
            <a:r>
              <a:rPr lang="cs-CZ" sz="1400" b="1" u="sng" dirty="0"/>
              <a:t>= uzákonění pravopisných norem</a:t>
            </a:r>
          </a:p>
          <a:p>
            <a:r>
              <a:rPr lang="cs-CZ" b="1" u="sng" dirty="0"/>
              <a:t> 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95736" y="1340768"/>
            <a:ext cx="554461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Grafická stránka jazyka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15816" y="4437112"/>
            <a:ext cx="7200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4387963"/>
            <a:ext cx="295232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15817" y="4482831"/>
            <a:ext cx="2945186" cy="1931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PRAVOPIS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9887" y="1412776"/>
            <a:ext cx="813690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r>
              <a:rPr lang="cs-CZ" dirty="0" smtClean="0"/>
              <a:t>    Z</a:t>
            </a:r>
            <a:r>
              <a:rPr lang="cs-CZ" dirty="0"/>
              <a:t> HLEDISKA OSVOJOVÁNÍ SI </a:t>
            </a:r>
            <a:r>
              <a:rPr lang="cs-CZ" dirty="0" smtClean="0"/>
              <a:t>PRAVOPISU: </a:t>
            </a:r>
          </a:p>
          <a:p>
            <a:pPr lvl="3"/>
            <a:r>
              <a:rPr lang="cs-CZ" b="1" dirty="0" smtClean="0"/>
              <a:t>		PRAVOPIS</a:t>
            </a:r>
            <a:endParaRPr lang="cs-CZ" dirty="0" smtClean="0"/>
          </a:p>
          <a:p>
            <a:pPr lvl="3"/>
            <a:r>
              <a:rPr lang="cs-CZ" dirty="0" smtClean="0"/>
              <a:t>                                                                </a:t>
            </a:r>
          </a:p>
          <a:p>
            <a:pPr lvl="3"/>
            <a:endParaRPr lang="cs-CZ" dirty="0"/>
          </a:p>
          <a:p>
            <a:r>
              <a:rPr lang="cs-CZ" dirty="0" smtClean="0"/>
              <a:t>			</a:t>
            </a:r>
          </a:p>
          <a:p>
            <a:r>
              <a:rPr lang="cs-CZ" dirty="0" smtClean="0"/>
              <a:t>  </a:t>
            </a:r>
            <a:r>
              <a:rPr lang="cs-CZ" sz="1400" dirty="0" smtClean="0"/>
              <a:t>Týká </a:t>
            </a:r>
            <a:r>
              <a:rPr lang="cs-CZ" sz="1400" dirty="0"/>
              <a:t>se jevů v oblasti : 	</a:t>
            </a:r>
            <a:r>
              <a:rPr lang="cs-CZ" sz="1400" dirty="0" smtClean="0"/>
              <a:t>      Psaní </a:t>
            </a:r>
            <a:r>
              <a:rPr lang="cs-CZ" sz="1400" dirty="0"/>
              <a:t>koncovek </a:t>
            </a:r>
            <a:r>
              <a:rPr lang="cs-CZ" sz="1400" dirty="0" smtClean="0"/>
              <a:t>ohebných druhů        </a:t>
            </a:r>
            <a:r>
              <a:rPr lang="cs-CZ" sz="1400" dirty="0"/>
              <a:t>Užívání interpunkčních </a:t>
            </a:r>
            <a:r>
              <a:rPr lang="cs-CZ" sz="1400" dirty="0" smtClean="0"/>
              <a:t>znamének:</a:t>
            </a:r>
            <a:endParaRPr lang="cs-CZ" sz="1400" dirty="0"/>
          </a:p>
          <a:p>
            <a:r>
              <a:rPr lang="cs-CZ" sz="1400" dirty="0"/>
              <a:t>  Předpona – </a:t>
            </a:r>
            <a:r>
              <a:rPr lang="cs-CZ" sz="1400" u="sng" dirty="0" smtClean="0"/>
              <a:t>v</a:t>
            </a:r>
            <a:r>
              <a:rPr lang="cs-CZ" sz="1400" b="1" u="sng" dirty="0" smtClean="0"/>
              <a:t>y</a:t>
            </a:r>
            <a:r>
              <a:rPr lang="cs-CZ" sz="1400" dirty="0" smtClean="0"/>
              <a:t>nášet               slov                                                          (tečka, čárka, uvozovky…) </a:t>
            </a:r>
          </a:p>
          <a:p>
            <a:r>
              <a:rPr lang="cs-CZ" sz="1400" dirty="0" smtClean="0"/>
              <a:t>  kořen slova – </a:t>
            </a:r>
            <a:r>
              <a:rPr lang="cs-CZ" sz="1400" u="sng" dirty="0" smtClean="0"/>
              <a:t>ml</a:t>
            </a:r>
            <a:r>
              <a:rPr lang="cs-CZ" sz="1400" b="1" u="sng" dirty="0" smtClean="0"/>
              <a:t>ý</a:t>
            </a:r>
            <a:r>
              <a:rPr lang="cs-CZ" sz="1400" u="sng" dirty="0" smtClean="0"/>
              <a:t>n</a:t>
            </a:r>
            <a:r>
              <a:rPr lang="cs-CZ" sz="1400" dirty="0" smtClean="0"/>
              <a:t>ek </a:t>
            </a:r>
            <a:r>
              <a:rPr lang="cs-CZ" sz="1400" dirty="0"/>
              <a:t> </a:t>
            </a:r>
            <a:r>
              <a:rPr lang="cs-CZ" sz="1400" dirty="0" smtClean="0"/>
              <a:t>           Ps</a:t>
            </a:r>
            <a:r>
              <a:rPr lang="cs-CZ" sz="1400" b="1" dirty="0" smtClean="0"/>
              <a:t>i</a:t>
            </a:r>
            <a:r>
              <a:rPr lang="cs-CZ" sz="1400" dirty="0" smtClean="0"/>
              <a:t> </a:t>
            </a:r>
            <a:r>
              <a:rPr lang="cs-CZ" sz="1400" dirty="0"/>
              <a:t>se honi</a:t>
            </a:r>
            <a:r>
              <a:rPr lang="cs-CZ" sz="1400" u="sng" dirty="0"/>
              <a:t>li </a:t>
            </a:r>
            <a:r>
              <a:rPr lang="cs-CZ" sz="1400" dirty="0" smtClean="0"/>
              <a:t>.(jako páni)                       Zásady shody přísudku </a:t>
            </a:r>
            <a:r>
              <a:rPr lang="cs-CZ" sz="1400" dirty="0"/>
              <a:t>s </a:t>
            </a:r>
            <a:r>
              <a:rPr lang="cs-CZ" sz="1400" dirty="0" smtClean="0"/>
              <a:t>podmětem.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přípona – brusl</a:t>
            </a:r>
            <a:r>
              <a:rPr lang="cs-CZ" sz="1400" b="1" u="sng" dirty="0" smtClean="0"/>
              <a:t>i</a:t>
            </a:r>
            <a:r>
              <a:rPr lang="cs-CZ" sz="1400" u="sng" dirty="0" smtClean="0"/>
              <a:t>t</a:t>
            </a:r>
            <a:r>
              <a:rPr lang="cs-CZ" sz="1400" dirty="0"/>
              <a:t>  </a:t>
            </a:r>
            <a:r>
              <a:rPr lang="cs-CZ" sz="1400" dirty="0" smtClean="0"/>
              <a:t>                   Rozehnal </a:t>
            </a:r>
            <a:r>
              <a:rPr lang="cs-CZ" sz="1400" dirty="0"/>
              <a:t>ps</a:t>
            </a:r>
            <a:r>
              <a:rPr lang="cs-CZ" sz="1400" b="1" dirty="0"/>
              <a:t>y</a:t>
            </a:r>
            <a:r>
              <a:rPr lang="cs-CZ" sz="1400" dirty="0"/>
              <a:t> (pán</a:t>
            </a:r>
            <a:r>
              <a:rPr lang="cs-CZ" sz="1400" b="1" dirty="0"/>
              <a:t>y</a:t>
            </a:r>
            <a:r>
              <a:rPr lang="cs-CZ" sz="1400" dirty="0" smtClean="0"/>
              <a:t>)</a:t>
            </a:r>
            <a:r>
              <a:rPr lang="cs-CZ" sz="1400" dirty="0"/>
              <a:t> </a:t>
            </a:r>
            <a:r>
              <a:rPr lang="cs-CZ" sz="1400" b="1" dirty="0" smtClean="0"/>
              <a:t>.                           </a:t>
            </a:r>
            <a:r>
              <a:rPr lang="cs-CZ" sz="1400" b="1" dirty="0"/>
              <a:t>Muži </a:t>
            </a:r>
            <a:r>
              <a:rPr lang="cs-CZ" sz="1400" dirty="0"/>
              <a:t>se </a:t>
            </a:r>
            <a:r>
              <a:rPr lang="cs-CZ" sz="1400" dirty="0" smtClean="0"/>
              <a:t>nad svými </a:t>
            </a:r>
            <a:r>
              <a:rPr lang="cs-CZ" sz="1400" dirty="0"/>
              <a:t>činy zamyslel</a:t>
            </a:r>
            <a:r>
              <a:rPr lang="cs-CZ" sz="1400" b="1" dirty="0"/>
              <a:t>i</a:t>
            </a:r>
            <a:r>
              <a:rPr lang="cs-CZ" sz="1400" dirty="0"/>
              <a:t>.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                     kuch</a:t>
            </a:r>
            <a:r>
              <a:rPr lang="cs-CZ" sz="1400" b="1" dirty="0" smtClean="0"/>
              <a:t>yn</a:t>
            </a:r>
            <a:r>
              <a:rPr lang="cs-CZ" sz="1400" dirty="0" smtClean="0"/>
              <a:t>ě                 zařazování </a:t>
            </a:r>
            <a:r>
              <a:rPr lang="cs-CZ" sz="1400" dirty="0"/>
              <a:t>slov ke </a:t>
            </a:r>
            <a:r>
              <a:rPr lang="cs-CZ" sz="1400" dirty="0" smtClean="0"/>
              <a:t>vzorům                   </a:t>
            </a:r>
            <a:r>
              <a:rPr lang="cs-CZ" sz="1400" b="1" dirty="0" smtClean="0"/>
              <a:t>Ženy</a:t>
            </a:r>
            <a:r>
              <a:rPr lang="cs-CZ" sz="1400" dirty="0" smtClean="0"/>
              <a:t> se nad svými činy zamyslely.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psaní  i/y vyjmenovaných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slovech</a:t>
            </a:r>
          </a:p>
          <a:p>
            <a:r>
              <a:rPr lang="cs-CZ" sz="1400" dirty="0" smtClean="0"/>
              <a:t>   předpona s -, z-,</a:t>
            </a:r>
            <a:r>
              <a:rPr lang="cs-CZ" sz="1400" dirty="0" err="1" smtClean="0"/>
              <a:t>vz</a:t>
            </a:r>
            <a:r>
              <a:rPr lang="cs-CZ" sz="1400" dirty="0" smtClean="0"/>
              <a:t>-</a:t>
            </a:r>
            <a:r>
              <a:rPr lang="cs-CZ" dirty="0" smtClean="0"/>
              <a:t>	</a:t>
            </a:r>
            <a:endParaRPr lang="cs-CZ" dirty="0"/>
          </a:p>
          <a:p>
            <a:r>
              <a:rPr lang="cs-CZ" dirty="0"/>
              <a:t>								</a:t>
            </a:r>
            <a:r>
              <a:rPr lang="cs-CZ" dirty="0" smtClean="0"/>
              <a:t> </a:t>
            </a:r>
            <a:r>
              <a:rPr lang="cs-CZ" dirty="0"/>
              <a:t>	</a:t>
            </a:r>
          </a:p>
          <a:p>
            <a:r>
              <a:rPr lang="cs-CZ" dirty="0"/>
              <a:t>			</a:t>
            </a:r>
          </a:p>
          <a:p>
            <a:r>
              <a:rPr lang="cs-CZ" dirty="0"/>
              <a:t>								</a:t>
            </a:r>
            <a:r>
              <a:rPr lang="cs-CZ" dirty="0" smtClean="0"/>
              <a:t> </a:t>
            </a:r>
            <a:r>
              <a:rPr lang="cs-CZ" dirty="0"/>
              <a:t>										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043608" y="2132856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LEXIKÁLNÍ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053593" y="2184115"/>
            <a:ext cx="1698427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Morfologický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436096" y="2132856"/>
            <a:ext cx="2880320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SYNTAKTICKÝ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2267744" y="1988840"/>
            <a:ext cx="151216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779912" y="1988840"/>
            <a:ext cx="504056" cy="1952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3779912" y="1988840"/>
            <a:ext cx="267184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3386"/>
            <a:ext cx="8064896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          </a:t>
            </a:r>
          </a:p>
          <a:p>
            <a:endParaRPr lang="cs-CZ" u="sng" dirty="0"/>
          </a:p>
          <a:p>
            <a:endParaRPr lang="cs-CZ" u="sng" dirty="0" smtClean="0"/>
          </a:p>
          <a:p>
            <a:r>
              <a:rPr lang="cs-CZ" dirty="0" smtClean="0"/>
              <a:t>                                </a:t>
            </a:r>
            <a:r>
              <a:rPr lang="cs-CZ" u="sng" dirty="0" smtClean="0"/>
              <a:t>     PRINCIPY </a:t>
            </a:r>
            <a:r>
              <a:rPr lang="cs-CZ" u="sng" dirty="0"/>
              <a:t>ČESKÉHO PRAVOPISU</a:t>
            </a:r>
            <a:endParaRPr lang="cs-CZ" dirty="0"/>
          </a:p>
          <a:p>
            <a:r>
              <a:rPr lang="cs-CZ" dirty="0"/>
              <a:t> </a:t>
            </a:r>
            <a:r>
              <a:rPr lang="cs-CZ" sz="1400" b="1" u="sng" dirty="0"/>
              <a:t>1.  Princip fonologický- </a:t>
            </a:r>
            <a:r>
              <a:rPr lang="cs-CZ" sz="1400" dirty="0"/>
              <a:t>základní princip</a:t>
            </a:r>
          </a:p>
          <a:p>
            <a:pPr lvl="0"/>
            <a:r>
              <a:rPr lang="cs-CZ" sz="1400" dirty="0"/>
              <a:t>   Písmeny se označují jen ty hlásky, které jsou důležité pro porozumění (fonémy)</a:t>
            </a:r>
          </a:p>
          <a:p>
            <a:pPr lvl="0"/>
            <a:r>
              <a:rPr lang="cs-CZ" sz="1400" dirty="0"/>
              <a:t>   Ne všechny vyslovené a slyšené hlásky- např. v písmu nerozlišujeme ř znělé [keře] a neznělé [keř]; </a:t>
            </a:r>
          </a:p>
          <a:p>
            <a:pPr lvl="0"/>
            <a:r>
              <a:rPr lang="cs-CZ" sz="1400" dirty="0"/>
              <a:t>                                                                                                     n zubodásňové [rána] a velární (zadopatrové) [ranka]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  </a:t>
            </a:r>
            <a:r>
              <a:rPr lang="cs-CZ" sz="1400" b="1" u="sng" dirty="0"/>
              <a:t>2.  Princip etymologický </a:t>
            </a:r>
            <a:r>
              <a:rPr lang="cs-CZ" sz="1400" dirty="0"/>
              <a:t>(etymologie- zkoumá původ slov a jejich vzájemnou příbuznost)</a:t>
            </a:r>
          </a:p>
          <a:p>
            <a:r>
              <a:rPr lang="cs-CZ" sz="1400" dirty="0"/>
              <a:t>    → Slova píšeme v souladu s jejich původem:</a:t>
            </a:r>
          </a:p>
          <a:p>
            <a:r>
              <a:rPr lang="cs-CZ" sz="1400" dirty="0"/>
              <a:t>                                                                                   panna- od slova pán + přípona X vyslovujeme </a:t>
            </a:r>
            <a:r>
              <a:rPr lang="en-US" sz="1400" dirty="0"/>
              <a:t>[</a:t>
            </a:r>
            <a:r>
              <a:rPr lang="en-US" sz="1400" dirty="0" err="1"/>
              <a:t>pana</a:t>
            </a:r>
            <a:r>
              <a:rPr lang="en-US" sz="1400" dirty="0"/>
              <a:t>]</a:t>
            </a:r>
            <a:endParaRPr lang="cs-CZ" sz="1400" dirty="0"/>
          </a:p>
          <a:p>
            <a:r>
              <a:rPr lang="cs-CZ" sz="1400" dirty="0"/>
              <a:t>                                                                                   vítězství- vítěz + </a:t>
            </a:r>
            <a:r>
              <a:rPr lang="cs-CZ" sz="1400" dirty="0" err="1"/>
              <a:t>ství</a:t>
            </a:r>
            <a:r>
              <a:rPr lang="cs-CZ" sz="1400" dirty="0"/>
              <a:t> (vyslovujeme zjednodušeně [</a:t>
            </a:r>
            <a:r>
              <a:rPr lang="cs-CZ" sz="1400" dirty="0" err="1"/>
              <a:t>vítěství</a:t>
            </a:r>
            <a:r>
              <a:rPr lang="cs-CZ" sz="1400" dirty="0"/>
              <a:t>]</a:t>
            </a:r>
          </a:p>
          <a:p>
            <a:r>
              <a:rPr lang="cs-CZ" sz="1400" dirty="0"/>
              <a:t>      </a:t>
            </a:r>
            <a:r>
              <a:rPr lang="cs-CZ" sz="1400" u="sng" dirty="0"/>
              <a:t>nezachycujeme též asimilaci znělosti</a:t>
            </a:r>
            <a:endParaRPr lang="cs-CZ" sz="1400" dirty="0"/>
          </a:p>
          <a:p>
            <a:r>
              <a:rPr lang="cs-CZ" sz="1400" dirty="0"/>
              <a:t>      Píšeme:		včelka	              Vyslovujeme:</a:t>
            </a:r>
            <a:r>
              <a:rPr lang="en-US" sz="1400" dirty="0"/>
              <a:t>	[</a:t>
            </a:r>
            <a:r>
              <a:rPr lang="cs-CZ" sz="1400" dirty="0" err="1"/>
              <a:t>fčelka</a:t>
            </a:r>
            <a:r>
              <a:rPr lang="en-US" sz="1400" dirty="0"/>
              <a:t>]</a:t>
            </a:r>
            <a:endParaRPr lang="cs-CZ" sz="1400" dirty="0"/>
          </a:p>
          <a:p>
            <a:r>
              <a:rPr lang="cs-CZ" sz="1400" dirty="0"/>
              <a:t>		</a:t>
            </a:r>
            <a:r>
              <a:rPr lang="cs-CZ" sz="1400" dirty="0" smtClean="0"/>
              <a:t> tužka</a:t>
            </a:r>
            <a:r>
              <a:rPr lang="cs-CZ" sz="1400" dirty="0"/>
              <a:t>			</a:t>
            </a:r>
            <a:r>
              <a:rPr lang="en-US" sz="1400" dirty="0"/>
              <a:t>[</a:t>
            </a:r>
            <a:r>
              <a:rPr lang="cs-CZ" sz="1400" dirty="0" err="1"/>
              <a:t>tuška</a:t>
            </a:r>
            <a:r>
              <a:rPr lang="en-US" sz="1400" dirty="0"/>
              <a:t>]</a:t>
            </a:r>
            <a:endParaRPr lang="cs-CZ" sz="1400" dirty="0"/>
          </a:p>
          <a:p>
            <a:r>
              <a:rPr lang="cs-CZ" sz="1400" dirty="0"/>
              <a:t>		</a:t>
            </a:r>
            <a:r>
              <a:rPr lang="cs-CZ" sz="1400" dirty="0" smtClean="0"/>
              <a:t>lev</a:t>
            </a:r>
            <a:r>
              <a:rPr lang="cs-CZ" sz="1400" dirty="0"/>
              <a:t>			</a:t>
            </a:r>
            <a:r>
              <a:rPr lang="en-US" sz="1400" dirty="0"/>
              <a:t>[</a:t>
            </a:r>
            <a:r>
              <a:rPr lang="en-US" sz="1400" dirty="0" err="1"/>
              <a:t>lef</a:t>
            </a:r>
            <a:r>
              <a:rPr lang="en-US" sz="1400" dirty="0"/>
              <a:t>]</a:t>
            </a:r>
            <a:endParaRPr lang="cs-CZ" sz="1400" dirty="0"/>
          </a:p>
          <a:p>
            <a:r>
              <a:rPr lang="cs-CZ" sz="1400" dirty="0"/>
              <a:t>		</a:t>
            </a:r>
            <a:r>
              <a:rPr lang="cs-CZ" sz="1400" dirty="0" err="1" smtClean="0"/>
              <a:t>Lled</a:t>
            </a:r>
            <a:r>
              <a:rPr lang="cs-CZ" sz="1400" dirty="0"/>
              <a:t>			</a:t>
            </a:r>
            <a:r>
              <a:rPr lang="en-US" sz="1400" dirty="0"/>
              <a:t>[</a:t>
            </a:r>
            <a:r>
              <a:rPr lang="cs-CZ" sz="1400" dirty="0"/>
              <a:t>let</a:t>
            </a:r>
            <a:r>
              <a:rPr lang="en-US" sz="1400" dirty="0"/>
              <a:t>]</a:t>
            </a:r>
            <a:endParaRPr lang="cs-CZ" sz="1400" dirty="0"/>
          </a:p>
          <a:p>
            <a:r>
              <a:rPr lang="cs-CZ" sz="1400" b="1" u="sng" dirty="0" smtClean="0"/>
              <a:t>3.  Princip historický</a:t>
            </a:r>
            <a:r>
              <a:rPr lang="cs-CZ" sz="1400" dirty="0" smtClean="0"/>
              <a:t>   V</a:t>
            </a:r>
            <a:r>
              <a:rPr lang="cs-CZ" sz="1400" dirty="0"/>
              <a:t> písmu se udržují některá písmena ze starších dob, přestože již pro ně není </a:t>
            </a:r>
            <a:r>
              <a:rPr lang="cs-CZ" sz="1400" dirty="0" smtClean="0"/>
              <a:t>výslovnostní </a:t>
            </a:r>
            <a:r>
              <a:rPr lang="cs-CZ" sz="1400" dirty="0"/>
              <a:t>důvod:</a:t>
            </a:r>
          </a:p>
          <a:p>
            <a:pPr lvl="0"/>
            <a:r>
              <a:rPr lang="cs-CZ" sz="1400" dirty="0" smtClean="0"/>
              <a:t>     y/ý </a:t>
            </a:r>
            <a:r>
              <a:rPr lang="en-US" sz="1400" dirty="0"/>
              <a:t>[</a:t>
            </a:r>
            <a:r>
              <a:rPr lang="en-US" sz="1400" dirty="0" err="1"/>
              <a:t>vimislet</a:t>
            </a:r>
            <a:r>
              <a:rPr lang="en-US" sz="1400" dirty="0"/>
              <a:t>]</a:t>
            </a:r>
            <a:r>
              <a:rPr lang="cs-CZ" sz="1400" dirty="0"/>
              <a:t> – píšeme vymyslet</a:t>
            </a:r>
          </a:p>
          <a:p>
            <a:pPr lvl="0"/>
            <a:r>
              <a:rPr lang="cs-CZ" sz="1400" dirty="0" smtClean="0"/>
              <a:t>     ů/ú </a:t>
            </a:r>
            <a:r>
              <a:rPr lang="cs-CZ" sz="1400" dirty="0"/>
              <a:t>[úsek, </a:t>
            </a:r>
            <a:r>
              <a:rPr lang="cs-CZ" sz="1400" dirty="0" err="1"/>
              <a:t>dúm</a:t>
            </a:r>
            <a:r>
              <a:rPr lang="cs-CZ" sz="1400" dirty="0"/>
              <a:t>] – píšeme: úsek, </a:t>
            </a:r>
            <a:r>
              <a:rPr lang="cs-CZ" sz="1400" dirty="0" smtClean="0"/>
              <a:t>dům</a:t>
            </a:r>
          </a:p>
          <a:p>
            <a:pPr lvl="0"/>
            <a:endParaRPr lang="cs-CZ" sz="1400" dirty="0" smtClean="0"/>
          </a:p>
          <a:p>
            <a:r>
              <a:rPr lang="cs-CZ" sz="1400" b="1" u="sng" dirty="0" smtClean="0"/>
              <a:t>4.  Princip </a:t>
            </a:r>
            <a:r>
              <a:rPr lang="cs-CZ" sz="1400" b="1" u="sng" dirty="0"/>
              <a:t>tradiční</a:t>
            </a:r>
          </a:p>
          <a:p>
            <a:pPr lvl="0"/>
            <a:r>
              <a:rPr lang="cs-CZ" sz="1400" dirty="0" smtClean="0"/>
              <a:t>      u </a:t>
            </a:r>
            <a:r>
              <a:rPr lang="cs-CZ" sz="1400" dirty="0"/>
              <a:t>mnohých přejatých </a:t>
            </a:r>
            <a:r>
              <a:rPr lang="cs-CZ" sz="1400" dirty="0" smtClean="0"/>
              <a:t>slov             revue </a:t>
            </a:r>
            <a:r>
              <a:rPr lang="en-US" sz="1400" dirty="0"/>
              <a:t>[</a:t>
            </a:r>
            <a:r>
              <a:rPr lang="cs-CZ" sz="1400" dirty="0" err="1"/>
              <a:t>reví</a:t>
            </a:r>
            <a:r>
              <a:rPr lang="en-US" sz="1400" dirty="0"/>
              <a:t>]</a:t>
            </a:r>
            <a:endParaRPr lang="cs-CZ" sz="1400" dirty="0"/>
          </a:p>
          <a:p>
            <a:pPr lvl="0"/>
            <a:r>
              <a:rPr lang="cs-CZ" sz="1400" dirty="0" smtClean="0"/>
              <a:t>                                                                 interview </a:t>
            </a:r>
            <a:r>
              <a:rPr lang="en-US" sz="1400" dirty="0"/>
              <a:t>[</a:t>
            </a:r>
            <a:r>
              <a:rPr lang="cs-CZ" sz="1400" dirty="0" err="1"/>
              <a:t>intervjú</a:t>
            </a:r>
            <a:r>
              <a:rPr lang="en-US" sz="1400" dirty="0"/>
              <a:t>]</a:t>
            </a:r>
            <a:endParaRPr lang="cs-CZ" sz="1400" dirty="0"/>
          </a:p>
          <a:p>
            <a:pPr lvl="0"/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  </a:t>
            </a:r>
          </a:p>
          <a:p>
            <a:r>
              <a:rPr lang="cs-CZ" sz="1400" dirty="0"/>
              <a:t> </a:t>
            </a:r>
          </a:p>
          <a:p>
            <a:endParaRPr lang="cs-CZ" sz="1400" dirty="0"/>
          </a:p>
          <a:p>
            <a:r>
              <a:rPr lang="cs-CZ" sz="1400" u="sng" dirty="0" smtClean="0"/>
              <a:t>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2" y="1052736"/>
            <a:ext cx="3168352" cy="2825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PRINCIPY ČESKÉHO PRAVOPISU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144" y="1096606"/>
            <a:ext cx="756084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</a:t>
            </a:r>
            <a:r>
              <a:rPr lang="cs-CZ" sz="1400" dirty="0" smtClean="0"/>
              <a:t>(</a:t>
            </a:r>
            <a:r>
              <a:rPr lang="cs-CZ" sz="1400" dirty="0"/>
              <a:t>v příčestí minulém- činném)</a:t>
            </a:r>
          </a:p>
          <a:p>
            <a:r>
              <a:rPr lang="cs-CZ" dirty="0"/>
              <a:t> </a:t>
            </a:r>
            <a:r>
              <a:rPr lang="cs-CZ" sz="1400" b="1" dirty="0"/>
              <a:t>Pravidla </a:t>
            </a:r>
            <a:r>
              <a:rPr lang="cs-CZ" sz="1400" b="1" dirty="0" smtClean="0"/>
              <a:t>shody:   </a:t>
            </a:r>
            <a:endParaRPr lang="cs-CZ" sz="1400" b="1" dirty="0"/>
          </a:p>
          <a:p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sz="1600" b="1" dirty="0" smtClean="0"/>
              <a:t>Podmět </a:t>
            </a:r>
            <a:r>
              <a:rPr lang="cs-CZ" sz="1600" b="1" dirty="0"/>
              <a:t>(</a:t>
            </a:r>
            <a:r>
              <a:rPr lang="cs-CZ" sz="1600" b="1" dirty="0" smtClean="0"/>
              <a:t>subjekt)</a:t>
            </a:r>
            <a:r>
              <a:rPr lang="cs-CZ" b="1" dirty="0" smtClean="0"/>
              <a:t>	</a:t>
            </a:r>
            <a:r>
              <a:rPr lang="cs-CZ" b="1" dirty="0"/>
              <a:t> </a:t>
            </a:r>
          </a:p>
          <a:p>
            <a:r>
              <a:rPr lang="cs-CZ" b="1" dirty="0"/>
              <a:t> </a:t>
            </a:r>
            <a:r>
              <a:rPr lang="cs-CZ" sz="1400" dirty="0" smtClean="0"/>
              <a:t>a)  </a:t>
            </a:r>
            <a:r>
              <a:rPr lang="cs-CZ" sz="1400" b="1" dirty="0" smtClean="0"/>
              <a:t>rodu </a:t>
            </a:r>
            <a:r>
              <a:rPr lang="cs-CZ" sz="1400" b="1" u="sng" dirty="0"/>
              <a:t>mužského  </a:t>
            </a:r>
            <a:r>
              <a:rPr lang="cs-CZ" sz="1400" b="1" dirty="0" smtClean="0"/>
              <a:t>životného                         </a:t>
            </a:r>
            <a:r>
              <a:rPr lang="cs-CZ" sz="1400" dirty="0" err="1" smtClean="0"/>
              <a:t>-li</a:t>
            </a:r>
            <a:endParaRPr lang="cs-CZ" sz="1400" dirty="0" smtClean="0"/>
          </a:p>
          <a:p>
            <a:r>
              <a:rPr lang="cs-CZ" sz="1400" dirty="0" smtClean="0"/>
              <a:t>      Chlapci </a:t>
            </a:r>
            <a:r>
              <a:rPr lang="cs-CZ" sz="1400" dirty="0"/>
              <a:t>jezdili na kole.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Ptáci </a:t>
            </a:r>
            <a:r>
              <a:rPr lang="cs-CZ" sz="1400" dirty="0"/>
              <a:t>zpívali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b</a:t>
            </a:r>
            <a:r>
              <a:rPr lang="cs-CZ" sz="1400" b="1" dirty="0" smtClean="0"/>
              <a:t>) rodu mužského neživotného</a:t>
            </a:r>
            <a:r>
              <a:rPr lang="cs-CZ" sz="1400" dirty="0" smtClean="0"/>
              <a:t>                     - </a:t>
            </a:r>
            <a:r>
              <a:rPr lang="cs-CZ" sz="1400" dirty="0" err="1" smtClean="0"/>
              <a:t>ly</a:t>
            </a:r>
            <a:r>
              <a:rPr lang="cs-CZ" sz="1400" dirty="0" smtClean="0"/>
              <a:t>  </a:t>
            </a:r>
            <a:r>
              <a:rPr lang="cs-CZ" sz="1400" dirty="0"/>
              <a:t>				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Hrady </a:t>
            </a:r>
            <a:r>
              <a:rPr lang="cs-CZ" sz="1400" dirty="0"/>
              <a:t>stály na kopci.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Lesy </a:t>
            </a:r>
            <a:r>
              <a:rPr lang="cs-CZ" sz="1400" dirty="0"/>
              <a:t>voněly.</a:t>
            </a:r>
          </a:p>
          <a:p>
            <a:r>
              <a:rPr lang="cs-CZ" sz="1400" dirty="0" smtClean="0"/>
              <a:t>  c) rodu mužského </a:t>
            </a:r>
            <a:r>
              <a:rPr lang="cs-CZ" sz="1400" b="1" dirty="0" smtClean="0"/>
              <a:t>neživotného,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</a:t>
            </a:r>
            <a:r>
              <a:rPr lang="cs-CZ" sz="1400" b="1" dirty="0" smtClean="0"/>
              <a:t>ale </a:t>
            </a:r>
            <a:r>
              <a:rPr lang="cs-CZ" sz="1400" b="1" dirty="0"/>
              <a:t>měkká </a:t>
            </a:r>
            <a:r>
              <a:rPr lang="cs-CZ" sz="1400" b="1" dirty="0" smtClean="0"/>
              <a:t>koncovka </a:t>
            </a:r>
            <a:r>
              <a:rPr lang="cs-CZ" sz="1400" dirty="0" smtClean="0"/>
              <a:t>–i, </a:t>
            </a:r>
            <a:r>
              <a:rPr lang="cs-CZ" sz="1400" dirty="0"/>
              <a:t>-é</a:t>
            </a:r>
            <a:r>
              <a:rPr lang="cs-CZ" sz="1400" dirty="0" smtClean="0"/>
              <a:t>,-  </a:t>
            </a:r>
            <a:r>
              <a:rPr lang="cs-CZ" sz="1400" dirty="0" err="1" smtClean="0"/>
              <a:t>ové</a:t>
            </a:r>
            <a:r>
              <a:rPr lang="cs-CZ" sz="1400" dirty="0" smtClean="0"/>
              <a:t>                 </a:t>
            </a:r>
            <a:r>
              <a:rPr lang="cs-CZ" sz="1400" dirty="0" err="1" smtClean="0"/>
              <a:t>-</a:t>
            </a:r>
            <a:r>
              <a:rPr lang="cs-CZ" sz="1400" dirty="0" err="1"/>
              <a:t>li</a:t>
            </a:r>
            <a:r>
              <a:rPr lang="cs-CZ" sz="1400" dirty="0"/>
              <a:t>	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Ledoborci </a:t>
            </a:r>
            <a:r>
              <a:rPr lang="cs-CZ" sz="1400" dirty="0"/>
              <a:t>pluli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Dnové se krátili. </a:t>
            </a:r>
            <a:r>
              <a:rPr lang="cs-CZ" sz="1400" dirty="0"/>
              <a:t> 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 d) </a:t>
            </a:r>
            <a:r>
              <a:rPr lang="cs-CZ" sz="1400" b="1" u="sng" dirty="0" smtClean="0"/>
              <a:t>r</a:t>
            </a:r>
            <a:r>
              <a:rPr lang="cs-CZ" sz="1400" b="1" dirty="0" smtClean="0"/>
              <a:t>odu</a:t>
            </a:r>
            <a:r>
              <a:rPr lang="cs-CZ" sz="1400" b="1" u="sng" dirty="0" smtClean="0"/>
              <a:t> ženského:</a:t>
            </a:r>
            <a:r>
              <a:rPr lang="cs-CZ" sz="1400" b="1" dirty="0"/>
              <a:t>	</a:t>
            </a:r>
            <a:r>
              <a:rPr lang="cs-CZ" sz="1400" b="1" dirty="0" smtClean="0"/>
              <a:t>                                    -</a:t>
            </a:r>
            <a:r>
              <a:rPr lang="cs-CZ" sz="1400" b="1" dirty="0" err="1"/>
              <a:t>ly</a:t>
            </a:r>
            <a:endParaRPr lang="cs-CZ" sz="1400" b="1" dirty="0"/>
          </a:p>
          <a:p>
            <a:r>
              <a:rPr lang="cs-CZ" sz="1400" dirty="0" smtClean="0"/>
              <a:t>      Vlaštovky </a:t>
            </a:r>
            <a:r>
              <a:rPr lang="cs-CZ" sz="1400" dirty="0"/>
              <a:t>brzy odletěly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</a:t>
            </a:r>
            <a:r>
              <a:rPr lang="cs-CZ" sz="1400" dirty="0"/>
              <a:t>Ovce se pásly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400" dirty="0"/>
              <a:t> </a:t>
            </a:r>
            <a:r>
              <a:rPr lang="cs-CZ" dirty="0" smtClean="0"/>
              <a:t>	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39752" y="980728"/>
            <a:ext cx="40324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Shoda přísudku s podmětem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962921" y="1880828"/>
            <a:ext cx="2081993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podle  gramatického rodu 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4788024" y="2070567"/>
            <a:ext cx="2160240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významu  </a:t>
            </a:r>
            <a:endParaRPr lang="cs-CZ" sz="1400" dirty="0"/>
          </a:p>
        </p:txBody>
      </p:sp>
      <p:sp>
        <p:nvSpPr>
          <p:cNvPr id="20" name="Obdélník 19"/>
          <p:cNvSpPr/>
          <p:nvPr/>
        </p:nvSpPr>
        <p:spPr>
          <a:xfrm flipV="1">
            <a:off x="971599" y="2024843"/>
            <a:ext cx="2081993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Podle gramatického rodu </a:t>
            </a:r>
            <a:endParaRPr lang="cs-CZ" sz="1400" dirty="0"/>
          </a:p>
        </p:txBody>
      </p:sp>
      <p:sp>
        <p:nvSpPr>
          <p:cNvPr id="21" name="Obdélník 20"/>
          <p:cNvSpPr/>
          <p:nvPr/>
        </p:nvSpPr>
        <p:spPr>
          <a:xfrm>
            <a:off x="4788024" y="1916832"/>
            <a:ext cx="2160240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Podle </a:t>
            </a:r>
            <a:endParaRPr lang="cs-CZ" sz="1400" dirty="0"/>
          </a:p>
        </p:txBody>
      </p:sp>
      <p:sp>
        <p:nvSpPr>
          <p:cNvPr id="23" name="Obdélník 22"/>
          <p:cNvSpPr/>
          <p:nvPr/>
        </p:nvSpPr>
        <p:spPr>
          <a:xfrm>
            <a:off x="971599" y="1782108"/>
            <a:ext cx="2304257" cy="314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Podle  gramatického rodu </a:t>
            </a:r>
            <a:endParaRPr lang="cs-CZ" sz="14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012595" y="2101498"/>
            <a:ext cx="55566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20" idx="0"/>
          </p:cNvCxnSpPr>
          <p:nvPr/>
        </p:nvCxnSpPr>
        <p:spPr>
          <a:xfrm flipH="1">
            <a:off x="1519075" y="2070562"/>
            <a:ext cx="493521" cy="4714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/>
              <a:t>   </a:t>
            </a:r>
            <a:r>
              <a:rPr lang="cs-CZ" sz="1400" b="1" u="sng" dirty="0" smtClean="0"/>
              <a:t>e)rodu  středního    </a:t>
            </a:r>
            <a:r>
              <a:rPr lang="cs-CZ" sz="1400" dirty="0"/>
              <a:t>	</a:t>
            </a:r>
            <a:r>
              <a:rPr lang="cs-CZ" sz="1400" b="1" dirty="0" smtClean="0"/>
              <a:t>                               -</a:t>
            </a:r>
            <a:r>
              <a:rPr lang="cs-CZ" sz="1400" b="1" dirty="0"/>
              <a:t>la</a:t>
            </a:r>
            <a:r>
              <a:rPr lang="cs-CZ" sz="1400" dirty="0"/>
              <a:t>	</a:t>
            </a:r>
            <a:endParaRPr lang="cs-CZ" sz="1400" dirty="0" smtClean="0"/>
          </a:p>
          <a:p>
            <a:r>
              <a:rPr lang="cs-CZ" sz="1400" dirty="0" smtClean="0"/>
              <a:t>Koťata </a:t>
            </a:r>
            <a:r>
              <a:rPr lang="cs-CZ" sz="1400" dirty="0"/>
              <a:t>dováděla. </a:t>
            </a:r>
            <a:endParaRPr lang="cs-CZ" sz="1400" dirty="0" smtClean="0"/>
          </a:p>
          <a:p>
            <a:r>
              <a:rPr lang="cs-CZ" sz="1400" dirty="0" smtClean="0"/>
              <a:t>Okna </a:t>
            </a:r>
            <a:r>
              <a:rPr lang="cs-CZ" sz="1400" dirty="0"/>
              <a:t>se otevřela. </a:t>
            </a:r>
            <a:endParaRPr lang="cs-CZ" sz="1400" dirty="0" smtClean="0"/>
          </a:p>
          <a:p>
            <a:r>
              <a:rPr lang="cs-CZ" sz="1400" dirty="0" smtClean="0"/>
              <a:t>Města </a:t>
            </a:r>
            <a:r>
              <a:rPr lang="cs-CZ" sz="1400" dirty="0"/>
              <a:t>se bránila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Auta se rozjela.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Podmět </a:t>
            </a:r>
            <a:r>
              <a:rPr lang="cs-CZ" sz="1400" dirty="0"/>
              <a:t>: </a:t>
            </a:r>
            <a:r>
              <a:rPr lang="cs-CZ" sz="1400" b="1" dirty="0" smtClean="0"/>
              <a:t>Lidičky,( rodiče)</a:t>
            </a:r>
            <a:r>
              <a:rPr lang="cs-CZ" sz="1400" dirty="0" smtClean="0"/>
              <a:t> šli. </a:t>
            </a:r>
          </a:p>
          <a:p>
            <a:r>
              <a:rPr lang="cs-CZ" sz="1200" b="1" dirty="0" smtClean="0"/>
              <a:t> </a:t>
            </a:r>
            <a:r>
              <a:rPr lang="cs-CZ" sz="1200" b="1" dirty="0"/>
              <a:t>KONĚ </a:t>
            </a:r>
            <a:r>
              <a:rPr lang="cs-CZ" sz="1400" dirty="0"/>
              <a:t>(šli</a:t>
            </a:r>
            <a:r>
              <a:rPr lang="cs-CZ" sz="1400" dirty="0" smtClean="0"/>
              <a:t>) x </a:t>
            </a:r>
            <a:r>
              <a:rPr lang="cs-CZ" sz="1400" b="1" dirty="0" smtClean="0"/>
              <a:t>Dřevěné koně </a:t>
            </a:r>
            <a:r>
              <a:rPr lang="cs-CZ" sz="1400" dirty="0" smtClean="0"/>
              <a:t>stály na kolotoči. </a:t>
            </a:r>
            <a:endParaRPr lang="cs-CZ" sz="1400" dirty="0"/>
          </a:p>
          <a:p>
            <a:r>
              <a:rPr lang="cs-CZ" sz="1400" dirty="0" smtClean="0"/>
              <a:t>Pozor : </a:t>
            </a:r>
          </a:p>
          <a:p>
            <a:r>
              <a:rPr lang="cs-CZ" sz="1400" b="1" dirty="0"/>
              <a:t>Řady </a:t>
            </a:r>
            <a:r>
              <a:rPr lang="cs-CZ" sz="1400" dirty="0"/>
              <a:t>diváků už odešly.		X	</a:t>
            </a:r>
            <a:r>
              <a:rPr lang="cs-CZ" sz="1400" b="1" dirty="0"/>
              <a:t>Diváci</a:t>
            </a:r>
            <a:r>
              <a:rPr lang="cs-CZ" sz="1400" dirty="0"/>
              <a:t> už odešli.</a:t>
            </a:r>
          </a:p>
          <a:p>
            <a:r>
              <a:rPr lang="cs-CZ" sz="1400" b="1" dirty="0" smtClean="0"/>
              <a:t>Zástupy</a:t>
            </a:r>
            <a:r>
              <a:rPr lang="cs-CZ" sz="1400" dirty="0" smtClean="0"/>
              <a:t> </a:t>
            </a:r>
            <a:r>
              <a:rPr lang="cs-CZ" sz="1400" dirty="0"/>
              <a:t>lidí se shromáždily</a:t>
            </a:r>
            <a:r>
              <a:rPr lang="cs-CZ" sz="1400" dirty="0" smtClean="0"/>
              <a:t>.</a:t>
            </a:r>
            <a:r>
              <a:rPr lang="cs-CZ" sz="1400" dirty="0"/>
              <a:t>	X	</a:t>
            </a:r>
            <a:r>
              <a:rPr lang="cs-CZ" sz="1400" b="1" dirty="0"/>
              <a:t>Lidé</a:t>
            </a:r>
            <a:r>
              <a:rPr lang="cs-CZ" sz="1400" dirty="0"/>
              <a:t> se shromáždili.</a:t>
            </a:r>
          </a:p>
          <a:p>
            <a:r>
              <a:rPr lang="cs-CZ" sz="1400" b="1" dirty="0" smtClean="0"/>
              <a:t>Dny(dni</a:t>
            </a:r>
            <a:r>
              <a:rPr lang="cs-CZ" sz="1400" dirty="0" smtClean="0"/>
              <a:t>) se prodlužovaly. 	X 	</a:t>
            </a:r>
            <a:r>
              <a:rPr lang="cs-CZ" sz="1400" b="1" dirty="0" smtClean="0"/>
              <a:t>Dnové</a:t>
            </a:r>
            <a:r>
              <a:rPr lang="cs-CZ" sz="1400" dirty="0" smtClean="0"/>
              <a:t> se prodlužovali. 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448780"/>
            <a:ext cx="871296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           </a:t>
            </a:r>
          </a:p>
          <a:p>
            <a:endParaRPr lang="cs-CZ" sz="1400" u="sng" dirty="0"/>
          </a:p>
          <a:p>
            <a:pPr lvl="0"/>
            <a:r>
              <a:rPr lang="cs-CZ" sz="1400" b="1" dirty="0" smtClean="0"/>
              <a:t>      a) alespoň 1 jméno je  rodu mužského životného                                                              → </a:t>
            </a:r>
            <a:r>
              <a:rPr lang="cs-CZ" sz="1400" b="1" u="sng" dirty="0" smtClean="0"/>
              <a:t>i</a:t>
            </a:r>
            <a:endParaRPr lang="cs-CZ" sz="1400" dirty="0" smtClean="0"/>
          </a:p>
          <a:p>
            <a:r>
              <a:rPr lang="cs-CZ" sz="1400" b="1" dirty="0" smtClean="0"/>
              <a:t>         </a:t>
            </a:r>
            <a:r>
              <a:rPr lang="cs-CZ" sz="1400" b="1" dirty="0"/>
              <a:t> </a:t>
            </a:r>
            <a:r>
              <a:rPr lang="cs-CZ" sz="1400" dirty="0"/>
              <a:t>Obě tety, maminka i tatínek se vydali na cestu zpět.</a:t>
            </a:r>
          </a:p>
          <a:p>
            <a:r>
              <a:rPr lang="cs-CZ" sz="1400" dirty="0" smtClean="0"/>
              <a:t>           Kuřata</a:t>
            </a:r>
            <a:r>
              <a:rPr lang="cs-CZ" sz="1400" dirty="0"/>
              <a:t>, slepice i kohouti běhali po dvoře.</a:t>
            </a:r>
          </a:p>
          <a:p>
            <a:pPr lvl="0"/>
            <a:r>
              <a:rPr lang="cs-CZ" sz="1400" dirty="0" smtClean="0"/>
              <a:t>      </a:t>
            </a:r>
            <a:r>
              <a:rPr lang="cs-CZ" sz="1400" b="1" dirty="0" smtClean="0"/>
              <a:t>b)</a:t>
            </a:r>
            <a:r>
              <a:rPr lang="cs-CZ" sz="1400" dirty="0" smtClean="0"/>
              <a:t> </a:t>
            </a:r>
            <a:r>
              <a:rPr lang="cs-CZ" sz="1400" b="1" dirty="0" smtClean="0"/>
              <a:t>není-li </a:t>
            </a:r>
            <a:r>
              <a:rPr lang="cs-CZ" sz="1400" b="1" dirty="0"/>
              <a:t>ani jedno </a:t>
            </a:r>
            <a:r>
              <a:rPr lang="cs-CZ" sz="1400" b="1" dirty="0" smtClean="0"/>
              <a:t>                                                                                                                   → </a:t>
            </a:r>
            <a:r>
              <a:rPr lang="cs-CZ" sz="1400" b="1" u="sng" dirty="0"/>
              <a:t>y </a:t>
            </a:r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  Vedení </a:t>
            </a:r>
            <a:r>
              <a:rPr lang="cs-CZ" sz="1400" dirty="0"/>
              <a:t>podniku a škola uzavřely </a:t>
            </a:r>
            <a:r>
              <a:rPr lang="cs-CZ" sz="1400" dirty="0" smtClean="0"/>
              <a:t>dohodu.</a:t>
            </a:r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</a:t>
            </a:r>
            <a:r>
              <a:rPr lang="cs-CZ" sz="1400" b="1" dirty="0" smtClean="0"/>
              <a:t>c) několik </a:t>
            </a:r>
            <a:r>
              <a:rPr lang="cs-CZ" sz="1400" b="1" dirty="0"/>
              <a:t>jmen </a:t>
            </a:r>
            <a:r>
              <a:rPr lang="cs-CZ" sz="1400" b="1" dirty="0" smtClean="0"/>
              <a:t>rodu </a:t>
            </a:r>
            <a:r>
              <a:rPr lang="cs-CZ" sz="1400" b="1" dirty="0"/>
              <a:t>středního a alespoň 1 je </a:t>
            </a:r>
            <a:r>
              <a:rPr lang="cs-CZ" sz="1400" b="1" dirty="0" smtClean="0"/>
              <a:t>v jednotném čísle                                  </a:t>
            </a:r>
            <a:r>
              <a:rPr lang="cs-CZ" sz="1400" b="1" dirty="0"/>
              <a:t>→ </a:t>
            </a:r>
            <a:r>
              <a:rPr lang="cs-CZ" sz="1400" b="1" u="sng" dirty="0"/>
              <a:t>y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         </a:t>
            </a:r>
            <a:r>
              <a:rPr lang="cs-CZ" sz="1400" dirty="0" smtClean="0"/>
              <a:t>Švédsko </a:t>
            </a:r>
            <a:r>
              <a:rPr lang="cs-CZ" sz="1400" dirty="0"/>
              <a:t>a Dánsko podepsaly dohodu o spolupráci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endParaRPr lang="cs-CZ" sz="1400" dirty="0"/>
          </a:p>
          <a:p>
            <a:endParaRPr lang="cs-CZ" sz="1400" b="1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Po </a:t>
            </a:r>
            <a:r>
              <a:rPr lang="cs-CZ" sz="1400" dirty="0"/>
              <a:t>dvoře běhali kohouti, slepice a kuřata.</a:t>
            </a:r>
          </a:p>
          <a:p>
            <a:r>
              <a:rPr lang="cs-CZ" sz="1400" dirty="0" smtClean="0"/>
              <a:t>        Po </a:t>
            </a:r>
            <a:r>
              <a:rPr lang="cs-CZ" sz="1400" dirty="0"/>
              <a:t>dvou </a:t>
            </a:r>
            <a:r>
              <a:rPr lang="cs-CZ" sz="1400" b="1" dirty="0"/>
              <a:t>běhal</a:t>
            </a:r>
            <a:r>
              <a:rPr lang="cs-CZ" sz="1400" b="1" u="sng" dirty="0"/>
              <a:t>y</a:t>
            </a:r>
            <a:r>
              <a:rPr lang="cs-CZ" sz="1400" b="1" dirty="0"/>
              <a:t> </a:t>
            </a:r>
            <a:r>
              <a:rPr lang="cs-CZ" sz="1400" b="1" dirty="0" smtClean="0"/>
              <a:t>slepice</a:t>
            </a:r>
            <a:r>
              <a:rPr lang="cs-CZ" sz="1400" b="1" dirty="0"/>
              <a:t>,</a:t>
            </a:r>
            <a:r>
              <a:rPr lang="cs-CZ" sz="1400" dirty="0"/>
              <a:t> kohouti a </a:t>
            </a:r>
            <a:r>
              <a:rPr lang="cs-CZ" sz="1400" dirty="0" smtClean="0"/>
              <a:t>kuřata.  X  Lze však uvažovat  o přednosti podle rodu, </a:t>
            </a:r>
            <a:r>
              <a:rPr lang="cs-CZ" sz="1400" dirty="0"/>
              <a:t>p</a:t>
            </a:r>
            <a:r>
              <a:rPr lang="cs-CZ" sz="1400" dirty="0" smtClean="0"/>
              <a:t>sát tedy i měkké i. </a:t>
            </a:r>
            <a:endParaRPr lang="cs-CZ" sz="1400" dirty="0"/>
          </a:p>
          <a:p>
            <a:r>
              <a:rPr lang="cs-CZ" sz="1400" dirty="0" smtClean="0"/>
              <a:t>                                                                                   Ale jen: </a:t>
            </a:r>
            <a:r>
              <a:rPr lang="cs-CZ" sz="1400" dirty="0"/>
              <a:t>Kohouti, slepice a kuřata běhali.</a:t>
            </a:r>
          </a:p>
          <a:p>
            <a:r>
              <a:rPr lang="cs-CZ" sz="1400" dirty="0" smtClean="0"/>
              <a:t>                                                           Nad vodou poletovaly( i poletovali) mušky a komáři. </a:t>
            </a:r>
          </a:p>
          <a:p>
            <a:r>
              <a:rPr lang="cs-CZ" sz="1400" dirty="0" smtClean="0"/>
              <a:t>                                                           Matka </a:t>
            </a:r>
            <a:r>
              <a:rPr lang="cs-CZ" sz="1400" dirty="0"/>
              <a:t>a syn cestoval</a:t>
            </a:r>
            <a:r>
              <a:rPr lang="cs-CZ" sz="1400" b="1" dirty="0"/>
              <a:t>i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Cestoval</a:t>
            </a:r>
            <a:r>
              <a:rPr lang="cs-CZ" sz="1400" b="1" dirty="0" smtClean="0"/>
              <a:t>i</a:t>
            </a:r>
            <a:r>
              <a:rPr lang="cs-CZ" sz="1400" dirty="0" smtClean="0"/>
              <a:t> </a:t>
            </a:r>
            <a:r>
              <a:rPr lang="cs-CZ" sz="1400" dirty="0"/>
              <a:t>syn a matka. 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Cestoval</a:t>
            </a:r>
            <a:r>
              <a:rPr lang="cs-CZ" sz="1400" b="1" dirty="0" smtClean="0"/>
              <a:t>i</a:t>
            </a:r>
            <a:r>
              <a:rPr lang="cs-CZ" sz="1400" dirty="0" smtClean="0"/>
              <a:t> </a:t>
            </a:r>
            <a:r>
              <a:rPr lang="cs-CZ" sz="1400" dirty="0"/>
              <a:t>(</a:t>
            </a:r>
            <a:r>
              <a:rPr lang="cs-CZ" sz="1400" b="1" dirty="0"/>
              <a:t>y</a:t>
            </a:r>
            <a:r>
              <a:rPr lang="cs-CZ" sz="1400" dirty="0"/>
              <a:t>) matka a syn.</a:t>
            </a:r>
          </a:p>
          <a:p>
            <a:r>
              <a:rPr lang="cs-CZ" sz="1400" dirty="0"/>
              <a:t> </a:t>
            </a:r>
          </a:p>
          <a:p>
            <a:endParaRPr lang="cs-CZ" sz="1400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1268760"/>
            <a:ext cx="43924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Několikanásobný podmět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73537" y="3674063"/>
            <a:ext cx="43924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Shoda podle nejbližšího jména  po přísudku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508259" y="5085184"/>
            <a:ext cx="679365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2720" y="1190045"/>
            <a:ext cx="842493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u="sng" dirty="0" smtClean="0"/>
          </a:p>
          <a:p>
            <a:endParaRPr lang="cs-CZ" u="sng" dirty="0"/>
          </a:p>
          <a:p>
            <a:endParaRPr lang="cs-CZ" sz="1400" u="sng" dirty="0" smtClean="0"/>
          </a:p>
          <a:p>
            <a:r>
              <a:rPr lang="cs-CZ" sz="1400" dirty="0" smtClean="0"/>
              <a:t>                                                            BERE </a:t>
            </a:r>
            <a:r>
              <a:rPr lang="cs-CZ" sz="1400" dirty="0"/>
              <a:t>SE ZŘETEL</a:t>
            </a:r>
            <a:r>
              <a:rPr lang="cs-CZ" sz="1400" u="sng" dirty="0"/>
              <a:t> K RODU </a:t>
            </a:r>
            <a:r>
              <a:rPr lang="cs-CZ" sz="1400" u="sng" dirty="0" smtClean="0"/>
              <a:t>PŘIROZENÉM</a:t>
            </a:r>
          </a:p>
          <a:p>
            <a:r>
              <a:rPr lang="cs-CZ" sz="1400" u="sng" dirty="0" smtClean="0"/>
              <a:t> </a:t>
            </a:r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r>
              <a:rPr lang="cs-CZ" sz="1400" dirty="0" smtClean="0"/>
              <a:t>              Co </a:t>
            </a:r>
            <a:r>
              <a:rPr lang="cs-CZ" sz="1400" dirty="0"/>
              <a:t>jsme se vás nahledali?! – (my muži)</a:t>
            </a:r>
          </a:p>
          <a:p>
            <a:r>
              <a:rPr lang="cs-CZ" sz="1400" dirty="0" smtClean="0"/>
              <a:t>              Co </a:t>
            </a:r>
            <a:r>
              <a:rPr lang="cs-CZ" sz="1400" dirty="0"/>
              <a:t>jsme se vás nahledaly?!- (my ženy</a:t>
            </a:r>
            <a:r>
              <a:rPr lang="cs-CZ" sz="1400" dirty="0" smtClean="0"/>
              <a:t>)</a:t>
            </a:r>
          </a:p>
          <a:p>
            <a:endParaRPr lang="cs-CZ" sz="1400" dirty="0"/>
          </a:p>
          <a:p>
            <a:r>
              <a:rPr lang="cs-CZ" sz="1400" dirty="0" smtClean="0"/>
              <a:t>              Otiskli </a:t>
            </a:r>
            <a:r>
              <a:rPr lang="cs-CZ" sz="1400" dirty="0"/>
              <a:t>to v novinách. (všeobecný podmět </a:t>
            </a:r>
            <a:r>
              <a:rPr lang="cs-CZ" sz="1400" dirty="0" smtClean="0"/>
              <a:t>= </a:t>
            </a:r>
            <a:r>
              <a:rPr lang="cs-CZ" sz="1400" dirty="0"/>
              <a:t>oni, </a:t>
            </a:r>
            <a:r>
              <a:rPr lang="cs-CZ" sz="1400" dirty="0" smtClean="0"/>
              <a:t> -  vždy </a:t>
            </a:r>
            <a:r>
              <a:rPr lang="cs-CZ" sz="1400" dirty="0"/>
              <a:t>i)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 smtClean="0"/>
              <a:t>              </a:t>
            </a:r>
            <a:r>
              <a:rPr lang="cs-CZ" sz="1400" u="sng" dirty="0" smtClean="0"/>
              <a:t>Přirozený </a:t>
            </a:r>
            <a:r>
              <a:rPr lang="cs-CZ" sz="1400" u="sng" dirty="0"/>
              <a:t>rod je v předcházející větě</a:t>
            </a:r>
            <a:r>
              <a:rPr lang="cs-CZ" sz="1400" u="sng" dirty="0" smtClean="0"/>
              <a:t>:</a:t>
            </a:r>
          </a:p>
          <a:p>
            <a:endParaRPr lang="cs-CZ" sz="1400" dirty="0"/>
          </a:p>
          <a:p>
            <a:r>
              <a:rPr lang="cs-CZ" sz="1400" dirty="0" smtClean="0"/>
              <a:t>               Ve </a:t>
            </a:r>
            <a:r>
              <a:rPr lang="cs-CZ" sz="1400" dirty="0"/>
              <a:t>škole se sešla samá děvčata.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Brzy </a:t>
            </a:r>
            <a:r>
              <a:rPr lang="cs-CZ" sz="1400" dirty="0"/>
              <a:t>se skamarádila (y).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     Vedoucí </a:t>
            </a:r>
            <a:r>
              <a:rPr lang="cs-CZ" sz="1400" dirty="0"/>
              <a:t>pomohl chlapcům postavit stany, protože to nikdy nedělali. (chlapci)</a:t>
            </a:r>
          </a:p>
          <a:p>
            <a:pPr lvl="0"/>
            <a:r>
              <a:rPr lang="cs-CZ" sz="1400" dirty="0"/>
              <a:t> </a:t>
            </a:r>
            <a:r>
              <a:rPr lang="cs-CZ" sz="1400" dirty="0" smtClean="0"/>
              <a:t>               </a:t>
            </a:r>
            <a:r>
              <a:rPr lang="cs-CZ" sz="1400" u="sng" dirty="0" smtClean="0"/>
              <a:t>Výrazy </a:t>
            </a:r>
            <a:r>
              <a:rPr lang="cs-CZ" sz="1400" u="sng" dirty="0"/>
              <a:t>vyjadřující množství:</a:t>
            </a:r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        Stovky </a:t>
            </a:r>
            <a:r>
              <a:rPr lang="cs-CZ" sz="1400" dirty="0"/>
              <a:t>posluchačů se sešly na náměstí, aby vyslechly (i vyslechli = posluchači) projev.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     Dívky </a:t>
            </a:r>
            <a:r>
              <a:rPr lang="cs-CZ" sz="1400" dirty="0"/>
              <a:t>s chlapci odešly (i odešli) do školy.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     Chlapci </a:t>
            </a:r>
            <a:r>
              <a:rPr lang="cs-CZ" sz="1400" dirty="0"/>
              <a:t>soutěžili s dívkami.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99792" y="1556792"/>
            <a:ext cx="41044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Shoda podle smyslu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93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747657"/>
            <a:ext cx="8424936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</a:t>
            </a:r>
            <a:r>
              <a:rPr lang="cs-CZ" sz="4000" dirty="0"/>
              <a:t>i </a:t>
            </a:r>
            <a:r>
              <a:rPr lang="cs-CZ" dirty="0"/>
              <a:t>                                                          </a:t>
            </a:r>
          </a:p>
          <a:p>
            <a:endParaRPr lang="cs-CZ" sz="1400" dirty="0"/>
          </a:p>
          <a:p>
            <a:r>
              <a:rPr lang="cs-CZ" dirty="0"/>
              <a:t>                       </a:t>
            </a:r>
            <a:r>
              <a:rPr lang="cs-CZ" sz="9600" dirty="0"/>
              <a:t>?      – OV- </a:t>
            </a:r>
          </a:p>
          <a:p>
            <a:r>
              <a:rPr lang="cs-CZ" dirty="0"/>
              <a:t>              </a:t>
            </a:r>
            <a:r>
              <a:rPr lang="cs-CZ" dirty="0" smtClean="0"/>
              <a:t>                                        </a:t>
            </a:r>
            <a:r>
              <a:rPr lang="cs-CZ" sz="4000" dirty="0"/>
              <a:t>y</a:t>
            </a:r>
            <a:endParaRPr lang="cs-CZ" dirty="0"/>
          </a:p>
          <a:p>
            <a:r>
              <a:rPr lang="cs-CZ" dirty="0" smtClean="0"/>
              <a:t>                                                     </a:t>
            </a:r>
          </a:p>
          <a:p>
            <a:r>
              <a:rPr lang="cs-CZ" sz="1400" dirty="0" err="1" smtClean="0"/>
              <a:t>sousedov</a:t>
            </a:r>
            <a:r>
              <a:rPr lang="cs-CZ" sz="1400" dirty="0" smtClean="0"/>
              <a:t>- </a:t>
            </a:r>
            <a:r>
              <a:rPr lang="cs-CZ" sz="1400" dirty="0"/>
              <a:t>sourozenci</a:t>
            </a:r>
          </a:p>
          <a:p>
            <a:pPr lvl="0"/>
            <a:r>
              <a:rPr lang="cs-CZ" sz="1400" dirty="0"/>
              <a:t>                                                        předat </a:t>
            </a:r>
            <a:r>
              <a:rPr lang="cs-CZ" sz="1400" dirty="0" err="1"/>
              <a:t>sousedov</a:t>
            </a:r>
            <a:r>
              <a:rPr lang="cs-CZ" sz="1400" dirty="0"/>
              <a:t>-</a:t>
            </a:r>
          </a:p>
          <a:p>
            <a:pPr lvl="0"/>
            <a:r>
              <a:rPr lang="cs-CZ" sz="1400" dirty="0"/>
              <a:t>                                                        vyprávěl o </a:t>
            </a:r>
            <a:r>
              <a:rPr lang="cs-CZ" sz="1400" dirty="0" err="1"/>
              <a:t>sousedov</a:t>
            </a:r>
            <a:r>
              <a:rPr lang="cs-CZ" sz="1400" dirty="0"/>
              <a:t>-   </a:t>
            </a:r>
            <a:endParaRPr lang="cs-CZ" sz="1400" dirty="0" smtClean="0"/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pro </a:t>
            </a:r>
            <a:r>
              <a:rPr lang="cs-CZ" sz="1400" dirty="0" err="1" smtClean="0"/>
              <a:t>sousedov</a:t>
            </a:r>
            <a:r>
              <a:rPr lang="cs-CZ" sz="1400" dirty="0" smtClean="0"/>
              <a:t>-  sestry</a:t>
            </a:r>
          </a:p>
          <a:p>
            <a:pPr lvl="0"/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na návštěvu přišli </a:t>
            </a:r>
            <a:r>
              <a:rPr lang="cs-CZ" sz="1400" dirty="0" err="1" smtClean="0"/>
              <a:t>Celerov</a:t>
            </a:r>
            <a:r>
              <a:rPr lang="cs-CZ" sz="1400" dirty="0" smtClean="0"/>
              <a:t>-            </a:t>
            </a:r>
          </a:p>
          <a:p>
            <a:endParaRPr lang="cs-CZ" dirty="0" smtClean="0"/>
          </a:p>
          <a:p>
            <a:pPr lvl="0"/>
            <a:r>
              <a:rPr lang="cs-CZ" dirty="0" smtClean="0"/>
              <a:t>                                                       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195736" y="1988840"/>
            <a:ext cx="857857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95736" y="2852936"/>
            <a:ext cx="72008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06668" y="1281185"/>
            <a:ext cx="86409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b="1" dirty="0" smtClean="0"/>
              <a:t>Uvedené slovo</a:t>
            </a:r>
          </a:p>
          <a:p>
            <a:pPr lvl="0"/>
            <a:r>
              <a:rPr lang="cs-CZ" sz="1400" b="1" dirty="0"/>
              <a:t>  </a:t>
            </a:r>
            <a:r>
              <a:rPr lang="cs-CZ" sz="1400" b="1" dirty="0" smtClean="0"/>
              <a:t>je:  </a:t>
            </a:r>
          </a:p>
          <a:p>
            <a:pPr lvl="0"/>
            <a:r>
              <a:rPr lang="cs-CZ" sz="1400" b="1" dirty="0" smtClean="0"/>
              <a:t>  a)</a:t>
            </a:r>
            <a:r>
              <a:rPr lang="cs-CZ" sz="1400" dirty="0"/>
              <a:t> </a:t>
            </a:r>
            <a:r>
              <a:rPr lang="cs-CZ" sz="1400" b="1" dirty="0" smtClean="0"/>
              <a:t>podstatné jméno(substantivum)                                                        i</a:t>
            </a:r>
            <a:endParaRPr lang="cs-CZ" sz="1400" b="1" dirty="0"/>
          </a:p>
          <a:p>
            <a:pPr lvl="0"/>
            <a:r>
              <a:rPr lang="cs-CZ" sz="1400" dirty="0" smtClean="0"/>
              <a:t>       soused       -  koncovka 3. a 6. pádu : - </a:t>
            </a:r>
            <a:r>
              <a:rPr lang="cs-CZ" sz="1400" b="1" dirty="0" err="1" smtClean="0"/>
              <a:t>ovi</a:t>
            </a:r>
            <a:endParaRPr lang="cs-CZ" sz="1400" b="1" dirty="0" smtClean="0"/>
          </a:p>
          <a:p>
            <a:r>
              <a:rPr lang="cs-CZ" sz="1400" dirty="0"/>
              <a:t>			</a:t>
            </a:r>
            <a:r>
              <a:rPr lang="cs-CZ" sz="1400" dirty="0" smtClean="0"/>
              <a:t>                                                                                      komu?    –soused</a:t>
            </a:r>
            <a:r>
              <a:rPr lang="cs-CZ" sz="1400" b="1" dirty="0" smtClean="0"/>
              <a:t>ovi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</a:t>
            </a:r>
          </a:p>
          <a:p>
            <a:r>
              <a:rPr lang="cs-CZ" sz="1400" dirty="0" smtClean="0"/>
              <a:t>                                                                                                                                                            </a:t>
            </a:r>
            <a:r>
              <a:rPr lang="cs-CZ" sz="1400" dirty="0"/>
              <a:t>o kom ?   - o soused</a:t>
            </a:r>
            <a:r>
              <a:rPr lang="cs-CZ" sz="1400" b="1" dirty="0"/>
              <a:t>ovi</a:t>
            </a:r>
            <a:r>
              <a:rPr lang="cs-CZ" sz="1400" dirty="0"/>
              <a:t> </a:t>
            </a:r>
            <a:r>
              <a:rPr lang="cs-CZ" sz="1400" dirty="0" smtClean="0"/>
              <a:t> </a:t>
            </a:r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b="1" dirty="0"/>
              <a:t> b)</a:t>
            </a:r>
            <a:r>
              <a:rPr lang="cs-CZ" sz="1400" dirty="0"/>
              <a:t> </a:t>
            </a:r>
            <a:r>
              <a:rPr lang="cs-CZ" sz="1400" b="1" dirty="0"/>
              <a:t>přídavné jméno přivlastňovací (adjektivum)</a:t>
            </a:r>
          </a:p>
          <a:p>
            <a:r>
              <a:rPr lang="cs-CZ" sz="1400" dirty="0" smtClean="0"/>
              <a:t>     </a:t>
            </a:r>
            <a:r>
              <a:rPr lang="cs-CZ" sz="1400" dirty="0"/>
              <a:t>(ptáme se otázkou): </a:t>
            </a:r>
            <a:r>
              <a:rPr lang="cs-CZ" sz="1400" b="1" dirty="0"/>
              <a:t>Čí?</a:t>
            </a:r>
            <a:endParaRPr lang="cs-CZ" sz="1400" dirty="0" smtClean="0"/>
          </a:p>
          <a:p>
            <a:r>
              <a:rPr lang="cs-CZ" sz="1400" dirty="0" smtClean="0"/>
              <a:t>    A) 1. přivlastňujeme  </a:t>
            </a:r>
            <a:r>
              <a:rPr lang="cs-CZ" sz="1400" b="1" dirty="0" smtClean="0"/>
              <a:t>rod mužský životný                                             i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v 1. p.                           KDO?                                                                          </a:t>
            </a:r>
            <a:r>
              <a:rPr lang="cs-CZ" sz="1400" dirty="0" smtClean="0"/>
              <a:t>sousedov</a:t>
            </a:r>
            <a:r>
              <a:rPr lang="cs-CZ" sz="1400" b="1" dirty="0" smtClean="0"/>
              <a:t>i</a:t>
            </a:r>
            <a:r>
              <a:rPr lang="cs-CZ" sz="1400" dirty="0" smtClean="0"/>
              <a:t>  synové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                             </a:t>
            </a:r>
            <a:r>
              <a:rPr lang="cs-CZ" sz="1400" dirty="0" smtClean="0"/>
              <a:t>sousedovi  bratři </a:t>
            </a:r>
          </a:p>
          <a:p>
            <a:r>
              <a:rPr lang="cs-CZ" sz="1400" dirty="0" smtClean="0"/>
              <a:t>                                                                                                                            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2.                             </a:t>
            </a:r>
            <a:r>
              <a:rPr lang="cs-CZ" sz="1400" b="1" dirty="0" smtClean="0"/>
              <a:t>ve 4.p.                           KOHO?                               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                              </a:t>
            </a:r>
            <a:r>
              <a:rPr lang="cs-CZ" sz="1400" dirty="0" smtClean="0"/>
              <a:t>pro   sousedovy syny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                                   pro   sousedovy bratry        </a:t>
            </a:r>
          </a:p>
          <a:p>
            <a:endParaRPr lang="cs-CZ" dirty="0"/>
          </a:p>
          <a:p>
            <a:r>
              <a:rPr lang="cs-CZ" b="1" dirty="0"/>
              <a:t> 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0" name="Šipka doprava 19"/>
          <p:cNvSpPr/>
          <p:nvPr/>
        </p:nvSpPr>
        <p:spPr>
          <a:xfrm>
            <a:off x="5148063" y="2096852"/>
            <a:ext cx="1152129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5292080" y="4005064"/>
            <a:ext cx="1080121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92080" y="4581128"/>
            <a:ext cx="1080121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66338" y="1181943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980728"/>
            <a:ext cx="2375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1124744"/>
            <a:ext cx="2375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1052736"/>
            <a:ext cx="18473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98072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1437" y="1505108"/>
            <a:ext cx="842493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B</a:t>
            </a:r>
            <a:r>
              <a:rPr lang="cs-CZ" sz="1400" dirty="0" smtClean="0"/>
              <a:t>) Přivlastňujeme </a:t>
            </a:r>
            <a:r>
              <a:rPr lang="cs-CZ" sz="1400" b="1" dirty="0" smtClean="0"/>
              <a:t>rod mužský neživotný                                                                                   -ov - y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</a:t>
            </a:r>
            <a:r>
              <a:rPr lang="cs-CZ" sz="1400" dirty="0" smtClean="0"/>
              <a:t>sousedovy stromy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sousedovy  domy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sousedovy zájmy </a:t>
            </a:r>
          </a:p>
          <a:p>
            <a:endParaRPr lang="cs-CZ" sz="1400" dirty="0"/>
          </a:p>
          <a:p>
            <a:r>
              <a:rPr lang="cs-CZ" sz="1400" dirty="0" smtClean="0"/>
              <a:t>    C)                               </a:t>
            </a:r>
            <a:r>
              <a:rPr lang="cs-CZ" sz="1400" b="1" dirty="0" smtClean="0"/>
              <a:t>rod ženský                                                                                                        - ov-y                 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</a:t>
            </a:r>
            <a:r>
              <a:rPr lang="cs-CZ" sz="1400" dirty="0" smtClean="0"/>
              <a:t>sousedovy sestry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sousedovy starosti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    Pozn.:   Typ  pan Novák  a paní Nováková                                                                           manželé </a:t>
            </a:r>
            <a:r>
              <a:rPr lang="cs-CZ" sz="1400" b="1" dirty="0" smtClean="0"/>
              <a:t>Novákovi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4. pád                                                                                    </a:t>
            </a:r>
            <a:r>
              <a:rPr lang="cs-CZ" sz="1400" dirty="0" smtClean="0"/>
              <a:t>pro</a:t>
            </a:r>
            <a:r>
              <a:rPr lang="cs-CZ" sz="1400" b="1" dirty="0" smtClean="0"/>
              <a:t> Novákovy</a:t>
            </a:r>
            <a:endParaRPr lang="cs-CZ" sz="1400" b="1" dirty="0"/>
          </a:p>
        </p:txBody>
      </p:sp>
      <p:sp>
        <p:nvSpPr>
          <p:cNvPr id="23" name="Šipka doprava 22"/>
          <p:cNvSpPr/>
          <p:nvPr/>
        </p:nvSpPr>
        <p:spPr>
          <a:xfrm>
            <a:off x="4921966" y="1531040"/>
            <a:ext cx="108012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4932040" y="2564904"/>
            <a:ext cx="108012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4921966" y="4077072"/>
            <a:ext cx="115836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20913" y="1429926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72326" y="1773199"/>
            <a:ext cx="302411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Užité  zdroje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619672" y="2924944"/>
            <a:ext cx="12114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84385" y="2636912"/>
            <a:ext cx="2063679" cy="518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2563</TotalTime>
  <Words>424</Words>
  <Application>Microsoft Office PowerPoint</Application>
  <PresentationFormat>Předvádění na obrazovce (4:3)</PresentationFormat>
  <Paragraphs>343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138</cp:revision>
  <cp:lastPrinted>2013-12-04T13:44:42Z</cp:lastPrinted>
  <dcterms:created xsi:type="dcterms:W3CDTF">2010-11-01T23:40:31Z</dcterms:created>
  <dcterms:modified xsi:type="dcterms:W3CDTF">2013-12-10T11:06:43Z</dcterms:modified>
</cp:coreProperties>
</file>