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60" r:id="rId3"/>
    <p:sldId id="261" r:id="rId4"/>
    <p:sldId id="274" r:id="rId5"/>
    <p:sldId id="272" r:id="rId6"/>
    <p:sldId id="266" r:id="rId7"/>
  </p:sldIdLst>
  <p:sldSz cx="9144000" cy="6858000" type="screen4x3"/>
  <p:notesSz cx="6811963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249" autoAdjust="0"/>
    <p:restoredTop sz="94660"/>
  </p:normalViewPr>
  <p:slideViewPr>
    <p:cSldViewPr>
      <p:cViewPr>
        <p:scale>
          <a:sx n="119" d="100"/>
          <a:sy n="119" d="100"/>
        </p:scale>
        <p:origin x="-1308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8536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10. 12. 2013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20750" y="746125"/>
            <a:ext cx="4970463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1197" y="4724202"/>
            <a:ext cx="544957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8536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Klllllll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9333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10. 12. 2013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10. 12. 2013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10. 12. 2013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10. 12. 2013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10. 12. 2013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10. 12. 2013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10. 12. 2013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1994220"/>
              </p:ext>
            </p:extLst>
          </p:nvPr>
        </p:nvGraphicFramePr>
        <p:xfrm>
          <a:off x="750310" y="2060848"/>
          <a:ext cx="7926145" cy="382963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</a:rPr>
                        <a:t>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34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Slovní rozbory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Rozbor slova, rozbor slovní, rozbor morfematický,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morfémy , slova základová,  kořenná, předpona, kořen slova, kmen, přípony, koncovky. Slovní čeleď, slova 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příbuzná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Český jazyk a literatura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Jaroslav Svoboda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. ročník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maturitního </a:t>
                      </a:r>
                      <a:r>
                        <a:rPr lang="cs-CZ" sz="1200" kern="12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studia, Mechanik 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seřizovač, Stavebnictví, Podnikání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</a:t>
                      </a:r>
                      <a:r>
                        <a:rPr lang="cs-CZ" sz="12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materiály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SŠST Ústí nad Labem, Čelakovského 5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Slovní rozbory 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VY_32_INOVACE_34_682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>
          <a:xfrm>
            <a:off x="457200" y="1960240"/>
            <a:ext cx="8229600" cy="24768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196752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1541382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39752" y="1124744"/>
            <a:ext cx="720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55747" y="1124744"/>
            <a:ext cx="936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195736" y="1051613"/>
            <a:ext cx="3220509" cy="3951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Vybrané  jazykové jevy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5463" y="1686805"/>
            <a:ext cx="3803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9552" y="1412776"/>
            <a:ext cx="628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56501" y="1597442"/>
            <a:ext cx="8604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570993" y="1732971"/>
            <a:ext cx="8064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475874" y="1412776"/>
            <a:ext cx="184731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043608" y="1552990"/>
            <a:ext cx="18473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81189" y="1936223"/>
            <a:ext cx="8147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41041" y="1827059"/>
            <a:ext cx="8177471" cy="6278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		</a:t>
            </a:r>
            <a:r>
              <a:rPr lang="cs-CZ" b="1" u="sng" dirty="0" smtClean="0"/>
              <a:t>ROZBORY   SLOVA</a:t>
            </a:r>
          </a:p>
          <a:p>
            <a:r>
              <a:rPr lang="cs-CZ" dirty="0" smtClean="0"/>
              <a:t> 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SLOVOTVORNÝ ROZBOR</a:t>
            </a:r>
            <a:r>
              <a:rPr lang="cs-CZ" dirty="0" smtClean="0"/>
              <a:t>		        </a:t>
            </a:r>
            <a:r>
              <a:rPr lang="cs-CZ" b="1" dirty="0" smtClean="0"/>
              <a:t>MORFEMATICKÝ ROZBOR</a:t>
            </a:r>
          </a:p>
          <a:p>
            <a:r>
              <a:rPr lang="cs-CZ" sz="1400" dirty="0"/>
              <a:t>Je vždy dvoučlenný			</a:t>
            </a:r>
            <a:r>
              <a:rPr lang="cs-CZ" sz="1400" dirty="0" smtClean="0"/>
              <a:t>           </a:t>
            </a:r>
            <a:r>
              <a:rPr lang="cs-CZ" sz="1400" u="sng" dirty="0" smtClean="0"/>
              <a:t>Morfémy</a:t>
            </a:r>
            <a:r>
              <a:rPr lang="cs-CZ" sz="1400" dirty="0" smtClean="0"/>
              <a:t> </a:t>
            </a:r>
            <a:r>
              <a:rPr lang="cs-CZ" sz="1400" dirty="0"/>
              <a:t>= nejmenší části slova mající určitou </a:t>
            </a:r>
            <a:r>
              <a:rPr lang="cs-CZ" sz="1400" dirty="0" smtClean="0"/>
              <a:t>funkci</a:t>
            </a:r>
            <a:endParaRPr lang="cs-CZ" sz="1400" dirty="0"/>
          </a:p>
          <a:p>
            <a:r>
              <a:rPr lang="cs-CZ" dirty="0"/>
              <a:t>				</a:t>
            </a:r>
            <a:r>
              <a:rPr lang="cs-CZ" sz="1400" dirty="0" smtClean="0"/>
              <a:t>           rozklad </a:t>
            </a:r>
            <a:r>
              <a:rPr lang="cs-CZ" sz="1400" dirty="0"/>
              <a:t>slova na </a:t>
            </a:r>
            <a:r>
              <a:rPr lang="cs-CZ" sz="1400" dirty="0" smtClean="0"/>
              <a:t>morfémy</a:t>
            </a:r>
            <a:r>
              <a:rPr lang="cs-CZ" dirty="0" smtClean="0"/>
              <a:t>	</a:t>
            </a:r>
          </a:p>
          <a:p>
            <a:r>
              <a:rPr lang="cs-CZ" sz="1400" dirty="0" smtClean="0"/>
              <a:t> např.             zákl</a:t>
            </a:r>
            <a:r>
              <a:rPr lang="cs-CZ" sz="1400" dirty="0"/>
              <a:t>. slovo	</a:t>
            </a:r>
            <a:r>
              <a:rPr lang="cs-CZ" sz="1400" dirty="0" smtClean="0"/>
              <a:t>slovotvorný</a:t>
            </a:r>
            <a:r>
              <a:rPr lang="cs-CZ" sz="1400" dirty="0"/>
              <a:t>	</a:t>
            </a:r>
            <a:r>
              <a:rPr lang="cs-CZ" sz="1400" dirty="0" smtClean="0"/>
              <a:t>    slovotvorný</a:t>
            </a:r>
            <a:r>
              <a:rPr lang="cs-CZ" sz="1400" dirty="0"/>
              <a:t>			</a:t>
            </a:r>
          </a:p>
          <a:p>
            <a:r>
              <a:rPr lang="cs-CZ" sz="1400" dirty="0" smtClean="0"/>
              <a:t> </a:t>
            </a:r>
            <a:r>
              <a:rPr lang="cs-CZ" sz="1400" dirty="0"/>
              <a:t>	</a:t>
            </a:r>
            <a:r>
              <a:rPr lang="cs-CZ" sz="1400" dirty="0" smtClean="0"/>
              <a:t>                        základ</a:t>
            </a:r>
            <a:r>
              <a:rPr lang="cs-CZ" sz="1400" dirty="0"/>
              <a:t>	</a:t>
            </a:r>
            <a:r>
              <a:rPr lang="cs-CZ" sz="1400" dirty="0" smtClean="0"/>
              <a:t>    prostředek</a:t>
            </a:r>
            <a:r>
              <a:rPr lang="cs-CZ" sz="1400" dirty="0"/>
              <a:t>	</a:t>
            </a:r>
            <a:endParaRPr lang="cs-CZ" sz="1400" dirty="0" smtClean="0"/>
          </a:p>
          <a:p>
            <a:r>
              <a:rPr lang="cs-CZ" sz="1400" dirty="0"/>
              <a:t>					</a:t>
            </a:r>
            <a:endParaRPr lang="cs-CZ" sz="1400" dirty="0" smtClean="0"/>
          </a:p>
          <a:p>
            <a:r>
              <a:rPr lang="cs-CZ" sz="1400" dirty="0" smtClean="0"/>
              <a:t>léčba</a:t>
            </a:r>
            <a:r>
              <a:rPr lang="cs-CZ" sz="1400" dirty="0"/>
              <a:t>	</a:t>
            </a:r>
            <a:r>
              <a:rPr lang="cs-CZ" sz="1400" dirty="0" smtClean="0"/>
              <a:t>léčit</a:t>
            </a:r>
            <a:r>
              <a:rPr lang="cs-CZ" sz="1400" dirty="0"/>
              <a:t>	</a:t>
            </a:r>
            <a:r>
              <a:rPr lang="cs-CZ" sz="1400" dirty="0" smtClean="0"/>
              <a:t> </a:t>
            </a:r>
            <a:r>
              <a:rPr lang="cs-CZ" sz="1400" dirty="0" err="1" smtClean="0"/>
              <a:t>léč</a:t>
            </a:r>
            <a:r>
              <a:rPr lang="cs-CZ" sz="1400" dirty="0"/>
              <a:t>	</a:t>
            </a:r>
            <a:r>
              <a:rPr lang="cs-CZ" sz="1400" dirty="0" smtClean="0"/>
              <a:t>    b(a</a:t>
            </a:r>
            <a:r>
              <a:rPr lang="cs-CZ" sz="1400" dirty="0"/>
              <a:t>)					</a:t>
            </a:r>
            <a:endParaRPr lang="cs-CZ" sz="1400" dirty="0" smtClean="0"/>
          </a:p>
          <a:p>
            <a:r>
              <a:rPr lang="cs-CZ" sz="1400" dirty="0" smtClean="0"/>
              <a:t>zaujatost</a:t>
            </a:r>
            <a:r>
              <a:rPr lang="cs-CZ" sz="1400" dirty="0"/>
              <a:t>	zaujatý	</a:t>
            </a:r>
            <a:r>
              <a:rPr lang="cs-CZ" sz="1400" dirty="0" smtClean="0"/>
              <a:t>zaujat</a:t>
            </a:r>
            <a:r>
              <a:rPr lang="cs-CZ" sz="1400" dirty="0"/>
              <a:t>	</a:t>
            </a:r>
            <a:r>
              <a:rPr lang="cs-CZ" sz="1400" dirty="0" smtClean="0"/>
              <a:t>    </a:t>
            </a:r>
            <a:r>
              <a:rPr lang="cs-CZ" sz="1400" dirty="0" err="1" smtClean="0"/>
              <a:t>ost</a:t>
            </a:r>
            <a:r>
              <a:rPr lang="cs-CZ" sz="1400" dirty="0"/>
              <a:t>					</a:t>
            </a:r>
            <a:endParaRPr lang="cs-CZ" sz="1400" dirty="0" smtClean="0"/>
          </a:p>
          <a:p>
            <a:r>
              <a:rPr lang="cs-CZ" sz="1400" dirty="0" smtClean="0"/>
              <a:t>zelenat</a:t>
            </a:r>
            <a:r>
              <a:rPr lang="cs-CZ" sz="1400" dirty="0"/>
              <a:t>	</a:t>
            </a:r>
            <a:r>
              <a:rPr lang="cs-CZ" sz="1400" dirty="0" smtClean="0"/>
              <a:t>zelený</a:t>
            </a:r>
            <a:r>
              <a:rPr lang="cs-CZ" sz="1400" dirty="0"/>
              <a:t>	</a:t>
            </a:r>
            <a:r>
              <a:rPr lang="cs-CZ" sz="1400" dirty="0" err="1" smtClean="0"/>
              <a:t>zelen</a:t>
            </a:r>
            <a:r>
              <a:rPr lang="cs-CZ" sz="1400" dirty="0"/>
              <a:t>	</a:t>
            </a:r>
            <a:r>
              <a:rPr lang="cs-CZ" sz="1400" dirty="0" smtClean="0"/>
              <a:t>    </a:t>
            </a:r>
            <a:r>
              <a:rPr lang="cs-CZ" sz="1400" dirty="0" err="1" smtClean="0"/>
              <a:t>at</a:t>
            </a:r>
            <a:r>
              <a:rPr lang="cs-CZ" sz="1400" dirty="0"/>
              <a:t>					</a:t>
            </a:r>
            <a:endParaRPr lang="cs-CZ" sz="1400" dirty="0" smtClean="0"/>
          </a:p>
          <a:p>
            <a:r>
              <a:rPr lang="cs-CZ" sz="1400" dirty="0" smtClean="0"/>
              <a:t>okatý</a:t>
            </a:r>
            <a:r>
              <a:rPr lang="cs-CZ" sz="1400" dirty="0"/>
              <a:t>	</a:t>
            </a:r>
            <a:r>
              <a:rPr lang="cs-CZ" sz="1400" dirty="0" smtClean="0"/>
              <a:t>oko</a:t>
            </a:r>
            <a:r>
              <a:rPr lang="cs-CZ" sz="1400" dirty="0"/>
              <a:t>	</a:t>
            </a:r>
            <a:r>
              <a:rPr lang="cs-CZ" sz="1400" dirty="0" smtClean="0"/>
              <a:t>ok</a:t>
            </a:r>
            <a:r>
              <a:rPr lang="cs-CZ" sz="1400" dirty="0"/>
              <a:t>	</a:t>
            </a:r>
            <a:r>
              <a:rPr lang="cs-CZ" sz="1400" dirty="0" smtClean="0"/>
              <a:t>    </a:t>
            </a:r>
            <a:r>
              <a:rPr lang="cs-CZ" sz="1400" dirty="0" err="1" smtClean="0"/>
              <a:t>at</a:t>
            </a:r>
            <a:r>
              <a:rPr lang="cs-CZ" sz="1400" dirty="0" smtClean="0"/>
              <a:t>(ý</a:t>
            </a:r>
            <a:r>
              <a:rPr lang="cs-CZ" sz="1400" dirty="0"/>
              <a:t>)		</a:t>
            </a:r>
            <a:r>
              <a:rPr lang="cs-CZ" dirty="0"/>
              <a:t>	</a:t>
            </a:r>
            <a:endParaRPr lang="cs-CZ" sz="1400" dirty="0"/>
          </a:p>
          <a:p>
            <a:r>
              <a:rPr lang="cs-CZ" sz="1400" dirty="0"/>
              <a:t>			</a:t>
            </a:r>
            <a:r>
              <a:rPr lang="cs-CZ" sz="1400" dirty="0" smtClean="0"/>
              <a:t>	           př.	ne/  vy/    </a:t>
            </a:r>
            <a:r>
              <a:rPr lang="cs-CZ" sz="1400" b="1" dirty="0" smtClean="0"/>
              <a:t>čísl</a:t>
            </a:r>
            <a:r>
              <a:rPr lang="cs-CZ" sz="1400" dirty="0" smtClean="0"/>
              <a:t>   /i/  tel/    ný</a:t>
            </a:r>
          </a:p>
          <a:p>
            <a:r>
              <a:rPr lang="cs-CZ" sz="1400" dirty="0" smtClean="0"/>
              <a:t>	</a:t>
            </a:r>
            <a:r>
              <a:rPr lang="cs-CZ" sz="1400" dirty="0"/>
              <a:t>				</a:t>
            </a:r>
            <a:r>
              <a:rPr lang="cs-CZ" sz="1400" dirty="0" smtClean="0"/>
              <a:t>předpony </a:t>
            </a:r>
            <a:r>
              <a:rPr lang="cs-CZ" sz="1400" b="1" dirty="0" smtClean="0"/>
              <a:t>   kořen   </a:t>
            </a:r>
            <a:r>
              <a:rPr lang="cs-CZ" sz="1400" dirty="0" smtClean="0"/>
              <a:t>přípony     koncovka</a:t>
            </a:r>
            <a:endParaRPr lang="cs-CZ" sz="1400" dirty="0"/>
          </a:p>
          <a:p>
            <a:endParaRPr lang="cs-CZ" sz="1400" dirty="0"/>
          </a:p>
          <a:p>
            <a:r>
              <a:rPr lang="cs-CZ" sz="1400" dirty="0"/>
              <a:t>	</a:t>
            </a:r>
            <a:r>
              <a:rPr lang="cs-CZ" sz="1400" dirty="0" smtClean="0"/>
              <a:t>							</a:t>
            </a:r>
          </a:p>
          <a:p>
            <a:r>
              <a:rPr lang="cs-CZ" sz="1400" dirty="0"/>
              <a:t>									</a:t>
            </a:r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r>
              <a:rPr lang="cs-CZ" sz="1400" dirty="0"/>
              <a:t>			</a:t>
            </a:r>
            <a:endParaRPr lang="cs-CZ" dirty="0"/>
          </a:p>
        </p:txBody>
      </p:sp>
      <p:cxnSp>
        <p:nvCxnSpPr>
          <p:cNvPr id="27" name="Přímá spojnice se šipkou 26"/>
          <p:cNvCxnSpPr/>
          <p:nvPr/>
        </p:nvCxnSpPr>
        <p:spPr>
          <a:xfrm flipH="1">
            <a:off x="1424005" y="1791652"/>
            <a:ext cx="2736086" cy="7786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4123908" y="1752234"/>
            <a:ext cx="2032268" cy="81267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5416245" y="5229200"/>
            <a:ext cx="163867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>
            <a:off x="6090406" y="5157192"/>
            <a:ext cx="65770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>
            <a:off x="6516216" y="5229200"/>
            <a:ext cx="288032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>
            <a:off x="7092280" y="5157192"/>
            <a:ext cx="504056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88224" y="4972050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2060848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		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26998" y="1268760"/>
            <a:ext cx="8496944" cy="63094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							</a:t>
            </a:r>
            <a:r>
              <a:rPr lang="cs-CZ" dirty="0" smtClean="0"/>
              <a:t> </a:t>
            </a:r>
          </a:p>
          <a:p>
            <a:endParaRPr lang="cs-CZ" dirty="0"/>
          </a:p>
          <a:p>
            <a:endParaRPr lang="cs-CZ" dirty="0"/>
          </a:p>
          <a:p>
            <a:r>
              <a:rPr lang="cs-CZ" sz="1400" b="1" dirty="0" smtClean="0"/>
              <a:t>lze </a:t>
            </a:r>
            <a:r>
              <a:rPr lang="cs-CZ" sz="1400" b="1" dirty="0"/>
              <a:t>postupovat po dalších stupních až ke </a:t>
            </a:r>
            <a:r>
              <a:rPr lang="cs-CZ" sz="1400" b="1" dirty="0" smtClean="0"/>
              <a:t>slovu kořennému</a:t>
            </a:r>
            <a:r>
              <a:rPr lang="cs-CZ" sz="1400" b="1" dirty="0"/>
              <a:t>:							 </a:t>
            </a:r>
          </a:p>
          <a:p>
            <a:r>
              <a:rPr lang="cs-CZ" sz="1400" dirty="0"/>
              <a:t>ne/vyčíslitelný		ne-	</a:t>
            </a:r>
            <a:r>
              <a:rPr lang="cs-CZ" sz="1400" dirty="0" smtClean="0"/>
              <a:t>                  </a:t>
            </a:r>
            <a:r>
              <a:rPr lang="cs-CZ" sz="1400" b="1" dirty="0" smtClean="0"/>
              <a:t>ne</a:t>
            </a:r>
            <a:r>
              <a:rPr lang="cs-CZ" sz="1400" dirty="0" smtClean="0"/>
              <a:t>zdravý</a:t>
            </a:r>
            <a:r>
              <a:rPr lang="cs-CZ" sz="1400" dirty="0"/>
              <a:t>, </a:t>
            </a:r>
            <a:r>
              <a:rPr lang="cs-CZ" sz="1400" b="1" dirty="0"/>
              <a:t>ne</a:t>
            </a:r>
            <a:r>
              <a:rPr lang="cs-CZ" sz="1400" dirty="0"/>
              <a:t>svobodný,	</a:t>
            </a:r>
            <a:endParaRPr lang="cs-CZ" sz="1400" dirty="0" smtClean="0"/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                         </a:t>
            </a:r>
            <a:r>
              <a:rPr lang="cs-CZ" sz="1400" b="1" dirty="0" smtClean="0"/>
              <a:t>ne</a:t>
            </a:r>
            <a:r>
              <a:rPr lang="cs-CZ" sz="1400" dirty="0" smtClean="0"/>
              <a:t>závislý</a:t>
            </a:r>
          </a:p>
          <a:p>
            <a:r>
              <a:rPr lang="cs-CZ" sz="1400" dirty="0" smtClean="0"/>
              <a:t>vyčísli/</a:t>
            </a:r>
            <a:r>
              <a:rPr lang="cs-CZ" sz="1400" dirty="0" err="1" smtClean="0"/>
              <a:t>telný</a:t>
            </a:r>
            <a:r>
              <a:rPr lang="cs-CZ" sz="1400" dirty="0" smtClean="0"/>
              <a:t> 			                       -</a:t>
            </a:r>
            <a:r>
              <a:rPr lang="cs-CZ" sz="1400" dirty="0" err="1" smtClean="0"/>
              <a:t>teln</a:t>
            </a:r>
            <a:r>
              <a:rPr lang="cs-CZ" sz="1400" dirty="0" smtClean="0"/>
              <a:t>(ý)                                          vidi</a:t>
            </a:r>
            <a:r>
              <a:rPr lang="cs-CZ" sz="1400" b="1" dirty="0" smtClean="0"/>
              <a:t>telný</a:t>
            </a:r>
            <a:r>
              <a:rPr lang="cs-CZ" sz="1400" dirty="0"/>
              <a:t>, </a:t>
            </a:r>
            <a:r>
              <a:rPr lang="cs-CZ" sz="1400" dirty="0" smtClean="0"/>
              <a:t> děli</a:t>
            </a:r>
            <a:r>
              <a:rPr lang="cs-CZ" sz="1400" b="1" dirty="0" smtClean="0"/>
              <a:t>teln</a:t>
            </a:r>
            <a:r>
              <a:rPr lang="cs-CZ" sz="1400" dirty="0" smtClean="0"/>
              <a:t>ý</a:t>
            </a:r>
            <a:endParaRPr lang="cs-CZ" sz="1400" dirty="0"/>
          </a:p>
          <a:p>
            <a:endParaRPr lang="cs-CZ" sz="1400" dirty="0" smtClean="0"/>
          </a:p>
          <a:p>
            <a:r>
              <a:rPr lang="cs-CZ" sz="1400" dirty="0"/>
              <a:t>vy/čísl/</a:t>
            </a:r>
            <a:r>
              <a:rPr lang="cs-CZ" sz="1400" dirty="0" err="1"/>
              <a:t>it</a:t>
            </a:r>
            <a:r>
              <a:rPr lang="cs-CZ" sz="1400" dirty="0"/>
              <a:t>	</a:t>
            </a:r>
            <a:r>
              <a:rPr lang="cs-CZ" sz="1400" dirty="0" smtClean="0"/>
              <a:t>                                                vy       -    -     i(t)                 </a:t>
            </a:r>
            <a:r>
              <a:rPr lang="cs-CZ" sz="1400" b="1" dirty="0" smtClean="0"/>
              <a:t>vy</a:t>
            </a:r>
            <a:r>
              <a:rPr lang="cs-CZ" sz="1400" dirty="0" smtClean="0"/>
              <a:t>světlit</a:t>
            </a:r>
            <a:r>
              <a:rPr lang="cs-CZ" sz="1400" dirty="0"/>
              <a:t>, </a:t>
            </a:r>
            <a:r>
              <a:rPr lang="cs-CZ" sz="1400" dirty="0" smtClean="0"/>
              <a:t> </a:t>
            </a:r>
            <a:r>
              <a:rPr lang="cs-CZ" sz="1400" b="1" dirty="0" smtClean="0"/>
              <a:t>vy</a:t>
            </a:r>
            <a:r>
              <a:rPr lang="cs-CZ" sz="1400" dirty="0" smtClean="0"/>
              <a:t>jasnit</a:t>
            </a:r>
          </a:p>
          <a:p>
            <a:endParaRPr lang="cs-CZ" sz="1400" dirty="0"/>
          </a:p>
          <a:p>
            <a:endParaRPr lang="cs-CZ" sz="1400" dirty="0" smtClean="0"/>
          </a:p>
          <a:p>
            <a:r>
              <a:rPr lang="cs-CZ" sz="1400" dirty="0"/>
              <a:t>	</a:t>
            </a:r>
            <a:endParaRPr lang="cs-CZ" sz="1400" dirty="0" smtClean="0"/>
          </a:p>
          <a:p>
            <a:r>
              <a:rPr lang="cs-CZ" sz="1400" b="1" u="sng" dirty="0"/>
              <a:t>Základové slovo</a:t>
            </a:r>
            <a:r>
              <a:rPr lang="cs-CZ" sz="1400" b="1" dirty="0"/>
              <a:t> </a:t>
            </a:r>
            <a:r>
              <a:rPr lang="cs-CZ" sz="1400" dirty="0"/>
              <a:t>– slovo, od kterého je jiné slovo odvozeno</a:t>
            </a:r>
            <a:endParaRPr lang="cs-CZ" sz="1400" dirty="0" smtClean="0"/>
          </a:p>
          <a:p>
            <a:r>
              <a:rPr lang="cs-CZ" sz="1400" dirty="0" smtClean="0"/>
              <a:t>ledovec- </a:t>
            </a:r>
            <a:r>
              <a:rPr lang="cs-CZ" sz="1400" dirty="0"/>
              <a:t>od ledový</a:t>
            </a:r>
          </a:p>
          <a:p>
            <a:r>
              <a:rPr lang="cs-CZ" sz="1400" dirty="0"/>
              <a:t>Ledový- </a:t>
            </a:r>
            <a:r>
              <a:rPr lang="cs-CZ" sz="1400" b="1" dirty="0"/>
              <a:t>od </a:t>
            </a:r>
            <a:r>
              <a:rPr lang="cs-CZ" sz="1400" b="1" dirty="0" smtClean="0"/>
              <a:t>led   = slovo je kořenným slovem </a:t>
            </a:r>
          </a:p>
          <a:p>
            <a:r>
              <a:rPr lang="cs-CZ" sz="1400" dirty="0" smtClean="0"/>
              <a:t>                             (tvořeno jen kořenem )</a:t>
            </a:r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398301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196752"/>
            <a:ext cx="1847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0580" y="1196752"/>
            <a:ext cx="8424936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                                                              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                                                            </a:t>
            </a:r>
            <a:r>
              <a:rPr lang="cs-CZ" b="1" u="sng" dirty="0" smtClean="0"/>
              <a:t>Slovotvorné </a:t>
            </a:r>
            <a:r>
              <a:rPr lang="cs-CZ" b="1" u="sng" dirty="0"/>
              <a:t>prostředky</a:t>
            </a:r>
            <a:r>
              <a:rPr lang="cs-CZ" b="1" dirty="0"/>
              <a:t> (formanty; morfémy</a:t>
            </a:r>
            <a:r>
              <a:rPr lang="cs-CZ" dirty="0" smtClean="0"/>
              <a:t>)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          při rozboru morfematickém </a:t>
            </a:r>
          </a:p>
          <a:p>
            <a:r>
              <a:rPr lang="cs-CZ" sz="1400" dirty="0"/>
              <a:t>				</a:t>
            </a:r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r>
              <a:rPr lang="cs-CZ" sz="1400" dirty="0" smtClean="0"/>
              <a:t>	</a:t>
            </a:r>
            <a:r>
              <a:rPr lang="cs-CZ" sz="1400" b="1" dirty="0" smtClean="0"/>
              <a:t>předpona </a:t>
            </a:r>
            <a:r>
              <a:rPr lang="cs-CZ" sz="1400" b="1" dirty="0"/>
              <a:t>(prefix</a:t>
            </a:r>
            <a:r>
              <a:rPr lang="cs-CZ" sz="1400" b="1" dirty="0" smtClean="0"/>
              <a:t>)-         </a:t>
            </a:r>
            <a:r>
              <a:rPr lang="cs-CZ" sz="1400" u="sng" dirty="0"/>
              <a:t>před</a:t>
            </a:r>
            <a:r>
              <a:rPr lang="cs-CZ" sz="1400" dirty="0"/>
              <a:t> základem (kořenem, kmenem, základovým </a:t>
            </a:r>
            <a:r>
              <a:rPr lang="cs-CZ" sz="1400" dirty="0" smtClean="0"/>
              <a:t>slovem)</a:t>
            </a:r>
          </a:p>
          <a:p>
            <a:r>
              <a:rPr lang="cs-CZ" sz="1400" dirty="0" smtClean="0"/>
              <a:t>                                                                  </a:t>
            </a:r>
            <a:r>
              <a:rPr lang="cs-CZ" sz="1400" b="1" dirty="0"/>
              <a:t>pří</a:t>
            </a:r>
            <a:r>
              <a:rPr lang="cs-CZ" sz="1400" dirty="0"/>
              <a:t>let, </a:t>
            </a:r>
            <a:r>
              <a:rPr lang="cs-CZ" sz="1400" b="1" dirty="0"/>
              <a:t>při</a:t>
            </a:r>
            <a:r>
              <a:rPr lang="cs-CZ" sz="1400" dirty="0"/>
              <a:t>letět</a:t>
            </a:r>
            <a:r>
              <a:rPr lang="cs-CZ" sz="1400" dirty="0" smtClean="0"/>
              <a:t>,</a:t>
            </a:r>
            <a:r>
              <a:rPr lang="cs-CZ" sz="1400" dirty="0"/>
              <a:t> </a:t>
            </a:r>
            <a:r>
              <a:rPr lang="cs-CZ" sz="1400" b="1" dirty="0"/>
              <a:t>od</a:t>
            </a:r>
            <a:r>
              <a:rPr lang="cs-CZ" sz="1400" dirty="0"/>
              <a:t>let, </a:t>
            </a:r>
            <a:r>
              <a:rPr lang="cs-CZ" sz="1400" b="1" dirty="0" smtClean="0"/>
              <a:t>ná</a:t>
            </a:r>
            <a:r>
              <a:rPr lang="cs-CZ" sz="1400" dirty="0" smtClean="0"/>
              <a:t>let, </a:t>
            </a:r>
            <a:r>
              <a:rPr lang="cs-CZ" sz="1400" b="1" dirty="0" smtClean="0"/>
              <a:t>vý</a:t>
            </a:r>
            <a:r>
              <a:rPr lang="cs-CZ" sz="1400" dirty="0" smtClean="0"/>
              <a:t>let, </a:t>
            </a:r>
            <a:r>
              <a:rPr lang="cs-CZ" sz="1400" b="1" dirty="0" smtClean="0"/>
              <a:t>vy</a:t>
            </a:r>
            <a:r>
              <a:rPr lang="cs-CZ" sz="1400" dirty="0" smtClean="0"/>
              <a:t>letět</a:t>
            </a:r>
            <a:r>
              <a:rPr lang="cs-CZ" sz="1400" dirty="0"/>
              <a:t>								</a:t>
            </a:r>
          </a:p>
          <a:p>
            <a:r>
              <a:rPr lang="cs-CZ" sz="1400" dirty="0"/>
              <a:t>	</a:t>
            </a:r>
            <a:r>
              <a:rPr lang="cs-CZ" sz="1400" b="1" dirty="0"/>
              <a:t>kořen (radix</a:t>
            </a:r>
            <a:r>
              <a:rPr lang="cs-CZ" sz="1400" dirty="0"/>
              <a:t>)- </a:t>
            </a:r>
            <a:r>
              <a:rPr lang="cs-CZ" sz="1400" dirty="0" smtClean="0"/>
              <a:t>                 společný </a:t>
            </a:r>
            <a:r>
              <a:rPr lang="cs-CZ" sz="1400" dirty="0"/>
              <a:t>všem příbuzným slovům</a:t>
            </a:r>
          </a:p>
          <a:p>
            <a:pPr lvl="0"/>
            <a:r>
              <a:rPr lang="cs-CZ" sz="1400" dirty="0" smtClean="0"/>
              <a:t>                                                                  dále </a:t>
            </a:r>
            <a:r>
              <a:rPr lang="cs-CZ" sz="1400" dirty="0"/>
              <a:t>nedělitelný: </a:t>
            </a:r>
            <a:r>
              <a:rPr lang="cs-CZ" sz="1400" b="1" dirty="0"/>
              <a:t>les</a:t>
            </a:r>
            <a:r>
              <a:rPr lang="cs-CZ" sz="1400" dirty="0"/>
              <a:t>- </a:t>
            </a:r>
            <a:r>
              <a:rPr lang="cs-CZ" sz="1400" b="1" dirty="0"/>
              <a:t>les</a:t>
            </a:r>
            <a:r>
              <a:rPr lang="cs-CZ" sz="1400" dirty="0"/>
              <a:t>-</a:t>
            </a:r>
            <a:r>
              <a:rPr lang="cs-CZ" sz="1400" dirty="0" err="1"/>
              <a:t>ník</a:t>
            </a:r>
            <a:r>
              <a:rPr lang="cs-CZ" sz="1400" dirty="0"/>
              <a:t>, </a:t>
            </a:r>
            <a:r>
              <a:rPr lang="cs-CZ" sz="1400" b="1" dirty="0"/>
              <a:t>les</a:t>
            </a:r>
            <a:r>
              <a:rPr lang="cs-CZ" sz="1400" dirty="0"/>
              <a:t>- </a:t>
            </a:r>
            <a:r>
              <a:rPr lang="cs-CZ" sz="1400" dirty="0" smtClean="0"/>
              <a:t>ní</a:t>
            </a:r>
          </a:p>
          <a:p>
            <a:pPr lvl="0"/>
            <a:endParaRPr lang="cs-CZ" sz="1400" dirty="0"/>
          </a:p>
          <a:p>
            <a:r>
              <a:rPr lang="cs-CZ" sz="1400" dirty="0" smtClean="0"/>
              <a:t>                       </a:t>
            </a:r>
            <a:r>
              <a:rPr lang="cs-CZ" sz="1400" b="1" dirty="0" smtClean="0"/>
              <a:t>kmen</a:t>
            </a:r>
            <a:r>
              <a:rPr lang="cs-CZ" sz="1400" dirty="0" smtClean="0"/>
              <a:t>-                               část </a:t>
            </a:r>
            <a:r>
              <a:rPr lang="cs-CZ" sz="1400" dirty="0"/>
              <a:t>slova po oddělení koncovky</a:t>
            </a:r>
          </a:p>
          <a:p>
            <a:r>
              <a:rPr lang="cs-CZ" sz="1400" dirty="0"/>
              <a:t>	</a:t>
            </a:r>
            <a:r>
              <a:rPr lang="cs-CZ" sz="1400" dirty="0" smtClean="0"/>
              <a:t>                 </a:t>
            </a:r>
            <a:r>
              <a:rPr lang="cs-CZ" sz="1400" dirty="0"/>
              <a:t>	</a:t>
            </a:r>
            <a:r>
              <a:rPr lang="cs-CZ" sz="1400" dirty="0" smtClean="0"/>
              <a:t>                    </a:t>
            </a:r>
            <a:r>
              <a:rPr lang="cs-CZ" sz="1400" b="1" dirty="0" err="1" smtClean="0"/>
              <a:t>prác</a:t>
            </a:r>
            <a:r>
              <a:rPr lang="cs-CZ" sz="1400" dirty="0" smtClean="0"/>
              <a:t>(e</a:t>
            </a:r>
            <a:r>
              <a:rPr lang="cs-CZ" sz="1400" dirty="0"/>
              <a:t>), </a:t>
            </a:r>
            <a:r>
              <a:rPr lang="cs-CZ" sz="1400" b="1" dirty="0"/>
              <a:t>tisk</a:t>
            </a:r>
            <a:r>
              <a:rPr lang="cs-CZ" sz="1400" dirty="0"/>
              <a:t>(l), </a:t>
            </a:r>
            <a:r>
              <a:rPr lang="cs-CZ" sz="1400" b="1" dirty="0" err="1"/>
              <a:t>učitelk</a:t>
            </a:r>
            <a:r>
              <a:rPr lang="cs-CZ" sz="1400" dirty="0"/>
              <a:t>(a</a:t>
            </a:r>
            <a:r>
              <a:rPr lang="cs-CZ" sz="1400" dirty="0" smtClean="0"/>
              <a:t>)</a:t>
            </a:r>
          </a:p>
          <a:p>
            <a:endParaRPr lang="cs-CZ" sz="1400" dirty="0"/>
          </a:p>
          <a:p>
            <a:r>
              <a:rPr lang="cs-CZ" sz="1400" b="1" dirty="0" smtClean="0"/>
              <a:t>                      přípona </a:t>
            </a:r>
            <a:r>
              <a:rPr lang="cs-CZ" sz="1400" b="1" dirty="0"/>
              <a:t>(</a:t>
            </a:r>
            <a:r>
              <a:rPr lang="cs-CZ" sz="1400" b="1" dirty="0" smtClean="0"/>
              <a:t>sufix)                 </a:t>
            </a:r>
            <a:r>
              <a:rPr lang="cs-CZ" sz="1400" dirty="0" smtClean="0"/>
              <a:t>za základem slova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hor-</a:t>
            </a:r>
            <a:r>
              <a:rPr lang="cs-CZ" sz="1400" b="1" dirty="0" err="1" smtClean="0"/>
              <a:t>sk</a:t>
            </a:r>
            <a:r>
              <a:rPr lang="cs-CZ" sz="1400" dirty="0" smtClean="0"/>
              <a:t>-ý; u ohebných slov se spojuje s koncovkou</a:t>
            </a:r>
          </a:p>
          <a:p>
            <a:r>
              <a:rPr lang="cs-CZ" sz="1400" dirty="0"/>
              <a:t>		</a:t>
            </a:r>
            <a:r>
              <a:rPr lang="cs-CZ" sz="1400" dirty="0" smtClean="0"/>
              <a:t>                    </a:t>
            </a:r>
            <a:r>
              <a:rPr lang="cs-CZ" sz="1400" dirty="0" err="1" smtClean="0"/>
              <a:t>klapa</a:t>
            </a:r>
            <a:r>
              <a:rPr lang="cs-CZ" sz="1400" dirty="0" smtClean="0"/>
              <a:t>- </a:t>
            </a:r>
            <a:r>
              <a:rPr lang="cs-CZ" sz="1400" b="1" dirty="0" smtClean="0"/>
              <a:t>dl  o </a:t>
            </a:r>
            <a:r>
              <a:rPr lang="cs-CZ" sz="1400" dirty="0"/>
              <a:t>							</a:t>
            </a:r>
            <a:r>
              <a:rPr lang="cs-CZ" sz="1400" b="1" dirty="0" smtClean="0"/>
              <a:t>koncovka</a:t>
            </a:r>
            <a:r>
              <a:rPr lang="cs-CZ" sz="1400" dirty="0"/>
              <a:t>	</a:t>
            </a:r>
            <a:r>
              <a:rPr lang="cs-CZ" sz="1400" dirty="0" smtClean="0"/>
              <a:t>                    konec slova , mění se při skloňování jmen  podle pádů 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                                                                                         jmenná - </a:t>
            </a:r>
            <a:r>
              <a:rPr lang="cs-CZ" sz="1400" b="1" dirty="0"/>
              <a:t>pádová </a:t>
            </a:r>
            <a:r>
              <a:rPr lang="cs-CZ" sz="1400" dirty="0"/>
              <a:t>(škol-ou</a:t>
            </a:r>
            <a:r>
              <a:rPr lang="cs-CZ" sz="1400" dirty="0" smtClean="0"/>
              <a:t>)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                    při časování sloves podle osob- </a:t>
            </a:r>
            <a:r>
              <a:rPr lang="cs-CZ" sz="1400" b="1" dirty="0" smtClean="0"/>
              <a:t>osobní </a:t>
            </a:r>
            <a:r>
              <a:rPr lang="cs-CZ" sz="1400" dirty="0" smtClean="0"/>
              <a:t> </a:t>
            </a:r>
            <a:r>
              <a:rPr lang="cs-CZ" sz="1400" dirty="0"/>
              <a:t>(vez-u; vez-</a:t>
            </a:r>
            <a:r>
              <a:rPr lang="cs-CZ" sz="1400" dirty="0" err="1"/>
              <a:t>eš</a:t>
            </a:r>
            <a:r>
              <a:rPr lang="cs-CZ" sz="1400" dirty="0"/>
              <a:t>…)</a:t>
            </a:r>
          </a:p>
          <a:p>
            <a:endParaRPr lang="cs-CZ" sz="1400" dirty="0"/>
          </a:p>
          <a:p>
            <a:r>
              <a:rPr lang="cs-CZ" sz="1400" dirty="0"/>
              <a:t>										</a:t>
            </a:r>
          </a:p>
        </p:txBody>
      </p:sp>
    </p:spTree>
    <p:extLst>
      <p:ext uri="{BB962C8B-B14F-4D97-AF65-F5344CB8AC3E}">
        <p14:creationId xmlns:p14="http://schemas.microsoft.com/office/powerpoint/2010/main" val="143691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7" name="TextovéPole 36"/>
          <p:cNvSpPr txBox="1"/>
          <p:nvPr/>
        </p:nvSpPr>
        <p:spPr>
          <a:xfrm>
            <a:off x="1259632" y="14127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246686"/>
            <a:ext cx="8136904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 </a:t>
            </a:r>
            <a:endParaRPr lang="cs-CZ" sz="1400" dirty="0"/>
          </a:p>
          <a:p>
            <a:r>
              <a:rPr lang="cs-CZ" sz="1400" u="sng" dirty="0" smtClean="0"/>
              <a:t>Slovotvorné </a:t>
            </a:r>
            <a:r>
              <a:rPr lang="cs-CZ" sz="1400" u="sng" dirty="0"/>
              <a:t>vztahy uvnitř slovní čeledi- „škola“</a:t>
            </a:r>
            <a:endParaRPr lang="cs-CZ" sz="1400" dirty="0"/>
          </a:p>
          <a:p>
            <a:r>
              <a:rPr lang="cs-CZ" sz="1400" dirty="0"/>
              <a:t> </a:t>
            </a:r>
          </a:p>
          <a:p>
            <a:r>
              <a:rPr lang="cs-CZ" sz="1400" dirty="0"/>
              <a:t>				Školka		školička				</a:t>
            </a:r>
          </a:p>
          <a:p>
            <a:r>
              <a:rPr lang="cs-CZ" sz="1400" dirty="0"/>
              <a:t>					</a:t>
            </a:r>
            <a:r>
              <a:rPr lang="cs-CZ" sz="1400" dirty="0" smtClean="0"/>
              <a:t>školák          školačka</a:t>
            </a:r>
            <a:endParaRPr lang="cs-CZ" sz="1400" dirty="0"/>
          </a:p>
          <a:p>
            <a:r>
              <a:rPr lang="cs-CZ" sz="1400" dirty="0"/>
              <a:t>Školit </a:t>
            </a:r>
            <a:r>
              <a:rPr lang="cs-CZ" sz="1400" dirty="0" smtClean="0"/>
              <a:t>se</a:t>
            </a:r>
            <a:endParaRPr lang="cs-CZ" sz="1400" dirty="0"/>
          </a:p>
          <a:p>
            <a:r>
              <a:rPr lang="cs-CZ" sz="1400" dirty="0"/>
              <a:t>		školit		škol(a)			</a:t>
            </a:r>
            <a:r>
              <a:rPr lang="cs-CZ" sz="1400" dirty="0" smtClean="0"/>
              <a:t>školní</a:t>
            </a:r>
          </a:p>
          <a:p>
            <a:r>
              <a:rPr lang="cs-CZ" sz="1400" dirty="0" smtClean="0"/>
              <a:t>							Školník	školnice</a:t>
            </a:r>
          </a:p>
          <a:p>
            <a:r>
              <a:rPr lang="cs-CZ" sz="1400" dirty="0"/>
              <a:t>	</a:t>
            </a:r>
            <a:r>
              <a:rPr lang="cs-CZ" sz="1400" dirty="0" smtClean="0"/>
              <a:t>                                                                                                                                                               školnictví</a:t>
            </a:r>
            <a:endParaRPr lang="cs-CZ" sz="1400" dirty="0"/>
          </a:p>
          <a:p>
            <a:r>
              <a:rPr lang="cs-CZ" sz="1400" dirty="0"/>
              <a:t>		Školitel			školský													</a:t>
            </a:r>
            <a:r>
              <a:rPr lang="cs-CZ" sz="1400" dirty="0" smtClean="0"/>
              <a:t>                             Školství</a:t>
            </a:r>
            <a:endParaRPr lang="cs-CZ" sz="1400" dirty="0"/>
          </a:p>
          <a:p>
            <a:r>
              <a:rPr lang="cs-CZ" sz="1400" dirty="0"/>
              <a:t>							Školné</a:t>
            </a:r>
          </a:p>
          <a:p>
            <a:r>
              <a:rPr lang="cs-CZ" sz="1400" dirty="0"/>
              <a:t> 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dirty="0" smtClean="0"/>
              <a:t>Slova vytvořená od stejného základu </a:t>
            </a:r>
            <a:r>
              <a:rPr lang="cs-CZ" sz="1400" b="1" dirty="0" smtClean="0"/>
              <a:t>= příbuzná</a:t>
            </a:r>
            <a:r>
              <a:rPr lang="cs-CZ" sz="1400" dirty="0" smtClean="0"/>
              <a:t>.  Tvoří tzv. </a:t>
            </a:r>
            <a:r>
              <a:rPr lang="cs-CZ" sz="1400" b="1" dirty="0" smtClean="0"/>
              <a:t>slovní čeleď</a:t>
            </a:r>
            <a:r>
              <a:rPr lang="cs-CZ" sz="1400" dirty="0" smtClean="0"/>
              <a:t>. </a:t>
            </a:r>
          </a:p>
          <a:p>
            <a:r>
              <a:rPr lang="cs-CZ" dirty="0" smtClean="0"/>
              <a:t>	</a:t>
            </a:r>
            <a:r>
              <a:rPr lang="cs-CZ" sz="1400" b="1" dirty="0" smtClean="0"/>
              <a:t>Proveďte  morfematický rozbor slov:  </a:t>
            </a:r>
            <a:r>
              <a:rPr lang="cs-CZ" sz="1400" dirty="0" smtClean="0"/>
              <a:t>prostřední</a:t>
            </a:r>
          </a:p>
          <a:p>
            <a:r>
              <a:rPr lang="cs-CZ" sz="1400" dirty="0" smtClean="0"/>
              <a:t>                                                                                             příležitostný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        nenápadný</a:t>
            </a:r>
          </a:p>
          <a:p>
            <a:r>
              <a:rPr lang="cs-CZ" sz="1400" dirty="0"/>
              <a:t>	</a:t>
            </a:r>
            <a:r>
              <a:rPr lang="cs-CZ" sz="1400" dirty="0" smtClean="0"/>
              <a:t>		                        soucitný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        nepravidelný  </a:t>
            </a:r>
            <a:endParaRPr lang="cs-CZ" sz="1400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4860032" y="2132856"/>
            <a:ext cx="144016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 flipV="1">
            <a:off x="4571999" y="2204864"/>
            <a:ext cx="144017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 flipV="1">
            <a:off x="2987824" y="2348880"/>
            <a:ext cx="1764196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2987824" y="2924944"/>
            <a:ext cx="151216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 flipV="1">
            <a:off x="1344942" y="2780928"/>
            <a:ext cx="1440160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4752020" y="2996952"/>
            <a:ext cx="900100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4752020" y="2492896"/>
            <a:ext cx="270030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7477766" y="2196299"/>
            <a:ext cx="360040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V="1">
            <a:off x="7452320" y="2196299"/>
            <a:ext cx="576064" cy="29659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>
            <a:off x="4752020" y="2924944"/>
            <a:ext cx="2556284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4860032" y="2924944"/>
            <a:ext cx="2376264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7657786" y="3212976"/>
            <a:ext cx="44260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>
            <a:off x="7657786" y="3212976"/>
            <a:ext cx="370598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>
            <a:off x="7452320" y="2960948"/>
            <a:ext cx="0" cy="117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 flipH="1">
            <a:off x="2699792" y="2960948"/>
            <a:ext cx="131376" cy="5400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 flipH="1">
            <a:off x="3995936" y="2996952"/>
            <a:ext cx="756084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/>
          <p:nvPr/>
        </p:nvCxnSpPr>
        <p:spPr>
          <a:xfrm flipV="1">
            <a:off x="4644007" y="2564904"/>
            <a:ext cx="720081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>
            <a:off x="5724128" y="2564904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>
            <a:off x="4860032" y="2924944"/>
            <a:ext cx="2736304" cy="1296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Rovnoramenný trojúhelník 48"/>
          <p:cNvSpPr/>
          <p:nvPr/>
        </p:nvSpPr>
        <p:spPr>
          <a:xfrm>
            <a:off x="698848" y="5133600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913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1196752"/>
            <a:ext cx="820891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  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627784" y="1484784"/>
            <a:ext cx="381642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Užité  zdroje 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1187624" y="2636912"/>
            <a:ext cx="2160240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491880" y="2492896"/>
            <a:ext cx="14732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vlastní zdroje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995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1513</TotalTime>
  <Words>186</Words>
  <Application>Microsoft Office PowerPoint</Application>
  <PresentationFormat>Předvádění na obrazovce (4:3)</PresentationFormat>
  <Paragraphs>184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107</cp:revision>
  <cp:lastPrinted>2013-12-04T13:51:11Z</cp:lastPrinted>
  <dcterms:created xsi:type="dcterms:W3CDTF">2010-11-01T23:40:31Z</dcterms:created>
  <dcterms:modified xsi:type="dcterms:W3CDTF">2013-12-10T11:09:10Z</dcterms:modified>
</cp:coreProperties>
</file>