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60"/>
  </p:normalViewPr>
  <p:slideViewPr>
    <p:cSldViewPr>
      <p:cViewPr varScale="1">
        <p:scale>
          <a:sx n="69" d="100"/>
          <a:sy n="69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B6891C42-516E-4740-925E-EED11827AA3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C1DB9BF-000E-4101-BCD3-B6395F1DBEC9}" type="datetimeFigureOut">
              <a:rPr lang="cs-CZ" smtClean="0"/>
              <a:t>14.11.2013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9316982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: VY_62_INOVACE_0402_BEZHOTOVOSTNÍ P.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Bezhotovostní platby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17. 2.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23. 4.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1101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Bezhotovostní platby.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seznámení žáků s možností bezhotovostních plateb, jak a proč se provádějí.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6177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latin typeface="Baskerville Old Face" pitchFamily="18" charset="0"/>
              </a:rPr>
              <a:t>Bezhotovostní platby</a:t>
            </a:r>
            <a:endParaRPr lang="cs-CZ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dirty="0" smtClean="0">
                <a:latin typeface="Baskerville Old Face" pitchFamily="18" charset="0"/>
              </a:rPr>
              <a:t>Bezhotovostní placení se uskutečňuje prostřednictvím vkladů na účtech bank. Podmínkou bezhotovostního platebního styku je existence účtu u banky. Banka otvírá účet žadateli na základě smlouvy. Platby probíhají odepisováním a připisováním peněz na účet klienta.</a:t>
            </a:r>
            <a:endParaRPr lang="cs-CZ" sz="32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9734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latin typeface="Baskerville Old Face" pitchFamily="18" charset="0"/>
              </a:rPr>
              <a:t>Bezhotovostní platby</a:t>
            </a:r>
            <a:endParaRPr lang="cs-CZ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i="1" u="sng" dirty="0" smtClean="0">
                <a:solidFill>
                  <a:srgbClr val="002060"/>
                </a:solidFill>
                <a:latin typeface="Baskerville Old Face" pitchFamily="18" charset="0"/>
              </a:rPr>
              <a:t>Zadávání příkazu k platbě:</a:t>
            </a:r>
          </a:p>
          <a:p>
            <a:pPr marL="457200" indent="-457200">
              <a:buFontTx/>
              <a:buChar char="-"/>
            </a:pPr>
            <a:r>
              <a:rPr lang="cs-CZ" sz="3000" i="1" dirty="0" smtClean="0">
                <a:latin typeface="Baskerville Old Face" pitchFamily="18" charset="0"/>
              </a:rPr>
              <a:t>Písemnou formou na formulář banky</a:t>
            </a:r>
          </a:p>
          <a:p>
            <a:pPr marL="457200" indent="-457200">
              <a:buFontTx/>
              <a:buChar char="-"/>
            </a:pPr>
            <a:r>
              <a:rPr lang="cs-CZ" sz="3000" i="1" dirty="0" smtClean="0">
                <a:latin typeface="Baskerville Old Face" pitchFamily="18" charset="0"/>
              </a:rPr>
              <a:t>Přímým bankovnictvím</a:t>
            </a:r>
          </a:p>
          <a:p>
            <a:pPr marL="0" indent="0">
              <a:buNone/>
            </a:pPr>
            <a:r>
              <a:rPr lang="cs-CZ" sz="3000" i="1" dirty="0" smtClean="0">
                <a:latin typeface="Baskerville Old Face" pitchFamily="18" charset="0"/>
              </a:rPr>
              <a:t>	Co znamená přímé bankovnictví???</a:t>
            </a:r>
          </a:p>
          <a:p>
            <a:pPr marL="0" indent="0">
              <a:buNone/>
            </a:pPr>
            <a:r>
              <a:rPr lang="cs-CZ" sz="3000" i="1" dirty="0">
                <a:latin typeface="Baskerville Old Face" pitchFamily="18" charset="0"/>
              </a:rPr>
              <a:t>	</a:t>
            </a:r>
            <a:r>
              <a:rPr lang="cs-CZ" sz="3000" i="1" dirty="0" smtClean="0">
                <a:latin typeface="Baskerville Old Face" pitchFamily="18" charset="0"/>
              </a:rPr>
              <a:t>- telefonem /GSM </a:t>
            </a:r>
            <a:r>
              <a:rPr lang="cs-CZ" sz="3000" i="1" dirty="0" err="1" smtClean="0">
                <a:latin typeface="Baskerville Old Face" pitchFamily="18" charset="0"/>
              </a:rPr>
              <a:t>banking</a:t>
            </a:r>
            <a:r>
              <a:rPr lang="cs-CZ" sz="3000" i="1" dirty="0" smtClean="0">
                <a:latin typeface="Baskerville Old Face" pitchFamily="18" charset="0"/>
              </a:rPr>
              <a:t>/</a:t>
            </a:r>
          </a:p>
          <a:p>
            <a:pPr marL="0" indent="0">
              <a:buNone/>
            </a:pPr>
            <a:r>
              <a:rPr lang="cs-CZ" sz="3000" i="1" dirty="0">
                <a:latin typeface="Baskerville Old Face" pitchFamily="18" charset="0"/>
              </a:rPr>
              <a:t>	</a:t>
            </a:r>
            <a:r>
              <a:rPr lang="cs-CZ" sz="3000" i="1" dirty="0" smtClean="0">
                <a:latin typeface="Baskerville Old Face" pitchFamily="18" charset="0"/>
              </a:rPr>
              <a:t>- internetem /</a:t>
            </a:r>
            <a:r>
              <a:rPr lang="cs-CZ" sz="3000" i="1" dirty="0" err="1" smtClean="0">
                <a:latin typeface="Baskerville Old Face" pitchFamily="18" charset="0"/>
              </a:rPr>
              <a:t>internetbanking</a:t>
            </a:r>
            <a:r>
              <a:rPr lang="cs-CZ" sz="3000" i="1" dirty="0" smtClean="0">
                <a:latin typeface="Baskerville Old Face" pitchFamily="18" charset="0"/>
              </a:rPr>
              <a:t>/</a:t>
            </a:r>
          </a:p>
          <a:p>
            <a:pPr marL="0" indent="0">
              <a:buNone/>
            </a:pPr>
            <a:r>
              <a:rPr lang="cs-CZ" sz="3000" i="1" dirty="0">
                <a:latin typeface="Baskerville Old Face" pitchFamily="18" charset="0"/>
              </a:rPr>
              <a:t>	</a:t>
            </a:r>
            <a:r>
              <a:rPr lang="cs-CZ" sz="3000" i="1" dirty="0" smtClean="0">
                <a:latin typeface="Baskerville Old Face" pitchFamily="18" charset="0"/>
              </a:rPr>
              <a:t>- speciálním softwarem /</a:t>
            </a:r>
            <a:r>
              <a:rPr lang="cs-CZ" sz="3000" i="1" dirty="0" err="1" smtClean="0">
                <a:latin typeface="Baskerville Old Face" pitchFamily="18" charset="0"/>
              </a:rPr>
              <a:t>homebanking</a:t>
            </a:r>
            <a:r>
              <a:rPr lang="cs-CZ" sz="3000" i="1" dirty="0" smtClean="0">
                <a:latin typeface="Baskerville Old Face" pitchFamily="18" charset="0"/>
              </a:rPr>
              <a:t>/</a:t>
            </a:r>
          </a:p>
          <a:p>
            <a:pPr marL="0" indent="0">
              <a:buNone/>
            </a:pPr>
            <a:r>
              <a:rPr lang="cs-CZ" sz="3200" i="1" dirty="0" smtClean="0">
                <a:solidFill>
                  <a:srgbClr val="002060"/>
                </a:solidFill>
                <a:latin typeface="Baskerville Old Face" pitchFamily="18" charset="0"/>
              </a:rPr>
              <a:t>Přímé bankovnictví vyžaduje důkladné zabezpečení: heslem, certifikátem, autorizační SMS</a:t>
            </a:r>
            <a:endParaRPr lang="cs-CZ" sz="3200" i="1" dirty="0">
              <a:solidFill>
                <a:srgbClr val="00206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5151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latin typeface="Baskerville Old Face" pitchFamily="18" charset="0"/>
              </a:rPr>
              <a:t>Bezhotovostní platby</a:t>
            </a:r>
            <a:endParaRPr lang="cs-CZ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i="1" dirty="0" smtClean="0">
                <a:latin typeface="Baskerville Old Face" pitchFamily="18" charset="0"/>
              </a:rPr>
              <a:t>Při bezhotovostním platebním styku  zadává klient nejčastěji </a:t>
            </a:r>
            <a:r>
              <a:rPr lang="cs-CZ" sz="3200" i="1" dirty="0" smtClean="0">
                <a:solidFill>
                  <a:srgbClr val="FF0000"/>
                </a:solidFill>
                <a:latin typeface="Baskerville Old Face" pitchFamily="18" charset="0"/>
              </a:rPr>
              <a:t>příkaz k úhradě</a:t>
            </a:r>
            <a:r>
              <a:rPr lang="cs-CZ" sz="3200" i="1" dirty="0" smtClean="0">
                <a:latin typeface="Baskerville Old Face" pitchFamily="18" charset="0"/>
              </a:rPr>
              <a:t>. Na základě tohoto příkazu banka odepíše z účtu klienta stanovenou částku a připíše ji na účet příjemce.</a:t>
            </a:r>
          </a:p>
          <a:p>
            <a:pPr marL="0" indent="0">
              <a:buNone/>
            </a:pPr>
            <a:r>
              <a:rPr lang="cs-CZ" sz="3200" i="1" u="sng" dirty="0" smtClean="0">
                <a:latin typeface="Baskerville Old Face" pitchFamily="18" charset="0"/>
              </a:rPr>
              <a:t>Příkaz k úhradě může být:</a:t>
            </a: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Jednotlivý</a:t>
            </a: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Hromadný</a:t>
            </a: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Trvalý</a:t>
            </a:r>
            <a:endParaRPr lang="cs-CZ" sz="32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3968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latin typeface="Baskerville Old Face" pitchFamily="18" charset="0"/>
              </a:rPr>
              <a:t>Bezhotovostní platby</a:t>
            </a:r>
            <a:endParaRPr lang="cs-CZ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200" i="1" dirty="0" smtClean="0">
                <a:solidFill>
                  <a:srgbClr val="00B0F0"/>
                </a:solidFill>
                <a:latin typeface="Baskerville Old Face" pitchFamily="18" charset="0"/>
              </a:rPr>
              <a:t>V příkazu musíme zadat údaje:</a:t>
            </a: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Na vrub účtu</a:t>
            </a: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Ve prospěch účtu</a:t>
            </a: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Kód banky /zjisti jaké kódy banky mají/</a:t>
            </a: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Datum splatnosti</a:t>
            </a: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Variabilní symbol</a:t>
            </a: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Konstantní symbol</a:t>
            </a: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Popis pro vlastní potřebu, zpráva pro </a:t>
            </a:r>
            <a:r>
              <a:rPr lang="cs-CZ" sz="3200" i="1" dirty="0" smtClean="0">
                <a:latin typeface="Baskerville Old Face" pitchFamily="18" charset="0"/>
              </a:rPr>
              <a:t>příjemce</a:t>
            </a:r>
            <a:endParaRPr lang="cs-CZ" sz="3200" i="1" dirty="0" smtClean="0">
              <a:latin typeface="Baskerville Old Face" pitchFamily="18" charset="0"/>
            </a:endParaRP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Podpis a odeslání</a:t>
            </a:r>
          </a:p>
          <a:p>
            <a:pPr marL="457200" indent="-457200">
              <a:buFontTx/>
              <a:buChar char="-"/>
            </a:pPr>
            <a:r>
              <a:rPr lang="cs-CZ" sz="3200" i="1" dirty="0" smtClean="0">
                <a:latin typeface="Baskerville Old Face" pitchFamily="18" charset="0"/>
              </a:rPr>
              <a:t>Uložit k autorizaci</a:t>
            </a:r>
          </a:p>
          <a:p>
            <a:pPr marL="457200" indent="-457200">
              <a:buFontTx/>
              <a:buChar char="-"/>
            </a:pPr>
            <a:endParaRPr lang="cs-CZ" sz="3200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endParaRPr lang="cs-CZ" sz="32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4674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1997839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079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Obchodní zápisník</Template>
  <TotalTime>1255</TotalTime>
  <Words>224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</vt:lpstr>
      <vt:lpstr>Bezhotovostní platby</vt:lpstr>
      <vt:lpstr>Bezhotovostní platby</vt:lpstr>
      <vt:lpstr>Bezhotovostní platby</vt:lpstr>
      <vt:lpstr>Bezhotovostní platby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9</cp:revision>
  <dcterms:created xsi:type="dcterms:W3CDTF">2013-08-17T16:58:16Z</dcterms:created>
  <dcterms:modified xsi:type="dcterms:W3CDTF">2013-11-14T09:15:17Z</dcterms:modified>
</cp:coreProperties>
</file>