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5" name="Podnadpis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1" name="Zástupný symbol pro datum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21.3.2012</a:t>
            </a:fld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21.3.2012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21.3.2012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21.3.2012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21.3.2012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21.3.2012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21.3.2012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21.3.2012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21.3.2012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21.3.2012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21.3.2012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obrázek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nadpis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1" name="Zástupný symbol pro tex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7" name="Zástupný symbol pro datum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21.3.2012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office.microsoft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2"/>
          <p:cNvSpPr txBox="1">
            <a:spLocks/>
          </p:cNvSpPr>
          <p:nvPr/>
        </p:nvSpPr>
        <p:spPr>
          <a:xfrm>
            <a:off x="0" y="18864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oblast:</a:t>
            </a:r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0" y="746702"/>
            <a:ext cx="2267744" cy="5940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Stupeň základního vzdělávání:</a:t>
            </a:r>
          </a:p>
        </p:txBody>
      </p:sp>
      <p:sp>
        <p:nvSpPr>
          <p:cNvPr id="6" name="Zástupný symbol pro text 2"/>
          <p:cNvSpPr txBox="1">
            <a:spLocks/>
          </p:cNvSpPr>
          <p:nvPr/>
        </p:nvSpPr>
        <p:spPr>
          <a:xfrm>
            <a:off x="0" y="130476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obor:</a:t>
            </a:r>
          </a:p>
        </p:txBody>
      </p:sp>
      <p:sp>
        <p:nvSpPr>
          <p:cNvPr id="7" name="Zástupný symbol pro text 2"/>
          <p:cNvSpPr txBox="1">
            <a:spLocks/>
          </p:cNvSpPr>
          <p:nvPr/>
        </p:nvSpPr>
        <p:spPr>
          <a:xfrm>
            <a:off x="0" y="186282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Tematický okruh:</a:t>
            </a:r>
          </a:p>
        </p:txBody>
      </p:sp>
      <p:sp>
        <p:nvSpPr>
          <p:cNvPr id="8" name="Zástupný symbol pro text 2"/>
          <p:cNvSpPr txBox="1">
            <a:spLocks/>
          </p:cNvSpPr>
          <p:nvPr/>
        </p:nvSpPr>
        <p:spPr>
          <a:xfrm>
            <a:off x="0" y="242088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Téma:</a:t>
            </a:r>
          </a:p>
        </p:txBody>
      </p:sp>
      <p:sp>
        <p:nvSpPr>
          <p:cNvPr id="9" name="Zástupný symbol pro text 2"/>
          <p:cNvSpPr txBox="1">
            <a:spLocks/>
          </p:cNvSpPr>
          <p:nvPr/>
        </p:nvSpPr>
        <p:spPr>
          <a:xfrm>
            <a:off x="0" y="297895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Autor:</a:t>
            </a:r>
          </a:p>
        </p:txBody>
      </p:sp>
      <p:sp>
        <p:nvSpPr>
          <p:cNvPr id="10" name="Zástupný symbol pro text 2"/>
          <p:cNvSpPr txBox="1">
            <a:spLocks/>
          </p:cNvSpPr>
          <p:nvPr/>
        </p:nvSpPr>
        <p:spPr>
          <a:xfrm>
            <a:off x="0" y="3537012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cs-CZ" sz="2000" dirty="0" smtClean="0">
                <a:solidFill>
                  <a:schemeClr val="tx1">
                    <a:tint val="75000"/>
                  </a:schemeClr>
                </a:solidFill>
              </a:rPr>
              <a:t>Období vzniku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11" name="Zástupný symbol pro text 2"/>
          <p:cNvSpPr txBox="1">
            <a:spLocks/>
          </p:cNvSpPr>
          <p:nvPr/>
        </p:nvSpPr>
        <p:spPr>
          <a:xfrm>
            <a:off x="0" y="409507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Určeno pro ročník:</a:t>
            </a:r>
          </a:p>
        </p:txBody>
      </p:sp>
      <p:sp>
        <p:nvSpPr>
          <p:cNvPr id="12" name="Zástupný symbol pro text 2"/>
          <p:cNvSpPr txBox="1">
            <a:spLocks/>
          </p:cNvSpPr>
          <p:nvPr/>
        </p:nvSpPr>
        <p:spPr>
          <a:xfrm>
            <a:off x="0" y="465313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Anotace:</a:t>
            </a:r>
          </a:p>
        </p:txBody>
      </p:sp>
      <p:grpSp>
        <p:nvGrpSpPr>
          <p:cNvPr id="13" name="Skupina 12"/>
          <p:cNvGrpSpPr/>
          <p:nvPr/>
        </p:nvGrpSpPr>
        <p:grpSpPr>
          <a:xfrm>
            <a:off x="2015208" y="260648"/>
            <a:ext cx="7128792" cy="6048672"/>
            <a:chOff x="1763688" y="260648"/>
            <a:chExt cx="7128792" cy="6048672"/>
          </a:xfrm>
        </p:grpSpPr>
        <p:sp>
          <p:nvSpPr>
            <p:cNvPr id="14" name="Nadpis 1"/>
            <p:cNvSpPr txBox="1">
              <a:spLocks/>
            </p:cNvSpPr>
            <p:nvPr/>
          </p:nvSpPr>
          <p:spPr>
            <a:xfrm>
              <a:off x="1763688" y="818710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1.</a:t>
              </a:r>
            </a:p>
          </p:txBody>
        </p:sp>
        <p:sp>
          <p:nvSpPr>
            <p:cNvPr id="15" name="Nadpis 1"/>
            <p:cNvSpPr txBox="1">
              <a:spLocks/>
            </p:cNvSpPr>
            <p:nvPr/>
          </p:nvSpPr>
          <p:spPr>
            <a:xfrm>
              <a:off x="1763688" y="260648"/>
              <a:ext cx="4896544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Matematika a její aplikace</a:t>
              </a:r>
            </a:p>
          </p:txBody>
        </p:sp>
        <p:sp>
          <p:nvSpPr>
            <p:cNvPr id="16" name="Nadpis 1"/>
            <p:cNvSpPr txBox="1">
              <a:spLocks/>
            </p:cNvSpPr>
            <p:nvPr/>
          </p:nvSpPr>
          <p:spPr>
            <a:xfrm>
              <a:off x="1763688" y="1376772"/>
              <a:ext cx="4429000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fontScale="550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40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Matematika a její aplikace</a:t>
              </a:r>
            </a:p>
          </p:txBody>
        </p:sp>
        <p:sp>
          <p:nvSpPr>
            <p:cNvPr id="17" name="Nadpis 1"/>
            <p:cNvSpPr txBox="1">
              <a:spLocks/>
            </p:cNvSpPr>
            <p:nvPr/>
          </p:nvSpPr>
          <p:spPr>
            <a:xfrm>
              <a:off x="1763688" y="1934834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Geometrie v prostoru</a:t>
              </a:r>
            </a:p>
          </p:txBody>
        </p:sp>
        <p:sp>
          <p:nvSpPr>
            <p:cNvPr id="18" name="Nadpis 1"/>
            <p:cNvSpPr txBox="1">
              <a:spLocks/>
            </p:cNvSpPr>
            <p:nvPr/>
          </p:nvSpPr>
          <p:spPr>
            <a:xfrm>
              <a:off x="1763688" y="2492896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Posunutí</a:t>
              </a:r>
            </a:p>
          </p:txBody>
        </p:sp>
        <p:sp>
          <p:nvSpPr>
            <p:cNvPr id="19" name="Nadpis 1"/>
            <p:cNvSpPr txBox="1">
              <a:spLocks/>
            </p:cNvSpPr>
            <p:nvPr/>
          </p:nvSpPr>
          <p:spPr>
            <a:xfrm>
              <a:off x="1763688" y="3050958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MGR. Hana Slaná</a:t>
              </a:r>
            </a:p>
          </p:txBody>
        </p:sp>
        <p:sp>
          <p:nvSpPr>
            <p:cNvPr id="20" name="Nadpis 1"/>
            <p:cNvSpPr txBox="1">
              <a:spLocks/>
            </p:cNvSpPr>
            <p:nvPr/>
          </p:nvSpPr>
          <p:spPr>
            <a:xfrm>
              <a:off x="1763688" y="3609020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říjen 2011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1" name="Nadpis 1"/>
            <p:cNvSpPr txBox="1">
              <a:spLocks/>
            </p:cNvSpPr>
            <p:nvPr/>
          </p:nvSpPr>
          <p:spPr>
            <a:xfrm>
              <a:off x="1763688" y="4167082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1</a:t>
              </a: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</a:t>
              </a:r>
            </a:p>
          </p:txBody>
        </p:sp>
        <p:sp>
          <p:nvSpPr>
            <p:cNvPr id="22" name="Nadpis 1"/>
            <p:cNvSpPr txBox="1">
              <a:spLocks/>
            </p:cNvSpPr>
            <p:nvPr/>
          </p:nvSpPr>
          <p:spPr>
            <a:xfrm>
              <a:off x="1763688" y="4725144"/>
              <a:ext cx="7128792" cy="1584176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Prezentace je určena k propedeutice posunutí</a:t>
              </a: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. Nedílnou součástí je černobílý obrázek určený k vybarvení podle předlohy. Ta se na tabuli objevuje jen krátce v intervalech. 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Metodika práce s výukovým materiálem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smtClean="0"/>
              <a:t>posunutí</a:t>
            </a:r>
            <a:r>
              <a:rPr lang="cs-CZ" dirty="0" smtClean="0"/>
              <a:t> (</a:t>
            </a:r>
            <a:r>
              <a:rPr lang="cs-CZ" b="1" dirty="0" smtClean="0"/>
              <a:t>translace</a:t>
            </a:r>
            <a:r>
              <a:rPr lang="cs-CZ" dirty="0" smtClean="0"/>
              <a:t>) v rovině je přímá shodnost, která každému bodu </a:t>
            </a:r>
            <a:r>
              <a:rPr lang="cs-CZ" i="1" dirty="0" smtClean="0"/>
              <a:t>X</a:t>
            </a:r>
            <a:r>
              <a:rPr lang="cs-CZ" dirty="0" smtClean="0"/>
              <a:t> roviny přiřazuje obraz </a:t>
            </a:r>
            <a:r>
              <a:rPr lang="cs-CZ" i="1" dirty="0" smtClean="0"/>
              <a:t>X'</a:t>
            </a:r>
            <a:r>
              <a:rPr lang="cs-CZ" dirty="0" smtClean="0"/>
              <a:t> tak, že platí </a:t>
            </a:r>
            <a:r>
              <a:rPr lang="cs-CZ" b="1" i="1" dirty="0" smtClean="0"/>
              <a:t>XX'</a:t>
            </a:r>
            <a:r>
              <a:rPr lang="cs-CZ" i="1" dirty="0" smtClean="0"/>
              <a:t>=</a:t>
            </a:r>
            <a:r>
              <a:rPr lang="cs-CZ" b="1" i="1" dirty="0" smtClean="0"/>
              <a:t>s</a:t>
            </a:r>
            <a:r>
              <a:rPr lang="cs-CZ" dirty="0" smtClean="0"/>
              <a:t>, kde </a:t>
            </a:r>
            <a:r>
              <a:rPr lang="cs-CZ" b="1" i="1" dirty="0" smtClean="0"/>
              <a:t>s</a:t>
            </a:r>
            <a:r>
              <a:rPr lang="cs-CZ" dirty="0" smtClean="0"/>
              <a:t> je daný vektor</a:t>
            </a:r>
          </a:p>
          <a:p>
            <a:r>
              <a:rPr lang="cs-CZ" dirty="0" smtClean="0"/>
              <a:t>využijeme definice a zpřístupníme ji žákovi 1. ročníku jako omalovánku</a:t>
            </a:r>
          </a:p>
          <a:p>
            <a:r>
              <a:rPr lang="cs-CZ" dirty="0" smtClean="0"/>
              <a:t>děti mají nevybarvenou stránku</a:t>
            </a:r>
          </a:p>
          <a:p>
            <a:r>
              <a:rPr lang="cs-CZ" dirty="0" smtClean="0"/>
              <a:t>na tabuli se objeví krátce </a:t>
            </a:r>
            <a:r>
              <a:rPr lang="cs-CZ" smtClean="0"/>
              <a:t>vybarvený obrázek</a:t>
            </a:r>
            <a:endParaRPr lang="cs-CZ" dirty="0" smtClean="0"/>
          </a:p>
          <a:p>
            <a:r>
              <a:rPr lang="cs-CZ" dirty="0" smtClean="0"/>
              <a:t>dítě zaměří pozornost na skupinu bodů a přenese ji jako barevnou výplň do svého listu</a:t>
            </a:r>
          </a:p>
          <a:p>
            <a:r>
              <a:rPr lang="cs-CZ" dirty="0" smtClean="0"/>
              <a:t>vše se několikrát opakuje</a:t>
            </a: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2"/>
          <p:cNvSpPr>
            <a:spLocks noGrp="1"/>
          </p:cNvSpPr>
          <p:nvPr/>
        </p:nvSpPr>
        <p:spPr bwMode="auto">
          <a:xfrm>
            <a:off x="419100" y="677069"/>
            <a:ext cx="8305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b" anchorCtr="0" compatLnSpc="1">
            <a:prstTxWarp prst="textNoShape">
              <a:avLst/>
            </a:prstTxWarp>
            <a:normAutofit/>
          </a:bodyPr>
          <a:lstStyle>
            <a:defPPr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defPPr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  <a:latin typeface="+mn-lt"/>
                <a:ea typeface="+mn-lt"/>
                <a:cs typeface="+mn-lt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None/>
              <a:defRPr sz="2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43D1F"/>
              </a:buClr>
              <a:buFont typeface="Wingdings 2" pitchFamily="18" charset="2"/>
              <a:buNone/>
              <a:defRPr sz="20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42469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B309B"/>
              </a:buClr>
              <a:buFont typeface="Wingdings 2" pitchFamily="18" charset="2"/>
              <a:buNone/>
              <a:defRPr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indent="0" algn="ctr" eaLnBrk="1" hangingPunct="1">
              <a:buClr>
                <a:schemeClr val="accent6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6pPr>
            <a:lvl7pPr marL="2743200" indent="0" algn="ctr" eaLnBrk="1" hangingPunct="1">
              <a:buClr>
                <a:schemeClr val="tx2"/>
              </a:buClr>
              <a:buFont typeface="Wingdings 2" pitchFamily="18" charset="2"/>
              <a:buNone/>
              <a:defRPr lang="en-US" sz="1600" baseline="0" smtClean="0">
                <a:latin typeface="+mn-lt"/>
              </a:defRPr>
            </a:lvl7pPr>
            <a:lvl8pPr marL="3200400" indent="0" algn="ctr" eaLnBrk="1" hangingPunct="1">
              <a:buClr>
                <a:schemeClr val="accent2"/>
              </a:buClr>
              <a:buFont typeface="Wingdings 2" pitchFamily="18" charset="2"/>
              <a:buNone/>
              <a:defRPr sz="1600" baseline="0">
                <a:latin typeface="+mn-lt"/>
              </a:defRPr>
            </a:lvl8pPr>
            <a:lvl9pPr marL="3657600" indent="0" algn="ctr" eaLnBrk="1" hangingPunct="1">
              <a:buClr>
                <a:schemeClr val="accent1"/>
              </a:buClr>
              <a:buFont typeface="Wingdings 2" pitchFamily="18" charset="2"/>
              <a:buNone/>
              <a:defRPr sz="1400" baseline="0">
                <a:latin typeface="+mn-lt"/>
              </a:defRPr>
            </a:lvl9pPr>
          </a:lstStyle>
          <a:p>
            <a:pPr eaLnBrk="1" hangingPunct="1">
              <a:defRPr/>
            </a:pPr>
            <a:r>
              <a:rPr lang="cs-CZ" sz="2000" smtClean="0"/>
              <a:t>VY_42_INOVACE_02_Propedeutika </a:t>
            </a:r>
            <a:r>
              <a:rPr lang="cs-CZ" sz="2000" dirty="0" smtClean="0"/>
              <a:t>posunutí</a:t>
            </a:r>
            <a:endParaRPr lang="cs-CZ" sz="20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1800" y="4796632"/>
            <a:ext cx="57181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Obdélník 3"/>
          <p:cNvSpPr/>
          <p:nvPr/>
        </p:nvSpPr>
        <p:spPr>
          <a:xfrm>
            <a:off x="1547664" y="2852936"/>
            <a:ext cx="538234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cs-CZ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Propedeutika posunutí</a:t>
            </a:r>
            <a:endParaRPr lang="cs-CZ" sz="3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anka\Desktop\Skeny\princezna barevně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46088" cy="6237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Použité zdroje:</a:t>
            </a: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5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Microsoft - 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5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  <a:hlinkClick r:id="rId2"/>
              </a:rPr>
              <a:t>http://office.</a:t>
            </a:r>
            <a:r>
              <a:rPr kumimoji="0" lang="cs-CZ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shade val="5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lt"/>
                <a:hlinkClick r:id="rId2"/>
              </a:rPr>
              <a:t>microsoft.com</a:t>
            </a:r>
            <a:endParaRPr kumimoji="0" lang="cs-CZ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55000"/>
                </a:schemeClr>
              </a:solidFill>
              <a:effectLst/>
              <a:uLnTx/>
              <a:uFillTx/>
              <a:latin typeface="+mn-lt"/>
              <a:ea typeface="+mn-lt"/>
              <a:cs typeface="+mn-lt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cs-CZ" sz="2000" dirty="0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Autorská kresba – </a:t>
            </a:r>
            <a:r>
              <a:rPr lang="cs-CZ" sz="2000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Hana Slaná</a:t>
            </a:r>
            <a:endParaRPr kumimoji="0" lang="cs-CZ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hatý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ohat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ohat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</TotalTime>
  <Words>171</Words>
  <Application>Microsoft Office PowerPoint</Application>
  <PresentationFormat>Předvádění na obrazovce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Bohatý</vt:lpstr>
      <vt:lpstr>Snímek 1</vt:lpstr>
      <vt:lpstr>Metodika práce s výukovým materiálem</vt:lpstr>
      <vt:lpstr>Snímek 3</vt:lpstr>
      <vt:lpstr>Snímek 4</vt:lpstr>
      <vt:lpstr>Snímek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Hanka</dc:creator>
  <cp:lastModifiedBy>Kluci</cp:lastModifiedBy>
  <cp:revision>4</cp:revision>
  <dcterms:created xsi:type="dcterms:W3CDTF">2011-12-31T18:30:41Z</dcterms:created>
  <dcterms:modified xsi:type="dcterms:W3CDTF">2012-03-21T21:04:32Z</dcterms:modified>
</cp:coreProperties>
</file>