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306" r:id="rId2"/>
    <p:sldId id="307" r:id="rId3"/>
    <p:sldId id="303" r:id="rId4"/>
    <p:sldId id="301" r:id="rId5"/>
    <p:sldId id="302" r:id="rId6"/>
    <p:sldId id="257" r:id="rId7"/>
    <p:sldId id="259" r:id="rId8"/>
    <p:sldId id="260" r:id="rId9"/>
    <p:sldId id="261" r:id="rId10"/>
    <p:sldId id="275" r:id="rId11"/>
    <p:sldId id="315" r:id="rId12"/>
    <p:sldId id="312" r:id="rId13"/>
    <p:sldId id="316" r:id="rId14"/>
    <p:sldId id="264" r:id="rId15"/>
    <p:sldId id="278" r:id="rId16"/>
    <p:sldId id="276" r:id="rId17"/>
    <p:sldId id="285" r:id="rId18"/>
    <p:sldId id="286" r:id="rId19"/>
    <p:sldId id="293" r:id="rId20"/>
    <p:sldId id="294" r:id="rId21"/>
    <p:sldId id="268" r:id="rId22"/>
    <p:sldId id="280" r:id="rId23"/>
    <p:sldId id="265" r:id="rId24"/>
    <p:sldId id="290" r:id="rId25"/>
    <p:sldId id="296" r:id="rId26"/>
    <p:sldId id="298" r:id="rId27"/>
    <p:sldId id="266" r:id="rId28"/>
    <p:sldId id="311" r:id="rId29"/>
    <p:sldId id="287" r:id="rId30"/>
    <p:sldId id="299" r:id="rId31"/>
    <p:sldId id="288" r:id="rId32"/>
    <p:sldId id="297" r:id="rId33"/>
    <p:sldId id="270" r:id="rId34"/>
    <p:sldId id="282" r:id="rId35"/>
    <p:sldId id="289" r:id="rId36"/>
    <p:sldId id="300" r:id="rId37"/>
    <p:sldId id="269" r:id="rId38"/>
    <p:sldId id="272" r:id="rId39"/>
    <p:sldId id="292" r:id="rId40"/>
    <p:sldId id="295" r:id="rId41"/>
    <p:sldId id="279" r:id="rId42"/>
    <p:sldId id="273" r:id="rId43"/>
    <p:sldId id="308" r:id="rId44"/>
    <p:sldId id="274" r:id="rId45"/>
    <p:sldId id="277" r:id="rId46"/>
    <p:sldId id="304" r:id="rId47"/>
    <p:sldId id="305" r:id="rId48"/>
    <p:sldId id="313" r:id="rId4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956" autoAdjust="0"/>
    <p:restoredTop sz="94660"/>
  </p:normalViewPr>
  <p:slideViewPr>
    <p:cSldViewPr snapToGrid="0">
      <p:cViewPr varScale="1">
        <p:scale>
          <a:sx n="67" d="100"/>
          <a:sy n="67" d="100"/>
        </p:scale>
        <p:origin x="117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F827C-2E3C-4F6F-BE56-A0D8334181B3}" type="datetimeFigureOut">
              <a:rPr lang="cs-CZ" smtClean="0"/>
              <a:t>23. 5. 2013</a:t>
            </a:fld>
            <a:endParaRPr lang="cs-CZ"/>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32785F-122A-404B-9ED1-5DE8D27D5377}" type="slidenum">
              <a:rPr lang="cs-CZ" smtClean="0"/>
              <a:t>‹#›</a:t>
            </a:fld>
            <a:endParaRPr lang="cs-CZ"/>
          </a:p>
        </p:txBody>
      </p:sp>
    </p:spTree>
    <p:extLst>
      <p:ext uri="{BB962C8B-B14F-4D97-AF65-F5344CB8AC3E}">
        <p14:creationId xmlns:p14="http://schemas.microsoft.com/office/powerpoint/2010/main" val="1331687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59396"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F1A48EC-36BD-49D9-BD48-D5D76A72D158}" type="slidenum">
              <a:rPr lang="cs-CZ"/>
              <a:pPr/>
              <a:t>1</a:t>
            </a:fld>
            <a:endParaRPr lang="cs-CZ"/>
          </a:p>
        </p:txBody>
      </p:sp>
    </p:spTree>
    <p:extLst>
      <p:ext uri="{BB962C8B-B14F-4D97-AF65-F5344CB8AC3E}">
        <p14:creationId xmlns:p14="http://schemas.microsoft.com/office/powerpoint/2010/main" val="3104620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60420"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A8232B-4C9D-4138-B1F7-9D574AE8E371}" type="slidenum">
              <a:rPr lang="cs-CZ"/>
              <a:pPr/>
              <a:t>2</a:t>
            </a:fld>
            <a:endParaRPr lang="cs-CZ"/>
          </a:p>
        </p:txBody>
      </p:sp>
    </p:spTree>
    <p:extLst>
      <p:ext uri="{BB962C8B-B14F-4D97-AF65-F5344CB8AC3E}">
        <p14:creationId xmlns:p14="http://schemas.microsoft.com/office/powerpoint/2010/main" val="535178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smtClean="0"/>
              <a:t>A. </a:t>
            </a:r>
            <a:r>
              <a:rPr lang="cs-CZ" dirty="0" err="1" smtClean="0"/>
              <a:t>Lunačarskij</a:t>
            </a:r>
            <a:r>
              <a:rPr lang="cs-CZ" dirty="0" smtClean="0"/>
              <a:t> – ministr osvěty</a:t>
            </a:r>
            <a:endParaRPr lang="cs-CZ" dirty="0"/>
          </a:p>
        </p:txBody>
      </p:sp>
      <p:sp>
        <p:nvSpPr>
          <p:cNvPr id="4" name="Slide Number Placeholder 3"/>
          <p:cNvSpPr>
            <a:spLocks noGrp="1"/>
          </p:cNvSpPr>
          <p:nvPr>
            <p:ph type="sldNum" sz="quarter" idx="10"/>
          </p:nvPr>
        </p:nvSpPr>
        <p:spPr/>
        <p:txBody>
          <a:bodyPr/>
          <a:lstStyle/>
          <a:p>
            <a:fld id="{E932785F-122A-404B-9ED1-5DE8D27D5377}" type="slidenum">
              <a:rPr lang="cs-CZ" smtClean="0"/>
              <a:t>4</a:t>
            </a:fld>
            <a:endParaRPr lang="cs-CZ"/>
          </a:p>
        </p:txBody>
      </p:sp>
    </p:spTree>
    <p:extLst>
      <p:ext uri="{BB962C8B-B14F-4D97-AF65-F5344CB8AC3E}">
        <p14:creationId xmlns:p14="http://schemas.microsoft.com/office/powerpoint/2010/main" val="3489653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smtClean="0"/>
              <a:t>Jeho otec byl zaměstnaný v cukrovaru. V roce 1896 se rodina přestěhovala do </a:t>
            </a:r>
            <a:r>
              <a:rPr lang="cs-CZ" dirty="0" err="1" smtClean="0"/>
              <a:t>Kurska</a:t>
            </a:r>
            <a:r>
              <a:rPr lang="cs-CZ" dirty="0" smtClean="0"/>
              <a:t>. V té době začal Malevič malovat. </a:t>
            </a:r>
            <a:endParaRPr lang="cs-CZ" dirty="0"/>
          </a:p>
        </p:txBody>
      </p:sp>
      <p:sp>
        <p:nvSpPr>
          <p:cNvPr id="4" name="Slide Number Placeholder 3"/>
          <p:cNvSpPr>
            <a:spLocks noGrp="1"/>
          </p:cNvSpPr>
          <p:nvPr>
            <p:ph type="sldNum" sz="quarter" idx="10"/>
          </p:nvPr>
        </p:nvSpPr>
        <p:spPr/>
        <p:txBody>
          <a:bodyPr/>
          <a:lstStyle/>
          <a:p>
            <a:fld id="{E932785F-122A-404B-9ED1-5DE8D27D5377}" type="slidenum">
              <a:rPr lang="cs-CZ" smtClean="0"/>
              <a:t>15</a:t>
            </a:fld>
            <a:endParaRPr lang="cs-CZ"/>
          </a:p>
        </p:txBody>
      </p:sp>
    </p:spTree>
    <p:extLst>
      <p:ext uri="{BB962C8B-B14F-4D97-AF65-F5344CB8AC3E}">
        <p14:creationId xmlns:p14="http://schemas.microsoft.com/office/powerpoint/2010/main" val="2184985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smtClean="0"/>
              <a:t>→ základní teoretické dílo </a:t>
            </a:r>
          </a:p>
        </p:txBody>
      </p:sp>
      <p:sp>
        <p:nvSpPr>
          <p:cNvPr id="4" name="Slide Number Placeholder 3"/>
          <p:cNvSpPr>
            <a:spLocks noGrp="1"/>
          </p:cNvSpPr>
          <p:nvPr>
            <p:ph type="sldNum" sz="quarter" idx="10"/>
          </p:nvPr>
        </p:nvSpPr>
        <p:spPr/>
        <p:txBody>
          <a:bodyPr/>
          <a:lstStyle/>
          <a:p>
            <a:fld id="{E932785F-122A-404B-9ED1-5DE8D27D5377}" type="slidenum">
              <a:rPr lang="cs-CZ" smtClean="0"/>
              <a:t>30</a:t>
            </a:fld>
            <a:endParaRPr lang="cs-CZ"/>
          </a:p>
        </p:txBody>
      </p:sp>
    </p:spTree>
    <p:extLst>
      <p:ext uri="{BB962C8B-B14F-4D97-AF65-F5344CB8AC3E}">
        <p14:creationId xmlns:p14="http://schemas.microsoft.com/office/powerpoint/2010/main" val="1097723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s-CZ" dirty="0" smtClean="0"/>
              <a:t>Malevič založil suprematismus za první světové války. V roce 1917 se moci v Rusku zmocnili bolševici. Revoluce v umění v prvních letech probíhala paralelně s revolucí politickou. Zhruba od roku 1921, kdy Lenin vyhlásil tzv. Novou ekonomickou politiku (NEP), ale přestal režim ruskou avantgardu a tím i suprematismus podporovat. Malevič musel postupně opustit dvě umělecké školy, kde působil jako pedagog, tisk jeho práce Teorie doplňkových elementů v malířství byl zakázán. V roce 1932 ustanovil Stalin socialistický realismus jako jedinou přípustnou uměleckou formu a suprematismus byl definitivně pohřben. Teprve za perestrojky, v roce 1988, byla </a:t>
            </a:r>
            <a:r>
              <a:rPr lang="cs-CZ" dirty="0" err="1" smtClean="0"/>
              <a:t>Malevičovi</a:t>
            </a:r>
            <a:r>
              <a:rPr lang="cs-CZ" dirty="0" smtClean="0"/>
              <a:t> v Petrohradě uspořádána retrospektivní </a:t>
            </a:r>
          </a:p>
          <a:p>
            <a:r>
              <a:rPr lang="cs-CZ" dirty="0" smtClean="0"/>
              <a:t> V roce 1930 byl malíř dokonce na 14 dní uvězněn a vyslýchán kvůli údajnému šíření podvratných názorů.</a:t>
            </a:r>
            <a:endParaRPr lang="cs-CZ" dirty="0"/>
          </a:p>
        </p:txBody>
      </p:sp>
      <p:sp>
        <p:nvSpPr>
          <p:cNvPr id="4" name="Slide Number Placeholder 3"/>
          <p:cNvSpPr>
            <a:spLocks noGrp="1"/>
          </p:cNvSpPr>
          <p:nvPr>
            <p:ph type="sldNum" sz="quarter" idx="10"/>
          </p:nvPr>
        </p:nvSpPr>
        <p:spPr/>
        <p:txBody>
          <a:bodyPr/>
          <a:lstStyle/>
          <a:p>
            <a:fld id="{E932785F-122A-404B-9ED1-5DE8D27D5377}" type="slidenum">
              <a:rPr lang="cs-CZ" smtClean="0"/>
              <a:t>38</a:t>
            </a:fld>
            <a:endParaRPr lang="cs-CZ"/>
          </a:p>
        </p:txBody>
      </p:sp>
    </p:spTree>
    <p:extLst>
      <p:ext uri="{BB962C8B-B14F-4D97-AF65-F5344CB8AC3E}">
        <p14:creationId xmlns:p14="http://schemas.microsoft.com/office/powerpoint/2010/main" val="2265356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63E7996-564F-42DB-AA26-A2B863766C84}" type="datetimeFigureOut">
              <a:rPr lang="cs-CZ" smtClean="0"/>
              <a:t>23. 5. 2013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2752331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lstStyle>
            <a:lvl1pPr>
              <a:defRPr b="1">
                <a:ln>
                  <a:solidFill>
                    <a:schemeClr val="tx1"/>
                  </a:solidFill>
                </a:ln>
                <a:solidFill>
                  <a:schemeClr val="bg1"/>
                </a:solidFill>
                <a:latin typeface="Arial" panose="020B0604020202020204" pitchFamily="34" charset="0"/>
                <a:cs typeface="Arial" panose="020B0604020202020204" pitchFamily="34" charset="0"/>
              </a:defRPr>
            </a:lvl1pPr>
          </a:lstStyle>
          <a:p>
            <a:r>
              <a:rPr lang="en-US" dirty="0" smtClean="0"/>
              <a:t>Click to edit Master title </a:t>
            </a:r>
            <a:r>
              <a:rPr lang="en-US" dirty="0" err="1" smtClean="0"/>
              <a:t>styl</a:t>
            </a:r>
            <a:endParaRPr lang="en-US" dirty="0"/>
          </a:p>
        </p:txBody>
      </p:sp>
      <p:sp>
        <p:nvSpPr>
          <p:cNvPr id="3" name="Content Placeholder 2"/>
          <p:cNvSpPr>
            <a:spLocks noGrp="1"/>
          </p:cNvSpPr>
          <p:nvPr>
            <p:ph idx="1"/>
          </p:nvPr>
        </p:nvSpPr>
        <p:spPr>
          <a:xfrm>
            <a:off x="628650" y="1407886"/>
            <a:ext cx="7886700" cy="4769077"/>
          </a:xfrm>
          <a:solidFill>
            <a:schemeClr val="tx1"/>
          </a:solidFill>
          <a:ln w="76200">
            <a:solidFill>
              <a:schemeClr val="bg1"/>
            </a:solidFill>
          </a:ln>
        </p:spPr>
        <p:txBody>
          <a:bodyPr anchor="ctr"/>
          <a:lstStyle>
            <a:lvl1pPr marL="228600" indent="-228600">
              <a:buFont typeface="Wingdings" panose="05000000000000000000" pitchFamily="2" charset="2"/>
              <a:buChar char="q"/>
              <a:defRPr>
                <a:solidFill>
                  <a:schemeClr val="bg1"/>
                </a:solidFill>
                <a:latin typeface="Arial" panose="020B0604020202020204" pitchFamily="34" charset="0"/>
                <a:cs typeface="Arial" panose="020B0604020202020204" pitchFamily="34" charset="0"/>
              </a:defRPr>
            </a:lvl1pPr>
            <a:lvl2pPr marL="685800" indent="-228600">
              <a:buFont typeface="Arial" panose="020B0604020202020204" pitchFamily="34" charset="0"/>
              <a:buChar char="―"/>
              <a:defRPr>
                <a:solidFill>
                  <a:schemeClr val="bg1"/>
                </a:solidFill>
                <a:latin typeface="Arial" panose="020B0604020202020204" pitchFamily="34" charset="0"/>
                <a:cs typeface="Arial" panose="020B0604020202020204" pitchFamily="34" charset="0"/>
              </a:defRPr>
            </a:lvl2pPr>
            <a:lvl3pPr marL="1143000" indent="-228600">
              <a:buFont typeface="Wingdings" panose="05000000000000000000" pitchFamily="2" charset="2"/>
              <a:buChar char="q"/>
              <a:defRPr>
                <a:solidFill>
                  <a:schemeClr val="bg1"/>
                </a:solidFill>
                <a:latin typeface="Arial" panose="020B0604020202020204" pitchFamily="34" charset="0"/>
                <a:cs typeface="Arial" panose="020B0604020202020204" pitchFamily="34" charset="0"/>
              </a:defRPr>
            </a:lvl3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E63E7996-564F-42DB-AA26-A2B863766C84}" type="datetimeFigureOut">
              <a:rPr lang="cs-CZ" smtClean="0"/>
              <a:t>23. 5. 2013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3842251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Citac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28650" y="365127"/>
            <a:ext cx="7886700" cy="495485"/>
          </a:xfrm>
        </p:spPr>
        <p:txBody>
          <a:bodyPr>
            <a:normAutofit/>
          </a:bodyPr>
          <a:lstStyle>
            <a:lvl1pPr>
              <a:defRPr sz="3200"/>
            </a:lvl1pPr>
          </a:lstStyle>
          <a:p>
            <a:r>
              <a:rPr lang="cs-CZ" dirty="0" smtClean="0"/>
              <a:t>Citace:</a:t>
            </a:r>
            <a:endParaRPr lang="en-US" dirty="0"/>
          </a:p>
        </p:txBody>
      </p:sp>
      <p:sp>
        <p:nvSpPr>
          <p:cNvPr id="3" name="Content Placeholder 2"/>
          <p:cNvSpPr>
            <a:spLocks noGrp="1"/>
          </p:cNvSpPr>
          <p:nvPr>
            <p:ph idx="1"/>
          </p:nvPr>
        </p:nvSpPr>
        <p:spPr>
          <a:xfrm>
            <a:off x="258184" y="1011219"/>
            <a:ext cx="8638390" cy="5604733"/>
          </a:xfrm>
        </p:spPr>
        <p:txBody>
          <a:bodyPr>
            <a:normAutofit/>
          </a:bodyPr>
          <a:lstStyle>
            <a:lvl1pPr marL="514350" indent="-514350">
              <a:buFont typeface="+mj-lt"/>
              <a:buAutoNum type="arabicPeriod"/>
              <a:defRPr sz="1200"/>
            </a:lvl1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E63E7996-564F-42DB-AA26-A2B863766C84}" type="datetimeFigureOut">
              <a:rPr lang="cs-CZ" smtClean="0"/>
              <a:t>23. 5. 2013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2382772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3E7996-564F-42DB-AA26-A2B863766C84}" type="datetimeFigureOut">
              <a:rPr lang="cs-CZ" smtClean="0"/>
              <a:t>23. 5. 2013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1774720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63E7996-564F-42DB-AA26-A2B863766C84}" type="datetimeFigureOut">
              <a:rPr lang="cs-CZ" smtClean="0"/>
              <a:t>23. 5. 2013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742656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3E7996-564F-42DB-AA26-A2B863766C84}" type="datetimeFigureOut">
              <a:rPr lang="cs-CZ" smtClean="0"/>
              <a:t>23. 5. 2013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231535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79903"/>
          </a:xfrm>
        </p:spPr>
        <p:txBody>
          <a:bodyPr/>
          <a:lstStyle>
            <a:lvl1pPr>
              <a:defRPr b="1">
                <a:ln w="12700">
                  <a:solidFill>
                    <a:schemeClr val="bg1"/>
                  </a:solidFill>
                </a:ln>
                <a:latin typeface="Arial" panose="020B0604020202020204" pitchFamily="34" charset="0"/>
                <a:cs typeface="Arial" panose="020B0604020202020204" pitchFamily="34" charset="0"/>
              </a:defRPr>
            </a:lvl1pPr>
          </a:lstStyle>
          <a:p>
            <a:r>
              <a:rPr lang="en-US" dirty="0" smtClean="0"/>
              <a:t>Click to edit Master title style</a:t>
            </a:r>
            <a:endParaRPr lang="en-US" dirty="0"/>
          </a:p>
        </p:txBody>
      </p:sp>
      <p:sp>
        <p:nvSpPr>
          <p:cNvPr id="3" name="Date Placeholder 2"/>
          <p:cNvSpPr>
            <a:spLocks noGrp="1"/>
          </p:cNvSpPr>
          <p:nvPr>
            <p:ph type="dt" sz="half" idx="10"/>
          </p:nvPr>
        </p:nvSpPr>
        <p:spPr/>
        <p:txBody>
          <a:bodyPr/>
          <a:lstStyle/>
          <a:p>
            <a:fld id="{E63E7996-564F-42DB-AA26-A2B863766C84}" type="datetimeFigureOut">
              <a:rPr lang="cs-CZ" smtClean="0"/>
              <a:t>23. 5. 2013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606567016"/>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3E7996-564F-42DB-AA26-A2B863766C84}" type="datetimeFigureOut">
              <a:rPr lang="cs-CZ" smtClean="0"/>
              <a:t>23. 5. 2013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2576274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3E7996-564F-42DB-AA26-A2B863766C84}" type="datetimeFigureOut">
              <a:rPr lang="cs-CZ" smtClean="0"/>
              <a:t>23. 5. 2013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1475318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3E7996-564F-42DB-AA26-A2B863766C84}" type="datetimeFigureOut">
              <a:rPr lang="cs-CZ" smtClean="0"/>
              <a:t>23. 5. 2013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3665926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63E7996-564F-42DB-AA26-A2B863766C84}" type="datetimeFigureOut">
              <a:rPr lang="cs-CZ" smtClean="0"/>
              <a:t>23. 5. 2013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3211922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63E7996-564F-42DB-AA26-A2B863766C84}" type="datetimeFigureOut">
              <a:rPr lang="cs-CZ" smtClean="0"/>
              <a:t>23. 5. 2013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A2CCC1-63CF-4E0C-A763-795EAA5C661C}" type="slidenum">
              <a:rPr lang="cs-CZ" smtClean="0"/>
              <a:t>‹#›</a:t>
            </a:fld>
            <a:endParaRPr lang="cs-CZ"/>
          </a:p>
        </p:txBody>
      </p:sp>
    </p:spTree>
    <p:extLst>
      <p:ext uri="{BB962C8B-B14F-4D97-AF65-F5344CB8AC3E}">
        <p14:creationId xmlns:p14="http://schemas.microsoft.com/office/powerpoint/2010/main" val="1041808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3E7996-564F-42DB-AA26-A2B863766C84}" type="datetimeFigureOut">
              <a:rPr lang="cs-CZ" smtClean="0"/>
              <a:t>23. 5. 2013</a:t>
            </a:fld>
            <a:endParaRPr lang="cs-CZ"/>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A2CCC1-63CF-4E0C-A763-795EAA5C661C}" type="slidenum">
              <a:rPr lang="cs-CZ" smtClean="0"/>
              <a:t>‹#›</a:t>
            </a:fld>
            <a:endParaRPr lang="cs-CZ"/>
          </a:p>
        </p:txBody>
      </p:sp>
    </p:spTree>
    <p:extLst>
      <p:ext uri="{BB962C8B-B14F-4D97-AF65-F5344CB8AC3E}">
        <p14:creationId xmlns:p14="http://schemas.microsoft.com/office/powerpoint/2010/main" val="5768108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7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8" Type="http://schemas.openxmlformats.org/officeDocument/2006/relationships/hyperlink" Target="http://en.wikipedia.org/wiki/File:Larionov_red_rayonism.jpg" TargetMode="External"/><Relationship Id="rId13" Type="http://schemas.openxmlformats.org/officeDocument/2006/relationships/hyperlink" Target="http://cs.wikipedia.org/wiki/Soubor:Casimir_Malevich_photo.jpg" TargetMode="External"/><Relationship Id="rId3" Type="http://schemas.openxmlformats.org/officeDocument/2006/relationships/hyperlink" Target="http://cs.wikipedia.org/wiki/Soubor:Mystic_Suprematism_(black_cross_on_red_oval).jpg" TargetMode="External"/><Relationship Id="rId7" Type="http://schemas.openxmlformats.org/officeDocument/2006/relationships/hyperlink" Target="http://commons.wikimedia.org/wiki/File:Mikhail_Larionov_(selfportrait_1910).jpg" TargetMode="External"/><Relationship Id="rId12" Type="http://schemas.openxmlformats.org/officeDocument/2006/relationships/hyperlink" Target="http://www.wikipaintings.org/en/natalia-goncharova/electric-lamp" TargetMode="External"/><Relationship Id="rId2" Type="http://schemas.openxmlformats.org/officeDocument/2006/relationships/hyperlink" Target="http://cs.wikipedia.org/wiki/Soubor:Malevich-Suprematism..jpg" TargetMode="External"/><Relationship Id="rId1" Type="http://schemas.openxmlformats.org/officeDocument/2006/relationships/slideLayout" Target="../slideLayouts/slideLayout3.xml"/><Relationship Id="rId6" Type="http://schemas.openxmlformats.org/officeDocument/2006/relationships/hyperlink" Target="http://uk.wikipedia.org/wiki/%D0%A4%D0%B0%D0%B9%D0%BB:Larionov1910e.jpg" TargetMode="External"/><Relationship Id="rId11" Type="http://schemas.openxmlformats.org/officeDocument/2006/relationships/hyperlink" Target="http://www.wikipaintings.org/en/natalia-goncharova/cyclist" TargetMode="External"/><Relationship Id="rId5" Type="http://schemas.openxmlformats.org/officeDocument/2006/relationships/hyperlink" Target="http://cs.wikipedia.org/wiki/Soubor:Stormningen_av_vinterpalatset.jpg" TargetMode="External"/><Relationship Id="rId10" Type="http://schemas.openxmlformats.org/officeDocument/2006/relationships/hyperlink" Target="http://www.wikipaintings.org/en/natalia-goncharova/self-portrait-with-yellow-lilies" TargetMode="External"/><Relationship Id="rId4" Type="http://schemas.openxmlformats.org/officeDocument/2006/relationships/hyperlink" Target="http://cs.wikipedia.org/wiki/Soubor:Suprematism_with_Blue_Triangle_and_Black_Square.jpg" TargetMode="External"/><Relationship Id="rId9" Type="http://schemas.openxmlformats.org/officeDocument/2006/relationships/hyperlink" Target="http://en.wikipedia.org/wiki/File:Natalia_Goncharova_by_M._Larionov_(1915).jpg" TargetMode="External"/><Relationship Id="rId14" Type="http://schemas.openxmlformats.org/officeDocument/2006/relationships/hyperlink" Target="http://commons.wikimedia.org/wiki/File:Malevich_Kursk_house.JPG?uselang=ru"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commons.wikimedia.org/wiki/File:Woodcutter.jpg" TargetMode="External"/><Relationship Id="rId13" Type="http://schemas.openxmlformats.org/officeDocument/2006/relationships/hyperlink" Target="http://www.wikipaintings.org/en/kazimir-malevich/aviator" TargetMode="External"/><Relationship Id="rId3" Type="http://schemas.openxmlformats.org/officeDocument/2006/relationships/hyperlink" Target="http://commons.wikimedia.org/wiki/File:Malevich_-_Self-Portrait.jpg" TargetMode="External"/><Relationship Id="rId7" Type="http://schemas.openxmlformats.org/officeDocument/2006/relationships/hyperlink" Target="http://www.wikipaintings.org/en/kazimir-malevich/portrait-of-a-member-of-the-artist-s-family" TargetMode="External"/><Relationship Id="rId12" Type="http://schemas.openxmlformats.org/officeDocument/2006/relationships/hyperlink" Target="http://www.wikipaintings.org/en/kazimir-malevich/cow-and-fiddle-1913" TargetMode="External"/><Relationship Id="rId2" Type="http://schemas.openxmlformats.org/officeDocument/2006/relationships/hyperlink" Target="http://en.wikipedia.org/wiki/File:Self-Portrait_(1908_or_1910-1911).jpg" TargetMode="External"/><Relationship Id="rId1" Type="http://schemas.openxmlformats.org/officeDocument/2006/relationships/slideLayout" Target="../slideLayouts/slideLayout3.xml"/><Relationship Id="rId6" Type="http://schemas.openxmlformats.org/officeDocument/2006/relationships/hyperlink" Target="http://www.wikipaintings.org/en/kazimir-malevich/birkenhain-1905" TargetMode="External"/><Relationship Id="rId11" Type="http://schemas.openxmlformats.org/officeDocument/2006/relationships/hyperlink" Target="http://commons.wikimedia.org/wiki/File:Englishman_in_Moscow.jpg" TargetMode="External"/><Relationship Id="rId5" Type="http://schemas.openxmlformats.org/officeDocument/2006/relationships/hyperlink" Target="http://commons.wikimedia.org/wiki/File:Spring_-_Garden_in_Blossom.jpg" TargetMode="External"/><Relationship Id="rId10" Type="http://schemas.openxmlformats.org/officeDocument/2006/relationships/hyperlink" Target="http://cs.wikipedia.org/wiki/Soubor:The_Knife_Grinder_Principle_of_Glittering_by_Kazimir_Malevich.jpeg" TargetMode="External"/><Relationship Id="rId4" Type="http://schemas.openxmlformats.org/officeDocument/2006/relationships/hyperlink" Target="http://cs.wikipedia.org/wiki/Soubor:Flowergirl.jpg" TargetMode="External"/><Relationship Id="rId9" Type="http://schemas.openxmlformats.org/officeDocument/2006/relationships/hyperlink" Target="http://cs.wikipedia.org/wiki/Soubor:Head_of_a_Peasant_Girl.jpg"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commons.wikimedia.org/wiki/File:Malevici06.jpg" TargetMode="External"/><Relationship Id="rId3" Type="http://schemas.openxmlformats.org/officeDocument/2006/relationships/hyperlink" Target="http://commons.wikimedia.org/wiki/File:Malewitsch,_Vorhang.jpg" TargetMode="External"/><Relationship Id="rId7" Type="http://schemas.openxmlformats.org/officeDocument/2006/relationships/hyperlink" Target="http://cs.wikipedia.org/wiki/Soubor:Suprematism_18th_Construction.jpg" TargetMode="External"/><Relationship Id="rId12" Type="http://schemas.openxmlformats.org/officeDocument/2006/relationships/hyperlink" Target="http://commons.wikimedia.org/wiki/File:%D0%A1%D0%BF%D0%BE%D1%80%D1%82%D1%81%D0%BC%D0%B5%D0%BD%D1%8B._1930-1931._%D0%93%D0%A0%D0%9C.png?uselang=ru" TargetMode="External"/><Relationship Id="rId2" Type="http://schemas.openxmlformats.org/officeDocument/2006/relationships/hyperlink" Target="http://www.wikipaintings.org/en/kazimir-malevich/lady-on-a-tram-station-1913" TargetMode="External"/><Relationship Id="rId1" Type="http://schemas.openxmlformats.org/officeDocument/2006/relationships/slideLayout" Target="../slideLayouts/slideLayout3.xml"/><Relationship Id="rId6" Type="http://schemas.openxmlformats.org/officeDocument/2006/relationships/hyperlink" Target="http://www.wikipaintings.org/en/kazimir-malevich/suprematism-1915" TargetMode="External"/><Relationship Id="rId11" Type="http://schemas.openxmlformats.org/officeDocument/2006/relationships/hyperlink" Target="http://www.wikipaintings.org/en/kazimir-malevich/reapers-1929" TargetMode="External"/><Relationship Id="rId5" Type="http://schemas.openxmlformats.org/officeDocument/2006/relationships/hyperlink" Target="http://www.wikipaintings.org/en/kazimir-malevich/formula-of-suprematismb" TargetMode="External"/><Relationship Id="rId10" Type="http://schemas.openxmlformats.org/officeDocument/2006/relationships/hyperlink" Target="http://www.wikipaintings.org/en/kazimir-malevich/suprematism-1927" TargetMode="External"/><Relationship Id="rId4" Type="http://schemas.openxmlformats.org/officeDocument/2006/relationships/hyperlink" Target="http://commons.wikimedia.org/wiki/File:SchwarzesQuadrat.jpeg" TargetMode="External"/><Relationship Id="rId9" Type="http://schemas.openxmlformats.org/officeDocument/2006/relationships/hyperlink" Target="http://cs.wikipedia.org/wiki/Soubor:Kazimir_Malevich_-_Supremus_58.jpg"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wikipaintings.org/en/kazimir-malevich/girl-with-a-comb-in-her-hair-1933" TargetMode="External"/><Relationship Id="rId2" Type="http://schemas.openxmlformats.org/officeDocument/2006/relationships/hyperlink" Target="http://www.wikipaintings.org/en/kazimir-malevich/red-cavalry-1932" TargetMode="External"/><Relationship Id="rId1" Type="http://schemas.openxmlformats.org/officeDocument/2006/relationships/slideLayout" Target="../slideLayouts/slideLayout3.xml"/><Relationship Id="rId5" Type="http://schemas.openxmlformats.org/officeDocument/2006/relationships/hyperlink" Target="http://mikrowellentoast.deviantart.com/art/Suprematismus-271521787" TargetMode="External"/><Relationship Id="rId4" Type="http://schemas.openxmlformats.org/officeDocument/2006/relationships/hyperlink" Target="http://commons.wikimedia.org/wiki/File:Kazimir_Malevich_-_Self-Portrait.jpg"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369004840"/>
              </p:ext>
            </p:extLst>
          </p:nvPr>
        </p:nvGraphicFramePr>
        <p:xfrm>
          <a:off x="614363" y="2816225"/>
          <a:ext cx="8137525" cy="2692407"/>
        </p:xfrm>
        <a:graphic>
          <a:graphicData uri="http://schemas.openxmlformats.org/drawingml/2006/table">
            <a:tbl>
              <a:tblPr firstRow="1" bandRow="1">
                <a:tableStyleId>{5C22544A-7EE6-4342-B048-85BDC9FD1C3A}</a:tableStyleId>
              </a:tblPr>
              <a:tblGrid>
                <a:gridCol w="1941088"/>
                <a:gridCol w="6196437"/>
              </a:tblGrid>
              <a:tr h="8637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04" marB="45704"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Mgr. Marcela Jelínková</a:t>
                      </a:r>
                      <a:endParaRPr lang="cs-CZ" sz="1800" b="1" kern="1200" dirty="0">
                        <a:solidFill>
                          <a:srgbClr val="2C3036"/>
                        </a:solidFill>
                        <a:latin typeface="Calibri" pitchFamily="34" charset="0"/>
                        <a:ea typeface="+mn-ea"/>
                        <a:cs typeface="+mn-cs"/>
                      </a:endParaRP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VY_32_INOVACE_05C_12_Suprematismus</a:t>
                      </a:r>
                      <a:endParaRPr lang="cs-CZ" sz="1800" b="1" kern="1200" dirty="0" smtClean="0">
                        <a:solidFill>
                          <a:srgbClr val="2C3036"/>
                        </a:solidFill>
                        <a:latin typeface="Calibri" pitchFamily="34" charset="0"/>
                        <a:ea typeface="+mn-ea"/>
                        <a:cs typeface="+mn-cs"/>
                      </a:endParaRP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Historie umění 20. století</a:t>
                      </a:r>
                      <a:endParaRPr lang="cs-CZ" sz="1800" b="1" kern="1200" dirty="0">
                        <a:solidFill>
                          <a:srgbClr val="2C3036"/>
                        </a:solidFill>
                        <a:latin typeface="Calibri" pitchFamily="34" charset="0"/>
                        <a:ea typeface="+mn-ea"/>
                        <a:cs typeface="+mn-cs"/>
                      </a:endParaRP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04" marB="45704" anchor="ctr"/>
                </a:tc>
              </a:tr>
              <a:tr h="365727">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04" marB="45704" anchor="ctr"/>
                </a:tc>
                <a:tc>
                  <a:txBody>
                    <a:bodyPr/>
                    <a:lstStyle/>
                    <a:p>
                      <a:r>
                        <a:rPr lang="cs-CZ" sz="1800" b="1" kern="1200" dirty="0" smtClean="0">
                          <a:solidFill>
                            <a:srgbClr val="2C3036"/>
                          </a:solidFill>
                          <a:latin typeface="Calibri" pitchFamily="34" charset="0"/>
                          <a:ea typeface="+mn-ea"/>
                          <a:cs typeface="+mn-cs"/>
                        </a:rPr>
                        <a:t>17.02.2013</a:t>
                      </a:r>
                      <a:endParaRPr lang="cs-CZ" sz="1800" b="1" kern="1200" dirty="0">
                        <a:solidFill>
                          <a:srgbClr val="2C3036"/>
                        </a:solidFill>
                        <a:latin typeface="Calibri" pitchFamily="34" charset="0"/>
                        <a:ea typeface="+mn-ea"/>
                        <a:cs typeface="+mn-cs"/>
                      </a:endParaRPr>
                    </a:p>
                  </a:txBody>
                  <a:tcPr marL="91447" marR="91447" marT="45704" marB="45704" anchor="ctr"/>
                </a:tc>
              </a:tr>
            </a:tbl>
          </a:graphicData>
        </a:graphic>
      </p:graphicFrame>
      <p:pic>
        <p:nvPicPr>
          <p:cNvPr id="2073"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66427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3074" name="Nadpis 1"/>
          <p:cNvSpPr>
            <a:spLocks noGrp="1"/>
          </p:cNvSpPr>
          <p:nvPr>
            <p:ph type="title"/>
          </p:nvPr>
        </p:nvSpPr>
        <p:spPr>
          <a:xfrm>
            <a:off x="457200" y="135468"/>
            <a:ext cx="8229600" cy="1052513"/>
          </a:xfrm>
          <a:solidFill>
            <a:schemeClr val="bg2"/>
          </a:solidFill>
        </p:spPr>
        <p:txBody>
          <a:bodyPr/>
          <a:lstStyle/>
          <a:p>
            <a:pPr algn="ctr"/>
            <a:r>
              <a:rPr lang="cs-CZ" sz="3600" dirty="0" smtClean="0">
                <a:solidFill>
                  <a:schemeClr val="accent3">
                    <a:lumMod val="75000"/>
                  </a:schemeClr>
                </a:solidFill>
                <a:latin typeface="Calibri" panose="020F0502020204030204" pitchFamily="34" charset="0"/>
              </a:rPr>
              <a:t>ANOTACE</a:t>
            </a:r>
          </a:p>
        </p:txBody>
      </p:sp>
      <p:sp>
        <p:nvSpPr>
          <p:cNvPr id="3075" name="Zástupný symbol pro obsah 2"/>
          <p:cNvSpPr>
            <a:spLocks noGrp="1"/>
          </p:cNvSpPr>
          <p:nvPr>
            <p:ph idx="1"/>
          </p:nvPr>
        </p:nvSpPr>
        <p:spPr>
          <a:xfrm>
            <a:off x="457200" y="1444978"/>
            <a:ext cx="8144933" cy="5127272"/>
          </a:xfrm>
          <a:solidFill>
            <a:schemeClr val="bg2"/>
          </a:solidFill>
        </p:spPr>
        <p:txBody>
          <a:bodyPr>
            <a:normAutofit lnSpcReduction="10000"/>
          </a:bodyPr>
          <a:lstStyle/>
          <a:p>
            <a:pPr marL="0" indent="0">
              <a:buNone/>
              <a:defRPr/>
            </a:pPr>
            <a:r>
              <a:rPr lang="cs-CZ" sz="1600" dirty="0">
                <a:solidFill>
                  <a:schemeClr val="tx1"/>
                </a:solidFill>
              </a:rPr>
              <a:t>Prezentace je určena pro výklad, opakování a upevnění nového tématu z historie umění. Její součástí jsou motivační úkoly pro interaktivní zapojení žáků do vyučovacího procesu.</a:t>
            </a:r>
          </a:p>
          <a:p>
            <a:pPr marL="0" indent="0">
              <a:buNone/>
              <a:defRPr/>
            </a:pPr>
            <a:r>
              <a:rPr lang="cs-CZ" sz="1600" dirty="0">
                <a:solidFill>
                  <a:schemeClr val="tx1"/>
                </a:solidFill>
              </a:rPr>
              <a:t>Svým obsahem se zaměřuje na názorný výklad </a:t>
            </a:r>
            <a:r>
              <a:rPr lang="cs-CZ" sz="1600" dirty="0" smtClean="0">
                <a:solidFill>
                  <a:schemeClr val="tx1"/>
                </a:solidFill>
              </a:rPr>
              <a:t>dalšího </a:t>
            </a:r>
            <a:r>
              <a:rPr lang="cs-CZ" sz="1600" dirty="0">
                <a:solidFill>
                  <a:schemeClr val="tx1"/>
                </a:solidFill>
              </a:rPr>
              <a:t>z abstraktních uměleckých směrů počátku 20. století – </a:t>
            </a:r>
            <a:r>
              <a:rPr lang="cs-CZ" sz="1600" dirty="0" smtClean="0">
                <a:solidFill>
                  <a:schemeClr val="tx1"/>
                </a:solidFill>
              </a:rPr>
              <a:t>suprematismu. Přibližuje žákům názorným způsobem tento avantgardní styl v kontextu se soudobou historickou situací v Rusku i vývojem uměleckých trendů této doby z počátku 20. </a:t>
            </a:r>
            <a:r>
              <a:rPr lang="cs-CZ" sz="1600" dirty="0">
                <a:solidFill>
                  <a:schemeClr val="tx1"/>
                </a:solidFill>
              </a:rPr>
              <a:t>století. </a:t>
            </a:r>
          </a:p>
          <a:p>
            <a:pPr marL="0" indent="0">
              <a:buNone/>
              <a:defRPr/>
            </a:pPr>
            <a:r>
              <a:rPr lang="cs-CZ" sz="1600" dirty="0" smtClean="0">
                <a:solidFill>
                  <a:schemeClr val="tx1"/>
                </a:solidFill>
              </a:rPr>
              <a:t>Jako </a:t>
            </a:r>
            <a:r>
              <a:rPr lang="cs-CZ" sz="1600" dirty="0">
                <a:solidFill>
                  <a:schemeClr val="tx1"/>
                </a:solidFill>
              </a:rPr>
              <a:t>motivační prvek je do prezentace zahrnuta interaktivní část s úkoly pro </a:t>
            </a:r>
            <a:r>
              <a:rPr lang="cs-CZ" sz="1600" dirty="0" smtClean="0">
                <a:solidFill>
                  <a:schemeClr val="tx1"/>
                </a:solidFill>
              </a:rPr>
              <a:t>žáky. V úvodu výkladu o suprematismu si studenti prohlédnou několik ukázek děl a pokusí se odvodit na základě vlastní empirické zkušenosti i předcházejících znalostí charakteristické znaky tohoto abstraktního směru (viz snímky č. 11 až 13). Posuzují tvary, barvy, kompozici a srovnávají s jinými díly geometrické abstrakce, se kterými se již měli možnost seznámit.</a:t>
            </a:r>
          </a:p>
          <a:p>
            <a:pPr marL="0" indent="0">
              <a:buNone/>
              <a:defRPr/>
            </a:pPr>
            <a:r>
              <a:rPr lang="cs-CZ" sz="1600" dirty="0" smtClean="0">
                <a:solidFill>
                  <a:schemeClr val="tx1"/>
                </a:solidFill>
              </a:rPr>
              <a:t>Látka </a:t>
            </a:r>
            <a:r>
              <a:rPr lang="cs-CZ" sz="1600" dirty="0">
                <a:solidFill>
                  <a:schemeClr val="tx1"/>
                </a:solidFill>
              </a:rPr>
              <a:t>je určena pro studenty 2. ročníků čtyřletého a 4. ročníků šestiletého </a:t>
            </a:r>
            <a:r>
              <a:rPr lang="cs-CZ" sz="1600" dirty="0" smtClean="0">
                <a:solidFill>
                  <a:schemeClr val="tx1"/>
                </a:solidFill>
              </a:rPr>
              <a:t>gymnázia. Může </a:t>
            </a:r>
            <a:r>
              <a:rPr lang="cs-CZ" sz="1600" dirty="0">
                <a:solidFill>
                  <a:schemeClr val="tx1"/>
                </a:solidFill>
              </a:rPr>
              <a:t>být využita i jako podklad pro samostatné studium žáka</a:t>
            </a:r>
            <a:r>
              <a:rPr lang="cs-CZ" sz="1600" dirty="0" smtClean="0">
                <a:solidFill>
                  <a:schemeClr val="tx1"/>
                </a:solidFill>
              </a:rPr>
              <a:t>.</a:t>
            </a:r>
            <a:endParaRPr lang="cs-CZ" sz="1600" dirty="0">
              <a:solidFill>
                <a:schemeClr val="tx1"/>
              </a:solidFill>
            </a:endParaRPr>
          </a:p>
          <a:p>
            <a:pPr marL="0" indent="0">
              <a:buNone/>
              <a:defRPr/>
            </a:pPr>
            <a:r>
              <a:rPr lang="cs-CZ" sz="1600" dirty="0">
                <a:solidFill>
                  <a:schemeClr val="tx1"/>
                </a:solidFill>
              </a:rPr>
              <a:t>Vzdělávací cíle:</a:t>
            </a:r>
          </a:p>
          <a:p>
            <a:pPr lvl="1">
              <a:buFont typeface="Wingdings" panose="05000000000000000000" pitchFamily="2" charset="2"/>
              <a:buChar char="Ø"/>
              <a:defRPr/>
            </a:pPr>
            <a:r>
              <a:rPr lang="cs-CZ" sz="1600" dirty="0">
                <a:solidFill>
                  <a:schemeClr val="tx1"/>
                </a:solidFill>
              </a:rPr>
              <a:t>seznámit žáky se základními formálními znaky </a:t>
            </a:r>
            <a:r>
              <a:rPr lang="cs-CZ" sz="1600" dirty="0" smtClean="0">
                <a:solidFill>
                  <a:schemeClr val="tx1"/>
                </a:solidFill>
              </a:rPr>
              <a:t>suprematismu </a:t>
            </a:r>
            <a:r>
              <a:rPr lang="cs-CZ" sz="1600" dirty="0">
                <a:solidFill>
                  <a:schemeClr val="tx1"/>
                </a:solidFill>
              </a:rPr>
              <a:t>a dílem </a:t>
            </a:r>
            <a:r>
              <a:rPr lang="cs-CZ" sz="1600" dirty="0" smtClean="0">
                <a:solidFill>
                  <a:schemeClr val="tx1"/>
                </a:solidFill>
              </a:rPr>
              <a:t>hlavního představitele </a:t>
            </a:r>
            <a:r>
              <a:rPr lang="cs-CZ" sz="1600" dirty="0">
                <a:solidFill>
                  <a:schemeClr val="tx1"/>
                </a:solidFill>
              </a:rPr>
              <a:t>tohoto </a:t>
            </a:r>
            <a:r>
              <a:rPr lang="cs-CZ" sz="1600" dirty="0" smtClean="0">
                <a:solidFill>
                  <a:schemeClr val="tx1"/>
                </a:solidFill>
              </a:rPr>
              <a:t>směru – Kazimíra </a:t>
            </a:r>
            <a:r>
              <a:rPr lang="cs-CZ" sz="1600" dirty="0" err="1" smtClean="0">
                <a:solidFill>
                  <a:schemeClr val="tx1"/>
                </a:solidFill>
              </a:rPr>
              <a:t>Maleviče</a:t>
            </a:r>
            <a:endParaRPr lang="cs-CZ" sz="1600" dirty="0">
              <a:solidFill>
                <a:schemeClr val="tx1"/>
              </a:solidFill>
            </a:endParaRPr>
          </a:p>
          <a:p>
            <a:pPr lvl="1">
              <a:buFont typeface="Wingdings" panose="05000000000000000000" pitchFamily="2" charset="2"/>
              <a:buChar char="Ø"/>
              <a:defRPr/>
            </a:pPr>
            <a:r>
              <a:rPr lang="cs-CZ" sz="1600" dirty="0">
                <a:solidFill>
                  <a:schemeClr val="tx1"/>
                </a:solidFill>
              </a:rPr>
              <a:t>motivovat žáky k propojení nových poznatků s jejich </a:t>
            </a:r>
            <a:r>
              <a:rPr lang="cs-CZ" sz="1600" dirty="0" smtClean="0">
                <a:solidFill>
                  <a:schemeClr val="tx1"/>
                </a:solidFill>
              </a:rPr>
              <a:t>předcházejícími </a:t>
            </a:r>
            <a:r>
              <a:rPr lang="cs-CZ" sz="1600" dirty="0">
                <a:solidFill>
                  <a:schemeClr val="tx1"/>
                </a:solidFill>
              </a:rPr>
              <a:t>znalostmi o </a:t>
            </a:r>
            <a:r>
              <a:rPr lang="cs-CZ" sz="1600" dirty="0" smtClean="0">
                <a:solidFill>
                  <a:schemeClr val="tx1"/>
                </a:solidFill>
              </a:rPr>
              <a:t>kubismu, futurismu a orfismu</a:t>
            </a:r>
            <a:endParaRPr lang="cs-CZ" sz="1600" dirty="0">
              <a:solidFill>
                <a:schemeClr val="tx1"/>
              </a:solidFill>
            </a:endParaRPr>
          </a:p>
          <a:p>
            <a:pPr lvl="1">
              <a:buFont typeface="Wingdings" panose="05000000000000000000" pitchFamily="2" charset="2"/>
              <a:buChar char="Ø"/>
              <a:defRPr/>
            </a:pPr>
            <a:r>
              <a:rPr lang="cs-CZ" sz="1600" dirty="0">
                <a:solidFill>
                  <a:schemeClr val="tx1"/>
                </a:solidFill>
              </a:rPr>
              <a:t>doplnit slovní zásobu studentů o nové pojmy z oboru teorie výtvarného </a:t>
            </a:r>
            <a:r>
              <a:rPr lang="cs-CZ" sz="1600" dirty="0" smtClean="0">
                <a:solidFill>
                  <a:schemeClr val="tx1"/>
                </a:solidFill>
              </a:rPr>
              <a:t>umění</a:t>
            </a:r>
            <a:endParaRPr lang="cs-CZ" sz="1600" dirty="0">
              <a:solidFill>
                <a:schemeClr val="tx1"/>
              </a:solidFill>
            </a:endParaRPr>
          </a:p>
        </p:txBody>
      </p:sp>
    </p:spTree>
    <p:extLst>
      <p:ext uri="{BB962C8B-B14F-4D97-AF65-F5344CB8AC3E}">
        <p14:creationId xmlns:p14="http://schemas.microsoft.com/office/powerpoint/2010/main" val="29115522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4" name="Rectangle 3"/>
          <p:cNvSpPr/>
          <p:nvPr/>
        </p:nvSpPr>
        <p:spPr>
          <a:xfrm>
            <a:off x="669330" y="2967335"/>
            <a:ext cx="7805343" cy="1323439"/>
          </a:xfrm>
          <a:prstGeom prst="rect">
            <a:avLst/>
          </a:prstGeom>
          <a:noFill/>
        </p:spPr>
        <p:txBody>
          <a:bodyPr wrap="none" lIns="91440" tIns="45720" rIns="91440" bIns="45720">
            <a:spAutoFit/>
          </a:bodyPr>
          <a:lstStyle/>
          <a:p>
            <a:pPr algn="ctr"/>
            <a:r>
              <a:rPr lang="cs-CZ" sz="8000" b="1" cap="none" spc="50" dirty="0" smtClean="0">
                <a:ln w="28575">
                  <a:solidFill>
                    <a:schemeClr val="tx1"/>
                  </a:solidFill>
                </a:ln>
                <a:solidFill>
                  <a:schemeClr val="bg1"/>
                </a:solidFill>
                <a:effectLst>
                  <a:innerShdw blurRad="63500" dist="50800" dir="13500000">
                    <a:srgbClr val="000000">
                      <a:alpha val="50000"/>
                    </a:srgbClr>
                  </a:innerShdw>
                </a:effectLst>
              </a:rPr>
              <a:t>SUPREMATISMUS</a:t>
            </a:r>
            <a:endParaRPr lang="cs-CZ" sz="8000" b="1" cap="none" spc="50" dirty="0">
              <a:ln w="28575">
                <a:solidFill>
                  <a:schemeClr val="tx1"/>
                </a:solidFill>
              </a:ln>
              <a:solidFill>
                <a:schemeClr val="bg1"/>
              </a:solidFill>
              <a:effectLst>
                <a:innerShdw blurRad="63500" dist="50800" dir="13500000">
                  <a:srgbClr val="000000">
                    <a:alpha val="50000"/>
                  </a:srgbClr>
                </a:innerShdw>
              </a:effectLst>
            </a:endParaRPr>
          </a:p>
        </p:txBody>
      </p:sp>
      <p:sp>
        <p:nvSpPr>
          <p:cNvPr id="7" name="TextBox 6"/>
          <p:cNvSpPr txBox="1"/>
          <p:nvPr/>
        </p:nvSpPr>
        <p:spPr>
          <a:xfrm>
            <a:off x="8474673" y="6273800"/>
            <a:ext cx="418704" cy="369332"/>
          </a:xfrm>
          <a:prstGeom prst="rect">
            <a:avLst/>
          </a:prstGeom>
          <a:noFill/>
        </p:spPr>
        <p:txBody>
          <a:bodyPr wrap="none" rtlCol="0">
            <a:spAutoFit/>
          </a:bodyPr>
          <a:lstStyle/>
          <a:p>
            <a:r>
              <a:rPr lang="cs-CZ" dirty="0" smtClean="0"/>
              <a:t>38</a:t>
            </a:r>
            <a:endParaRPr lang="cs-CZ" dirty="0"/>
          </a:p>
        </p:txBody>
      </p:sp>
      <p:sp>
        <p:nvSpPr>
          <p:cNvPr id="3" name="Podnadpis 2"/>
          <p:cNvSpPr>
            <a:spLocks noGrp="1"/>
          </p:cNvSpPr>
          <p:nvPr>
            <p:ph type="subTitle" idx="1"/>
          </p:nvPr>
        </p:nvSpPr>
        <p:spPr>
          <a:xfrm>
            <a:off x="210553" y="5402859"/>
            <a:ext cx="8722895" cy="1055607"/>
          </a:xfrm>
        </p:spPr>
        <p:txBody>
          <a:bodyPr>
            <a:normAutofit lnSpcReduction="10000"/>
          </a:bodyPr>
          <a:lstStyle/>
          <a:p>
            <a:r>
              <a:rPr lang="cs-CZ" sz="32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z </a:t>
            </a:r>
            <a:r>
              <a:rPr lang="cs-CZ"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t>
            </a:r>
            <a:r>
              <a:rPr lang="cs-CZ" sz="32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suprematia</a:t>
            </a:r>
            <a:r>
              <a:rPr lang="cs-CZ"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 převaha, nadvláda</a:t>
            </a:r>
          </a:p>
          <a:p>
            <a:r>
              <a:rPr lang="cs-CZ"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cs-CZ" sz="32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*Rusko</a:t>
            </a:r>
            <a:endParaRPr lang="cs-CZ"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endParaRPr lang="cs-CZ" dirty="0"/>
          </a:p>
        </p:txBody>
      </p:sp>
    </p:spTree>
    <p:extLst>
      <p:ext uri="{BB962C8B-B14F-4D97-AF65-F5344CB8AC3E}">
        <p14:creationId xmlns:p14="http://schemas.microsoft.com/office/powerpoint/2010/main" val="375516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childTnLst>
                          </p:cTn>
                        </p:par>
                        <p:par>
                          <p:cTn id="10" fill="hold">
                            <p:stCondLst>
                              <p:cond delay="1100"/>
                            </p:stCondLst>
                            <p:childTnLst>
                              <p:par>
                                <p:cTn id="11" presetID="16" presetClass="entr" presetSubtype="37" fill="hold" grpId="0" nodeType="afterEffect">
                                  <p:stCondLst>
                                    <p:cond delay="50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outVertical)">
                                      <p:cBhvr>
                                        <p:cTn id="13" dur="500"/>
                                        <p:tgtEl>
                                          <p:spTgt spid="3">
                                            <p:txEl>
                                              <p:pRg st="0" end="0"/>
                                            </p:txEl>
                                          </p:spTgt>
                                        </p:tgtEl>
                                      </p:cBhvr>
                                    </p:animEffect>
                                  </p:childTnLst>
                                </p:cTn>
                              </p:par>
                            </p:childTnLst>
                          </p:cTn>
                        </p:par>
                        <p:par>
                          <p:cTn id="14" fill="hold">
                            <p:stCondLst>
                              <p:cond delay="2100"/>
                            </p:stCondLst>
                            <p:childTnLst>
                              <p:par>
                                <p:cTn id="15" presetID="16" presetClass="entr" presetSubtype="37" fill="hold" grpId="0" nodeType="afterEffect">
                                  <p:stCondLst>
                                    <p:cond delay="50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outVertic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357188"/>
            <a:ext cx="7467600" cy="703262"/>
          </a:xfrm>
        </p:spPr>
        <p:txBody>
          <a:bodyPr/>
          <a:lstStyle/>
          <a:p>
            <a:pPr>
              <a:defRPr/>
            </a:pPr>
            <a:r>
              <a:rPr lang="cs-CZ" dirty="0" smtClean="0">
                <a:ln>
                  <a:solidFill>
                    <a:schemeClr val="tx1"/>
                  </a:solidFill>
                </a:ln>
                <a:solidFill>
                  <a:schemeClr val="bg1"/>
                </a:solidFill>
              </a:rPr>
              <a:t>Situace v Rusku</a:t>
            </a:r>
            <a:endParaRPr lang="cs-CZ" dirty="0">
              <a:ln>
                <a:solidFill>
                  <a:schemeClr val="tx1"/>
                </a:solidFill>
              </a:ln>
              <a:solidFill>
                <a:schemeClr val="bg1"/>
              </a:solidFill>
            </a:endParaRPr>
          </a:p>
        </p:txBody>
      </p:sp>
      <p:sp>
        <p:nvSpPr>
          <p:cNvPr id="51202" name="Zástupný symbol pro obsah 4"/>
          <p:cNvSpPr>
            <a:spLocks noGrp="1"/>
          </p:cNvSpPr>
          <p:nvPr>
            <p:ph idx="1"/>
          </p:nvPr>
        </p:nvSpPr>
        <p:spPr>
          <a:xfrm>
            <a:off x="457200" y="1193801"/>
            <a:ext cx="8267700" cy="4063999"/>
          </a:xfrm>
        </p:spPr>
        <p:txBody>
          <a:bodyPr anchor="ctr"/>
          <a:lstStyle/>
          <a:p>
            <a:r>
              <a:rPr lang="cs-CZ" dirty="0" smtClean="0"/>
              <a:t>1917 – Velká říjnová revoluce</a:t>
            </a:r>
          </a:p>
          <a:p>
            <a:r>
              <a:rPr lang="cs-CZ" dirty="0" smtClean="0"/>
              <a:t>nový režim podporoval moderní avantgardní umění, zakládal umělecké školy v Moskvě či v Petrohradě </a:t>
            </a:r>
          </a:p>
          <a:p>
            <a:pPr lvl="1"/>
            <a:r>
              <a:rPr lang="cs-CZ" dirty="0" smtClean="0"/>
              <a:t>podpora pro architekty i malíře</a:t>
            </a:r>
          </a:p>
          <a:p>
            <a:r>
              <a:rPr lang="cs-CZ" dirty="0" smtClean="0"/>
              <a:t>1924 zemřel Lenin → 1926 nastoupil Stalin </a:t>
            </a:r>
          </a:p>
          <a:p>
            <a:pPr marL="457200" lvl="1" indent="0">
              <a:buNone/>
            </a:pPr>
            <a:r>
              <a:rPr lang="cs-CZ" dirty="0" smtClean="0"/>
              <a:t>→ konec podpory; podle něj má být umění srozumitelné prostému člověku …  → socialistický realismus</a:t>
            </a:r>
          </a:p>
        </p:txBody>
      </p:sp>
      <p:grpSp>
        <p:nvGrpSpPr>
          <p:cNvPr id="3" name="Group 2"/>
          <p:cNvGrpSpPr/>
          <p:nvPr/>
        </p:nvGrpSpPr>
        <p:grpSpPr>
          <a:xfrm>
            <a:off x="2489200" y="2766794"/>
            <a:ext cx="4582935" cy="3924695"/>
            <a:chOff x="4067175" y="2762583"/>
            <a:chExt cx="4582935" cy="3924695"/>
          </a:xfrm>
        </p:grpSpPr>
        <p:sp>
          <p:nvSpPr>
            <p:cNvPr id="2" name="Rectangle 1"/>
            <p:cNvSpPr/>
            <p:nvPr/>
          </p:nvSpPr>
          <p:spPr>
            <a:xfrm>
              <a:off x="4078110" y="6040947"/>
              <a:ext cx="4572000" cy="646331"/>
            </a:xfrm>
            <a:prstGeom prst="rect">
              <a:avLst/>
            </a:prstGeom>
          </p:spPr>
          <p:txBody>
            <a:bodyPr>
              <a:spAutoFit/>
            </a:bodyPr>
            <a:lstStyle/>
            <a:p>
              <a:pPr algn="ctr"/>
              <a:r>
                <a:rPr lang="cs-CZ" b="1" dirty="0"/>
                <a:t>4</a:t>
              </a:r>
              <a:r>
                <a:rPr lang="cs-CZ" b="1" dirty="0" smtClean="0"/>
                <a:t>. Záběr z filmu Deset dní, které otřásly světem od Sergeje </a:t>
              </a:r>
              <a:r>
                <a:rPr lang="cs-CZ" b="1" dirty="0" err="1" smtClean="0"/>
                <a:t>Ejzenštejna</a:t>
              </a:r>
              <a:r>
                <a:rPr lang="cs-CZ" b="1" dirty="0" smtClean="0"/>
                <a:t> (1927)</a:t>
              </a:r>
              <a:endParaRPr lang="cs-CZ" b="1" dirty="0"/>
            </a:p>
          </p:txBody>
        </p:sp>
        <p:pic>
          <p:nvPicPr>
            <p:cNvPr id="6146" name="Picture 2" descr="Soubor:Stormningen av vinterpalatse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2762583"/>
              <a:ext cx="4391025" cy="32670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02299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1202">
                                            <p:bg/>
                                          </p:spTgt>
                                        </p:tgtEl>
                                        <p:attrNameLst>
                                          <p:attrName>style.visibility</p:attrName>
                                        </p:attrNameLst>
                                      </p:cBhvr>
                                      <p:to>
                                        <p:strVal val="visible"/>
                                      </p:to>
                                    </p:set>
                                    <p:animEffect transition="in" filter="wipe(down)">
                                      <p:cBhvr>
                                        <p:cTn id="7" dur="500"/>
                                        <p:tgtEl>
                                          <p:spTgt spid="51202">
                                            <p:bg/>
                                          </p:spTgt>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1202">
                                            <p:txEl>
                                              <p:pRg st="0" end="0"/>
                                            </p:txEl>
                                          </p:spTgt>
                                        </p:tgtEl>
                                        <p:attrNameLst>
                                          <p:attrName>style.visibility</p:attrName>
                                        </p:attrNameLst>
                                      </p:cBhvr>
                                      <p:to>
                                        <p:strVal val="visible"/>
                                      </p:to>
                                    </p:set>
                                    <p:animEffect transition="in" filter="wipe(down)">
                                      <p:cBhvr>
                                        <p:cTn id="11" dur="500"/>
                                        <p:tgtEl>
                                          <p:spTgt spid="51202">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1000"/>
                                  </p:stCondLst>
                                  <p:childTnLst>
                                    <p:set>
                                      <p:cBhvr>
                                        <p:cTn id="14" dur="1" fill="hold">
                                          <p:stCondLst>
                                            <p:cond delay="0"/>
                                          </p:stCondLst>
                                        </p:cTn>
                                        <p:tgtEl>
                                          <p:spTgt spid="51202">
                                            <p:txEl>
                                              <p:pRg st="1" end="1"/>
                                            </p:txEl>
                                          </p:spTgt>
                                        </p:tgtEl>
                                        <p:attrNameLst>
                                          <p:attrName>style.visibility</p:attrName>
                                        </p:attrNameLst>
                                      </p:cBhvr>
                                      <p:to>
                                        <p:strVal val="visible"/>
                                      </p:to>
                                    </p:set>
                                    <p:animEffect transition="in" filter="wipe(down)">
                                      <p:cBhvr>
                                        <p:cTn id="15" dur="500"/>
                                        <p:tgtEl>
                                          <p:spTgt spid="51202">
                                            <p:txEl>
                                              <p:pRg st="1" end="1"/>
                                            </p:txEl>
                                          </p:spTgt>
                                        </p:tgtEl>
                                      </p:cBhvr>
                                    </p:animEffect>
                                  </p:childTnLst>
                                </p:cTn>
                              </p:par>
                            </p:childTnLst>
                          </p:cTn>
                        </p:par>
                        <p:par>
                          <p:cTn id="16" fill="hold">
                            <p:stCondLst>
                              <p:cond delay="2500"/>
                            </p:stCondLst>
                            <p:childTnLst>
                              <p:par>
                                <p:cTn id="17" presetID="22" presetClass="entr" presetSubtype="4" fill="hold" grpId="0" nodeType="afterEffect">
                                  <p:stCondLst>
                                    <p:cond delay="1000"/>
                                  </p:stCondLst>
                                  <p:childTnLst>
                                    <p:set>
                                      <p:cBhvr>
                                        <p:cTn id="18" dur="1" fill="hold">
                                          <p:stCondLst>
                                            <p:cond delay="0"/>
                                          </p:stCondLst>
                                        </p:cTn>
                                        <p:tgtEl>
                                          <p:spTgt spid="51202">
                                            <p:txEl>
                                              <p:pRg st="2" end="2"/>
                                            </p:txEl>
                                          </p:spTgt>
                                        </p:tgtEl>
                                        <p:attrNameLst>
                                          <p:attrName>style.visibility</p:attrName>
                                        </p:attrNameLst>
                                      </p:cBhvr>
                                      <p:to>
                                        <p:strVal val="visible"/>
                                      </p:to>
                                    </p:set>
                                    <p:animEffect transition="in" filter="wipe(down)">
                                      <p:cBhvr>
                                        <p:cTn id="19" dur="500"/>
                                        <p:tgtEl>
                                          <p:spTgt spid="51202">
                                            <p:txEl>
                                              <p:pRg st="2" end="2"/>
                                            </p:txEl>
                                          </p:spTgt>
                                        </p:tgtEl>
                                      </p:cBhvr>
                                    </p:animEffect>
                                  </p:childTnLst>
                                </p:cTn>
                              </p:par>
                            </p:childTnLst>
                          </p:cTn>
                        </p:par>
                        <p:par>
                          <p:cTn id="20" fill="hold">
                            <p:stCondLst>
                              <p:cond delay="4000"/>
                            </p:stCondLst>
                            <p:childTnLst>
                              <p:par>
                                <p:cTn id="21" presetID="22" presetClass="entr" presetSubtype="4" fill="hold" grpId="0" nodeType="afterEffect">
                                  <p:stCondLst>
                                    <p:cond delay="1000"/>
                                  </p:stCondLst>
                                  <p:childTnLst>
                                    <p:set>
                                      <p:cBhvr>
                                        <p:cTn id="22" dur="1" fill="hold">
                                          <p:stCondLst>
                                            <p:cond delay="0"/>
                                          </p:stCondLst>
                                        </p:cTn>
                                        <p:tgtEl>
                                          <p:spTgt spid="51202">
                                            <p:txEl>
                                              <p:pRg st="3" end="3"/>
                                            </p:txEl>
                                          </p:spTgt>
                                        </p:tgtEl>
                                        <p:attrNameLst>
                                          <p:attrName>style.visibility</p:attrName>
                                        </p:attrNameLst>
                                      </p:cBhvr>
                                      <p:to>
                                        <p:strVal val="visible"/>
                                      </p:to>
                                    </p:set>
                                    <p:animEffect transition="in" filter="wipe(down)">
                                      <p:cBhvr>
                                        <p:cTn id="23" dur="500"/>
                                        <p:tgtEl>
                                          <p:spTgt spid="51202">
                                            <p:txEl>
                                              <p:pRg st="3" end="3"/>
                                            </p:txEl>
                                          </p:spTgt>
                                        </p:tgtEl>
                                      </p:cBhvr>
                                    </p:animEffect>
                                  </p:childTnLst>
                                </p:cTn>
                              </p:par>
                            </p:childTnLst>
                          </p:cTn>
                        </p:par>
                        <p:par>
                          <p:cTn id="24" fill="hold">
                            <p:stCondLst>
                              <p:cond delay="5500"/>
                            </p:stCondLst>
                            <p:childTnLst>
                              <p:par>
                                <p:cTn id="25" presetID="22" presetClass="entr" presetSubtype="4" fill="hold" grpId="0" nodeType="afterEffect">
                                  <p:stCondLst>
                                    <p:cond delay="1000"/>
                                  </p:stCondLst>
                                  <p:childTnLst>
                                    <p:set>
                                      <p:cBhvr>
                                        <p:cTn id="26" dur="1" fill="hold">
                                          <p:stCondLst>
                                            <p:cond delay="0"/>
                                          </p:stCondLst>
                                        </p:cTn>
                                        <p:tgtEl>
                                          <p:spTgt spid="51202">
                                            <p:txEl>
                                              <p:pRg st="4" end="4"/>
                                            </p:txEl>
                                          </p:spTgt>
                                        </p:tgtEl>
                                        <p:attrNameLst>
                                          <p:attrName>style.visibility</p:attrName>
                                        </p:attrNameLst>
                                      </p:cBhvr>
                                      <p:to>
                                        <p:strVal val="visible"/>
                                      </p:to>
                                    </p:set>
                                    <p:animEffect transition="in" filter="wipe(down)">
                                      <p:cBhvr>
                                        <p:cTn id="27" dur="500"/>
                                        <p:tgtEl>
                                          <p:spTgt spid="5120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wipe(down)">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uiExpand="1"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Ruský </a:t>
            </a:r>
            <a:r>
              <a:rPr lang="cs-CZ" dirty="0" err="1" smtClean="0"/>
              <a:t>kubofuturismus</a:t>
            </a:r>
            <a:endParaRPr lang="cs-CZ" dirty="0"/>
          </a:p>
        </p:txBody>
      </p:sp>
      <p:sp>
        <p:nvSpPr>
          <p:cNvPr id="3" name="Content Placeholder 2"/>
          <p:cNvSpPr>
            <a:spLocks noGrp="1"/>
          </p:cNvSpPr>
          <p:nvPr>
            <p:ph idx="1"/>
          </p:nvPr>
        </p:nvSpPr>
        <p:spPr>
          <a:xfrm>
            <a:off x="628650" y="1407886"/>
            <a:ext cx="7886700" cy="3923531"/>
          </a:xfrm>
        </p:spPr>
        <p:txBody>
          <a:bodyPr/>
          <a:lstStyle/>
          <a:p>
            <a:r>
              <a:rPr lang="cs-CZ" dirty="0"/>
              <a:t>futurismus se prolíná s kubismem = </a:t>
            </a:r>
            <a:r>
              <a:rPr lang="cs-CZ" dirty="0" err="1"/>
              <a:t>kubofuturismus</a:t>
            </a:r>
            <a:endParaRPr lang="cs-CZ" dirty="0"/>
          </a:p>
          <a:p>
            <a:r>
              <a:rPr lang="cs-CZ" dirty="0"/>
              <a:t>Michail Larionov</a:t>
            </a:r>
          </a:p>
          <a:p>
            <a:r>
              <a:rPr lang="cs-CZ" dirty="0" smtClean="0"/>
              <a:t>Natalia </a:t>
            </a:r>
            <a:r>
              <a:rPr lang="cs-CZ" dirty="0"/>
              <a:t>Gončarovová            </a:t>
            </a:r>
          </a:p>
          <a:p>
            <a:r>
              <a:rPr lang="cs-CZ" dirty="0"/>
              <a:t>světlo vyvolávající dojem 4. prostoru → „</a:t>
            </a:r>
            <a:r>
              <a:rPr lang="cs-CZ" dirty="0" err="1"/>
              <a:t>paprskismus</a:t>
            </a:r>
            <a:r>
              <a:rPr lang="cs-CZ" dirty="0"/>
              <a:t>“ -  rayonismus – </a:t>
            </a:r>
            <a:r>
              <a:rPr lang="cs-CZ" dirty="0" err="1"/>
              <a:t>lučismus</a:t>
            </a:r>
            <a:r>
              <a:rPr lang="cs-CZ" dirty="0"/>
              <a:t> → obrazy převedeny do svazků paprsků, reálný motiv je </a:t>
            </a:r>
            <a:r>
              <a:rPr lang="cs-CZ" dirty="0" smtClean="0"/>
              <a:t>znečitelněn</a:t>
            </a:r>
            <a:endParaRPr lang="cs-CZ" dirty="0"/>
          </a:p>
        </p:txBody>
      </p:sp>
    </p:spTree>
    <p:extLst>
      <p:ext uri="{BB962C8B-B14F-4D97-AF65-F5344CB8AC3E}">
        <p14:creationId xmlns:p14="http://schemas.microsoft.com/office/powerpoint/2010/main" val="3979160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75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par>
                          <p:cTn id="8" fill="hold">
                            <p:stCondLst>
                              <p:cond delay="1250"/>
                            </p:stCondLst>
                            <p:childTnLst>
                              <p:par>
                                <p:cTn id="9" presetID="2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par>
                          <p:cTn id="12" fill="hold">
                            <p:stCondLst>
                              <p:cond delay="1750"/>
                            </p:stCondLst>
                            <p:childTnLst>
                              <p:par>
                                <p:cTn id="13" presetID="22" presetClass="entr" presetSubtype="4" fill="hold" grpId="0" nodeType="afterEffect">
                                  <p:stCondLst>
                                    <p:cond delay="75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par>
                          <p:cTn id="16" fill="hold">
                            <p:stCondLst>
                              <p:cond delay="3000"/>
                            </p:stCondLst>
                            <p:childTnLst>
                              <p:par>
                                <p:cTn id="17" presetID="22" presetClass="entr" presetSubtype="4" fill="hold" grpId="0" nodeType="afterEffect">
                                  <p:stCondLst>
                                    <p:cond delay="75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par>
                          <p:cTn id="20" fill="hold">
                            <p:stCondLst>
                              <p:cond delay="4250"/>
                            </p:stCondLst>
                            <p:childTnLst>
                              <p:par>
                                <p:cTn id="21" presetID="22" presetClass="entr" presetSubtype="4" fill="hold" grpId="0" nodeType="afterEffect">
                                  <p:stCondLst>
                                    <p:cond delay="75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628650" y="428627"/>
            <a:ext cx="7886700" cy="854074"/>
          </a:xfrm>
        </p:spPr>
        <p:txBody>
          <a:bodyPr>
            <a:normAutofit fontScale="90000"/>
          </a:bodyPr>
          <a:lstStyle/>
          <a:p>
            <a:pPr>
              <a:defRPr/>
            </a:pPr>
            <a:r>
              <a:rPr lang="cs-CZ" sz="4900" dirty="0" smtClean="0"/>
              <a:t>Michail Larionov</a:t>
            </a:r>
            <a:r>
              <a:rPr lang="cs-CZ" dirty="0" smtClean="0"/>
              <a:t/>
            </a:r>
            <a:br>
              <a:rPr lang="cs-CZ" dirty="0" smtClean="0"/>
            </a:br>
            <a:r>
              <a:rPr lang="cs-CZ" sz="4000" b="0" dirty="0" smtClean="0">
                <a:solidFill>
                  <a:schemeClr val="tx1"/>
                </a:solidFill>
              </a:rPr>
              <a:t>(1881 - 1964)</a:t>
            </a:r>
            <a:endParaRPr lang="cs-CZ" sz="4000" b="0" dirty="0">
              <a:solidFill>
                <a:schemeClr val="tx1"/>
              </a:solidFill>
            </a:endParaRPr>
          </a:p>
        </p:txBody>
      </p:sp>
      <p:grpSp>
        <p:nvGrpSpPr>
          <p:cNvPr id="5" name="Group 4"/>
          <p:cNvGrpSpPr/>
          <p:nvPr/>
        </p:nvGrpSpPr>
        <p:grpSpPr>
          <a:xfrm>
            <a:off x="5876585" y="961144"/>
            <a:ext cx="2459408" cy="3849155"/>
            <a:chOff x="6206785" y="719844"/>
            <a:chExt cx="2459408" cy="3849155"/>
          </a:xfrm>
        </p:grpSpPr>
        <p:pic>
          <p:nvPicPr>
            <p:cNvPr id="2" name="Picture 2" descr="Файл:Larionov1910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6785" y="719844"/>
              <a:ext cx="2308565" cy="3316638"/>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364507" y="4199667"/>
              <a:ext cx="301686" cy="369332"/>
            </a:xfrm>
            <a:prstGeom prst="rect">
              <a:avLst/>
            </a:prstGeom>
            <a:noFill/>
          </p:spPr>
          <p:txBody>
            <a:bodyPr wrap="none" rtlCol="0">
              <a:spAutoFit/>
            </a:bodyPr>
            <a:lstStyle/>
            <a:p>
              <a:r>
                <a:rPr lang="cs-CZ" dirty="0"/>
                <a:t>5</a:t>
              </a:r>
            </a:p>
          </p:txBody>
        </p:sp>
      </p:grpSp>
      <p:pic>
        <p:nvPicPr>
          <p:cNvPr id="1028" name="Picture 4" descr="File:Mikhail Larionov (selfportrait 1910).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24334" y="1817587"/>
            <a:ext cx="3632168" cy="435133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7" name="TextBox 6"/>
          <p:cNvSpPr txBox="1"/>
          <p:nvPr/>
        </p:nvSpPr>
        <p:spPr>
          <a:xfrm>
            <a:off x="1675577" y="6282193"/>
            <a:ext cx="2141933" cy="369332"/>
          </a:xfrm>
          <a:prstGeom prst="rect">
            <a:avLst/>
          </a:prstGeom>
          <a:noFill/>
        </p:spPr>
        <p:txBody>
          <a:bodyPr wrap="none" rtlCol="0">
            <a:spAutoFit/>
          </a:bodyPr>
          <a:lstStyle/>
          <a:p>
            <a:r>
              <a:rPr lang="cs-CZ" b="1" dirty="0" smtClean="0"/>
              <a:t>6. Autoportrét, 1910</a:t>
            </a:r>
            <a:endParaRPr lang="cs-CZ" b="1" dirty="0"/>
          </a:p>
        </p:txBody>
      </p:sp>
    </p:spTree>
    <p:extLst>
      <p:ext uri="{BB962C8B-B14F-4D97-AF65-F5344CB8AC3E}">
        <p14:creationId xmlns:p14="http://schemas.microsoft.com/office/powerpoint/2010/main" val="3218003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028"/>
                                        </p:tgtEl>
                                        <p:attrNameLst>
                                          <p:attrName>style.visibility</p:attrName>
                                        </p:attrNameLst>
                                      </p:cBhvr>
                                      <p:to>
                                        <p:strVal val="visible"/>
                                      </p:to>
                                    </p:set>
                                    <p:animEffect transition="in" filter="wipe(down)">
                                      <p:cBhvr>
                                        <p:cTn id="11" dur="500"/>
                                        <p:tgtEl>
                                          <p:spTgt spid="1028"/>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down)">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14313"/>
            <a:ext cx="8229600" cy="785812"/>
          </a:xfrm>
        </p:spPr>
        <p:txBody>
          <a:bodyPr/>
          <a:lstStyle/>
          <a:p>
            <a:pPr>
              <a:defRPr/>
            </a:pPr>
            <a:r>
              <a:rPr lang="cs-CZ" b="1" dirty="0" smtClean="0">
                <a:ln w="12700">
                  <a:solidFill>
                    <a:schemeClr val="bg1"/>
                  </a:solidFill>
                </a:ln>
              </a:rPr>
              <a:t>Červený rayonismus, 1913</a:t>
            </a:r>
            <a:endParaRPr lang="cs-CZ" b="1" dirty="0">
              <a:ln w="12700">
                <a:solidFill>
                  <a:schemeClr val="bg1"/>
                </a:solidFill>
              </a:ln>
            </a:endParaRPr>
          </a:p>
        </p:txBody>
      </p:sp>
      <p:grpSp>
        <p:nvGrpSpPr>
          <p:cNvPr id="5" name="Group 4"/>
          <p:cNvGrpSpPr/>
          <p:nvPr/>
        </p:nvGrpSpPr>
        <p:grpSpPr>
          <a:xfrm>
            <a:off x="1733197" y="1463675"/>
            <a:ext cx="5667375" cy="5045075"/>
            <a:chOff x="1453797" y="1463675"/>
            <a:chExt cx="5667375" cy="5045075"/>
          </a:xfrm>
        </p:grpSpPr>
        <p:pic>
          <p:nvPicPr>
            <p:cNvPr id="5122" name="Picture 2" descr="File:Larionov red rayonis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3797" y="1463675"/>
              <a:ext cx="5667375" cy="45815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6819486" y="6139418"/>
              <a:ext cx="301686" cy="369332"/>
            </a:xfrm>
            <a:prstGeom prst="rect">
              <a:avLst/>
            </a:prstGeom>
            <a:noFill/>
          </p:spPr>
          <p:txBody>
            <a:bodyPr wrap="none" rtlCol="0">
              <a:spAutoFit/>
            </a:bodyPr>
            <a:lstStyle/>
            <a:p>
              <a:r>
                <a:rPr lang="cs-CZ" dirty="0"/>
                <a:t>7</a:t>
              </a:r>
            </a:p>
          </p:txBody>
        </p:sp>
      </p:grpSp>
    </p:spTree>
    <p:extLst>
      <p:ext uri="{BB962C8B-B14F-4D97-AF65-F5344CB8AC3E}">
        <p14:creationId xmlns:p14="http://schemas.microsoft.com/office/powerpoint/2010/main" val="305156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488950" y="1474702"/>
            <a:ext cx="3830023" cy="5141911"/>
            <a:chOff x="806097" y="1690690"/>
            <a:chExt cx="3830023" cy="5141910"/>
          </a:xfrm>
        </p:grpSpPr>
        <p:pic>
          <p:nvPicPr>
            <p:cNvPr id="2050" name="Picture 2" descr="Self-portrait with yellow lilies - Natalia Goncharo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5797" y="1690690"/>
              <a:ext cx="3514725" cy="466474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806097" y="6463268"/>
              <a:ext cx="3830023" cy="369332"/>
            </a:xfrm>
            <a:prstGeom prst="rect">
              <a:avLst/>
            </a:prstGeom>
            <a:noFill/>
          </p:spPr>
          <p:txBody>
            <a:bodyPr wrap="none" rtlCol="0">
              <a:spAutoFit/>
            </a:bodyPr>
            <a:lstStyle/>
            <a:p>
              <a:r>
                <a:rPr lang="cs-CZ" b="1" dirty="0" smtClean="0"/>
                <a:t>9. N. Gončarovová –Autoportrét, 1907</a:t>
              </a:r>
              <a:endParaRPr lang="cs-CZ" b="1" dirty="0"/>
            </a:p>
          </p:txBody>
        </p:sp>
      </p:grpSp>
      <p:sp>
        <p:nvSpPr>
          <p:cNvPr id="2" name="Nadpis 1"/>
          <p:cNvSpPr>
            <a:spLocks noGrp="1"/>
          </p:cNvSpPr>
          <p:nvPr>
            <p:ph type="title"/>
          </p:nvPr>
        </p:nvSpPr>
        <p:spPr>
          <a:xfrm>
            <a:off x="628650" y="190499"/>
            <a:ext cx="7886700" cy="1173991"/>
          </a:xfrm>
        </p:spPr>
        <p:txBody>
          <a:bodyPr>
            <a:normAutofit fontScale="90000"/>
          </a:bodyPr>
          <a:lstStyle/>
          <a:p>
            <a:pPr algn="ctr">
              <a:defRPr/>
            </a:pPr>
            <a:r>
              <a:rPr lang="cs-CZ" sz="4900" b="1" dirty="0" smtClean="0">
                <a:ln>
                  <a:solidFill>
                    <a:schemeClr val="tx1"/>
                  </a:solidFill>
                </a:ln>
                <a:solidFill>
                  <a:schemeClr val="bg1"/>
                </a:solidFill>
              </a:rPr>
              <a:t>Natalia Gončarovová</a:t>
            </a:r>
            <a:br>
              <a:rPr lang="cs-CZ" sz="4900" b="1" dirty="0" smtClean="0">
                <a:ln>
                  <a:solidFill>
                    <a:schemeClr val="tx1"/>
                  </a:solidFill>
                </a:ln>
                <a:solidFill>
                  <a:schemeClr val="bg1"/>
                </a:solidFill>
              </a:rPr>
            </a:br>
            <a:r>
              <a:rPr lang="cs-CZ" sz="4000" b="0" dirty="0" smtClean="0">
                <a:ln w="12700">
                  <a:noFill/>
                </a:ln>
              </a:rPr>
              <a:t>(1881 - 1962)</a:t>
            </a:r>
            <a:endParaRPr lang="cs-CZ" sz="4000" b="0" dirty="0">
              <a:ln w="12700">
                <a:noFill/>
              </a:ln>
            </a:endParaRPr>
          </a:p>
        </p:txBody>
      </p:sp>
      <p:grpSp>
        <p:nvGrpSpPr>
          <p:cNvPr id="9" name="Group 8"/>
          <p:cNvGrpSpPr/>
          <p:nvPr/>
        </p:nvGrpSpPr>
        <p:grpSpPr>
          <a:xfrm>
            <a:off x="4798982" y="1474701"/>
            <a:ext cx="4274568" cy="5144288"/>
            <a:chOff x="5204178" y="1690689"/>
            <a:chExt cx="4274568" cy="4842428"/>
          </a:xfrm>
        </p:grpSpPr>
        <p:pic>
          <p:nvPicPr>
            <p:cNvPr id="2052" name="Picture 4" descr="File:Natalia Goncharova by M. Larionov (19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0407" y="1690689"/>
              <a:ext cx="3717475" cy="43910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7" name="TextBox 6"/>
            <p:cNvSpPr txBox="1"/>
            <p:nvPr/>
          </p:nvSpPr>
          <p:spPr>
            <a:xfrm>
              <a:off x="5204178" y="6185457"/>
              <a:ext cx="4274568" cy="347660"/>
            </a:xfrm>
            <a:prstGeom prst="rect">
              <a:avLst/>
            </a:prstGeom>
            <a:noFill/>
          </p:spPr>
          <p:txBody>
            <a:bodyPr wrap="none" rtlCol="0">
              <a:spAutoFit/>
            </a:bodyPr>
            <a:lstStyle/>
            <a:p>
              <a:r>
                <a:rPr lang="cs-CZ" b="1" dirty="0"/>
                <a:t>8</a:t>
              </a:r>
              <a:r>
                <a:rPr lang="cs-CZ" b="1" dirty="0" smtClean="0"/>
                <a:t>. Portrét Gončarovové od Larionova, 1915</a:t>
              </a:r>
              <a:endParaRPr lang="cs-CZ" b="1" dirty="0"/>
            </a:p>
          </p:txBody>
        </p:sp>
      </p:grpSp>
    </p:spTree>
    <p:extLst>
      <p:ext uri="{BB962C8B-B14F-4D97-AF65-F5344CB8AC3E}">
        <p14:creationId xmlns:p14="http://schemas.microsoft.com/office/powerpoint/2010/main" val="182522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down)">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85752"/>
            <a:ext cx="8229600" cy="714375"/>
          </a:xfrm>
        </p:spPr>
        <p:txBody>
          <a:bodyPr/>
          <a:lstStyle/>
          <a:p>
            <a:pPr>
              <a:defRPr/>
            </a:pPr>
            <a:r>
              <a:rPr lang="cs-CZ" dirty="0" smtClean="0"/>
              <a:t> </a:t>
            </a:r>
            <a:r>
              <a:rPr lang="cs-CZ" b="1" dirty="0" smtClean="0">
                <a:ln>
                  <a:solidFill>
                    <a:schemeClr val="bg1"/>
                  </a:solidFill>
                </a:ln>
              </a:rPr>
              <a:t>Cyklista, 1913</a:t>
            </a:r>
            <a:endParaRPr lang="cs-CZ" b="1" dirty="0">
              <a:ln>
                <a:solidFill>
                  <a:schemeClr val="bg1"/>
                </a:solidFill>
              </a:ln>
            </a:endParaRPr>
          </a:p>
        </p:txBody>
      </p:sp>
      <p:grpSp>
        <p:nvGrpSpPr>
          <p:cNvPr id="5" name="Group 4"/>
          <p:cNvGrpSpPr/>
          <p:nvPr/>
        </p:nvGrpSpPr>
        <p:grpSpPr>
          <a:xfrm>
            <a:off x="1666875" y="1509803"/>
            <a:ext cx="6019602" cy="4680539"/>
            <a:chOff x="1666875" y="1509803"/>
            <a:chExt cx="6019602" cy="4680539"/>
          </a:xfrm>
        </p:grpSpPr>
        <p:pic>
          <p:nvPicPr>
            <p:cNvPr id="4098" name="Picture 2" descr="Cyclist - Natalia Goncharo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1509803"/>
              <a:ext cx="5810250" cy="431120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7267773" y="5821010"/>
              <a:ext cx="418704" cy="369332"/>
            </a:xfrm>
            <a:prstGeom prst="rect">
              <a:avLst/>
            </a:prstGeom>
            <a:noFill/>
          </p:spPr>
          <p:txBody>
            <a:bodyPr wrap="none" rtlCol="0">
              <a:spAutoFit/>
            </a:bodyPr>
            <a:lstStyle/>
            <a:p>
              <a:r>
                <a:rPr lang="cs-CZ" dirty="0" smtClean="0"/>
                <a:t>10</a:t>
              </a:r>
              <a:endParaRPr lang="cs-CZ" dirty="0"/>
            </a:p>
          </p:txBody>
        </p:sp>
      </p:grpSp>
    </p:spTree>
    <p:extLst>
      <p:ext uri="{BB962C8B-B14F-4D97-AF65-F5344CB8AC3E}">
        <p14:creationId xmlns:p14="http://schemas.microsoft.com/office/powerpoint/2010/main" val="1586983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6"/>
            <a:ext cx="3556000" cy="2162174"/>
          </a:xfrm>
        </p:spPr>
        <p:txBody>
          <a:bodyPr>
            <a:normAutofit/>
          </a:bodyPr>
          <a:lstStyle/>
          <a:p>
            <a:r>
              <a:rPr lang="cs-CZ" dirty="0" smtClean="0"/>
              <a:t>Elektrická lampa, 1913</a:t>
            </a:r>
            <a:endParaRPr lang="cs-CZ" dirty="0"/>
          </a:p>
        </p:txBody>
      </p:sp>
      <p:grpSp>
        <p:nvGrpSpPr>
          <p:cNvPr id="5" name="Group 4"/>
          <p:cNvGrpSpPr/>
          <p:nvPr/>
        </p:nvGrpSpPr>
        <p:grpSpPr>
          <a:xfrm>
            <a:off x="4291420" y="620888"/>
            <a:ext cx="4547582" cy="6078639"/>
            <a:chOff x="4291420" y="620888"/>
            <a:chExt cx="4547582" cy="6078639"/>
          </a:xfrm>
        </p:grpSpPr>
        <p:pic>
          <p:nvPicPr>
            <p:cNvPr id="3074" name="Picture 2" descr="Electric lamp - Natalia Goncharo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1420" y="620888"/>
              <a:ext cx="4338230" cy="567831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8420298" y="6330195"/>
              <a:ext cx="418704" cy="369332"/>
            </a:xfrm>
            <a:prstGeom prst="rect">
              <a:avLst/>
            </a:prstGeom>
            <a:noFill/>
          </p:spPr>
          <p:txBody>
            <a:bodyPr wrap="none" rtlCol="0">
              <a:spAutoFit/>
            </a:bodyPr>
            <a:lstStyle/>
            <a:p>
              <a:r>
                <a:rPr lang="cs-CZ" dirty="0" smtClean="0"/>
                <a:t>11</a:t>
              </a:r>
              <a:endParaRPr lang="cs-CZ" dirty="0"/>
            </a:p>
          </p:txBody>
        </p:sp>
      </p:grpSp>
    </p:spTree>
    <p:extLst>
      <p:ext uri="{BB962C8B-B14F-4D97-AF65-F5344CB8AC3E}">
        <p14:creationId xmlns:p14="http://schemas.microsoft.com/office/powerpoint/2010/main" val="15062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813174" y="3429660"/>
            <a:ext cx="2417967" cy="2880000"/>
            <a:chOff x="798285" y="3430939"/>
            <a:chExt cx="2417967" cy="2880000"/>
          </a:xfrm>
        </p:grpSpPr>
        <p:pic>
          <p:nvPicPr>
            <p:cNvPr id="4" name="Picture 3"/>
            <p:cNvPicPr>
              <a:picLocks noChangeAspect="1"/>
            </p:cNvPicPr>
            <p:nvPr/>
          </p:nvPicPr>
          <p:blipFill>
            <a:blip r:embed="rId2"/>
            <a:stretch>
              <a:fillRect/>
            </a:stretch>
          </p:blipFill>
          <p:spPr>
            <a:xfrm>
              <a:off x="798285" y="3430939"/>
              <a:ext cx="2417967" cy="2880000"/>
            </a:xfrm>
            <a:prstGeom prst="rect">
              <a:avLst/>
            </a:prstGeom>
            <a:ln w="228600" cap="sq" cmpd="thickThin">
              <a:solidFill>
                <a:srgbClr val="000000"/>
              </a:solidFill>
              <a:prstDash val="solid"/>
              <a:miter lim="800000"/>
            </a:ln>
            <a:effectLst>
              <a:innerShdw blurRad="76200">
                <a:srgbClr val="000000"/>
              </a:innerShdw>
            </a:effectLst>
          </p:spPr>
        </p:pic>
        <p:sp>
          <p:nvSpPr>
            <p:cNvPr id="8" name="TextBox 7"/>
            <p:cNvSpPr txBox="1"/>
            <p:nvPr/>
          </p:nvSpPr>
          <p:spPr>
            <a:xfrm>
              <a:off x="2914566" y="5941607"/>
              <a:ext cx="301686" cy="369332"/>
            </a:xfrm>
            <a:prstGeom prst="rect">
              <a:avLst/>
            </a:prstGeom>
            <a:noFill/>
          </p:spPr>
          <p:txBody>
            <a:bodyPr wrap="none" rtlCol="0">
              <a:spAutoFit/>
            </a:bodyPr>
            <a:lstStyle/>
            <a:p>
              <a:r>
                <a:rPr lang="cs-CZ" dirty="0" smtClean="0"/>
                <a:t>1</a:t>
              </a:r>
              <a:endParaRPr lang="cs-CZ" dirty="0"/>
            </a:p>
          </p:txBody>
        </p:sp>
      </p:grpSp>
      <p:grpSp>
        <p:nvGrpSpPr>
          <p:cNvPr id="12" name="Group 11"/>
          <p:cNvGrpSpPr/>
          <p:nvPr/>
        </p:nvGrpSpPr>
        <p:grpSpPr>
          <a:xfrm>
            <a:off x="3771219" y="3415441"/>
            <a:ext cx="1679247" cy="2903764"/>
            <a:chOff x="3771219" y="3430939"/>
            <a:chExt cx="1679247" cy="2903764"/>
          </a:xfrm>
        </p:grpSpPr>
        <p:pic>
          <p:nvPicPr>
            <p:cNvPr id="7" name="Picture 6"/>
            <p:cNvPicPr>
              <a:picLocks noChangeAspect="1"/>
            </p:cNvPicPr>
            <p:nvPr/>
          </p:nvPicPr>
          <p:blipFill>
            <a:blip r:embed="rId3"/>
            <a:stretch>
              <a:fillRect/>
            </a:stretch>
          </p:blipFill>
          <p:spPr>
            <a:xfrm>
              <a:off x="3771219" y="3430939"/>
              <a:ext cx="1679247" cy="2880000"/>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p:cNvSpPr txBox="1"/>
            <p:nvPr/>
          </p:nvSpPr>
          <p:spPr>
            <a:xfrm>
              <a:off x="5109029" y="5965371"/>
              <a:ext cx="301686" cy="369332"/>
            </a:xfrm>
            <a:prstGeom prst="rect">
              <a:avLst/>
            </a:prstGeom>
            <a:noFill/>
          </p:spPr>
          <p:txBody>
            <a:bodyPr wrap="none" rtlCol="0">
              <a:spAutoFit/>
            </a:bodyPr>
            <a:lstStyle/>
            <a:p>
              <a:r>
                <a:rPr lang="cs-CZ" dirty="0" smtClean="0"/>
                <a:t>2</a:t>
              </a:r>
              <a:endParaRPr lang="cs-CZ" dirty="0"/>
            </a:p>
          </p:txBody>
        </p:sp>
      </p:grpSp>
      <p:grpSp>
        <p:nvGrpSpPr>
          <p:cNvPr id="13" name="Group 12"/>
          <p:cNvGrpSpPr/>
          <p:nvPr/>
        </p:nvGrpSpPr>
        <p:grpSpPr>
          <a:xfrm>
            <a:off x="6005433" y="3415441"/>
            <a:ext cx="2361624" cy="2903764"/>
            <a:chOff x="6005433" y="3430939"/>
            <a:chExt cx="2361624" cy="2903764"/>
          </a:xfrm>
        </p:grpSpPr>
        <p:pic>
          <p:nvPicPr>
            <p:cNvPr id="6" name="Picture 5"/>
            <p:cNvPicPr>
              <a:picLocks noChangeAspect="1"/>
            </p:cNvPicPr>
            <p:nvPr/>
          </p:nvPicPr>
          <p:blipFill>
            <a:blip r:embed="rId4"/>
            <a:stretch>
              <a:fillRect/>
            </a:stretch>
          </p:blipFill>
          <p:spPr>
            <a:xfrm>
              <a:off x="6005433" y="3430939"/>
              <a:ext cx="2361624" cy="2880000"/>
            </a:xfrm>
            <a:prstGeom prst="rect">
              <a:avLst/>
            </a:prstGeom>
            <a:ln w="228600" cap="sq" cmpd="thickThin">
              <a:solidFill>
                <a:srgbClr val="000000"/>
              </a:solidFill>
              <a:prstDash val="solid"/>
              <a:miter lim="800000"/>
            </a:ln>
            <a:effectLst>
              <a:innerShdw blurRad="76200">
                <a:srgbClr val="000000"/>
              </a:innerShdw>
            </a:effectLst>
          </p:spPr>
        </p:pic>
        <p:sp>
          <p:nvSpPr>
            <p:cNvPr id="10" name="TextBox 9"/>
            <p:cNvSpPr txBox="1"/>
            <p:nvPr/>
          </p:nvSpPr>
          <p:spPr>
            <a:xfrm>
              <a:off x="7924801" y="5965371"/>
              <a:ext cx="301686" cy="369332"/>
            </a:xfrm>
            <a:prstGeom prst="rect">
              <a:avLst/>
            </a:prstGeom>
            <a:noFill/>
          </p:spPr>
          <p:txBody>
            <a:bodyPr wrap="none" rtlCol="0">
              <a:spAutoFit/>
            </a:bodyPr>
            <a:lstStyle/>
            <a:p>
              <a:r>
                <a:rPr lang="cs-CZ" dirty="0" smtClean="0"/>
                <a:t>3</a:t>
              </a:r>
              <a:endParaRPr lang="cs-CZ" dirty="0"/>
            </a:p>
          </p:txBody>
        </p:sp>
      </p:grpSp>
      <p:sp>
        <p:nvSpPr>
          <p:cNvPr id="2" name="TextovéPole 1"/>
          <p:cNvSpPr txBox="1"/>
          <p:nvPr/>
        </p:nvSpPr>
        <p:spPr>
          <a:xfrm>
            <a:off x="578164" y="1435385"/>
            <a:ext cx="8065355" cy="1384995"/>
          </a:xfrm>
          <a:prstGeom prst="rect">
            <a:avLst/>
          </a:prstGeom>
          <a:solidFill>
            <a:schemeClr val="bg1"/>
          </a:solidFill>
          <a:ln>
            <a:solidFill>
              <a:schemeClr val="tx1">
                <a:alpha val="95000"/>
              </a:schemeClr>
            </a:solidFill>
          </a:ln>
        </p:spPr>
        <p:txBody>
          <a:bodyPr wrap="square" rtlCol="0">
            <a:spAutoFit/>
          </a:bodyPr>
          <a:lstStyle/>
          <a:p>
            <a:r>
              <a:rPr lang="cs-CZ" sz="2800" b="1" dirty="0" smtClean="0"/>
              <a:t>Prohlédněte si následující ukázky suprematistických děl a pokuste se odvodit </a:t>
            </a:r>
            <a:r>
              <a:rPr lang="cs-CZ" sz="2800" b="1" dirty="0"/>
              <a:t>j</a:t>
            </a:r>
            <a:r>
              <a:rPr lang="cs-CZ" sz="2800" b="1" dirty="0" smtClean="0"/>
              <a:t>eho hlavní znaky.</a:t>
            </a:r>
          </a:p>
          <a:p>
            <a:r>
              <a:rPr lang="cs-CZ" sz="2800" b="1" dirty="0" smtClean="0"/>
              <a:t>Všímejte si námětu, kompozice, barev…</a:t>
            </a:r>
          </a:p>
        </p:txBody>
      </p:sp>
      <p:sp>
        <p:nvSpPr>
          <p:cNvPr id="3" name="TextovéPole 2"/>
          <p:cNvSpPr txBox="1"/>
          <p:nvPr/>
        </p:nvSpPr>
        <p:spPr>
          <a:xfrm>
            <a:off x="525090" y="341915"/>
            <a:ext cx="8093819" cy="1015663"/>
          </a:xfrm>
          <a:prstGeom prst="rect">
            <a:avLst/>
          </a:prstGeom>
          <a:noFill/>
        </p:spPr>
        <p:txBody>
          <a:bodyPr wrap="none" rtlCol="0">
            <a:spAutoFit/>
          </a:bodyPr>
          <a:lstStyle/>
          <a:p>
            <a:r>
              <a:rPr lang="cs-CZ" sz="6000" b="1" dirty="0" smtClean="0">
                <a:ln w="9525">
                  <a:solidFill>
                    <a:schemeClr val="bg1"/>
                  </a:solidFill>
                  <a:prstDash val="solid"/>
                </a:ln>
                <a:effectLst>
                  <a:outerShdw blurRad="12700" dist="38100" dir="2700000" algn="tl" rotWithShape="0">
                    <a:schemeClr val="bg1">
                      <a:lumMod val="50000"/>
                    </a:schemeClr>
                  </a:outerShdw>
                </a:effectLst>
              </a:rPr>
              <a:t>CO JE SUPREMATISMUS?</a:t>
            </a:r>
            <a:endParaRPr lang="cs-CZ" sz="6000" b="1" dirty="0">
              <a:ln w="9525">
                <a:solidFill>
                  <a:schemeClr val="bg1"/>
                </a:solidFill>
                <a:prstDash val="solid"/>
              </a:ln>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22690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1"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par>
                          <p:cTn id="11" fill="hold">
                            <p:stCondLst>
                              <p:cond delay="1000"/>
                            </p:stCondLst>
                            <p:childTnLst>
                              <p:par>
                                <p:cTn id="12" presetID="27" presetClass="emph" presetSubtype="0" fill="remove" nodeType="afterEffect">
                                  <p:stCondLst>
                                    <p:cond delay="0"/>
                                  </p:stCondLst>
                                  <p:childTnLst>
                                    <p:animClr clrSpc="rgb" dir="cw">
                                      <p:cBhvr override="childStyle">
                                        <p:cTn id="13" dur="250" autoRev="1" fill="remove"/>
                                        <p:tgtEl>
                                          <p:spTgt spid="3">
                                            <p:txEl>
                                              <p:pRg st="0" end="0"/>
                                            </p:txEl>
                                          </p:spTgt>
                                        </p:tgtEl>
                                        <p:attrNameLst>
                                          <p:attrName>style.color</p:attrName>
                                        </p:attrNameLst>
                                      </p:cBhvr>
                                      <p:to>
                                        <a:schemeClr val="bg1"/>
                                      </p:to>
                                    </p:animClr>
                                    <p:animClr clrSpc="rgb" dir="cw">
                                      <p:cBhvr>
                                        <p:cTn id="14" dur="250" autoRev="1" fill="remove"/>
                                        <p:tgtEl>
                                          <p:spTgt spid="3">
                                            <p:txEl>
                                              <p:pRg st="0" end="0"/>
                                            </p:txEl>
                                          </p:spTgt>
                                        </p:tgtEl>
                                        <p:attrNameLst>
                                          <p:attrName>fillcolor</p:attrName>
                                        </p:attrNameLst>
                                      </p:cBhvr>
                                      <p:to>
                                        <a:schemeClr val="bg1"/>
                                      </p:to>
                                    </p:animClr>
                                    <p:set>
                                      <p:cBhvr>
                                        <p:cTn id="15" dur="250" autoRev="1" fill="remove"/>
                                        <p:tgtEl>
                                          <p:spTgt spid="3">
                                            <p:txEl>
                                              <p:pRg st="0" end="0"/>
                                            </p:txEl>
                                          </p:spTgt>
                                        </p:tgtEl>
                                        <p:attrNameLst>
                                          <p:attrName>fill.type</p:attrName>
                                        </p:attrNameLst>
                                      </p:cBhvr>
                                      <p:to>
                                        <p:strVal val="solid"/>
                                      </p:to>
                                    </p:set>
                                    <p:set>
                                      <p:cBhvr>
                                        <p:cTn id="16" dur="250" autoRev="1" fill="remove"/>
                                        <p:tgtEl>
                                          <p:spTgt spid="3">
                                            <p:txEl>
                                              <p:pRg st="0" end="0"/>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barn(inVertical)">
                                      <p:cBhvr>
                                        <p:cTn id="21" dur="500"/>
                                        <p:tgtEl>
                                          <p:spTgt spid="2"/>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down)">
                                      <p:cBhvr>
                                        <p:cTn id="26" dur="500"/>
                                        <p:tgtEl>
                                          <p:spTgt spid="11"/>
                                        </p:tgtEl>
                                      </p:cBhvr>
                                    </p:animEffect>
                                  </p:childTnLst>
                                </p:cTn>
                              </p:par>
                            </p:childTnLst>
                          </p:cTn>
                        </p:par>
                        <p:par>
                          <p:cTn id="27" fill="hold">
                            <p:stCondLst>
                              <p:cond delay="500"/>
                            </p:stCondLst>
                            <p:childTnLst>
                              <p:par>
                                <p:cTn id="28" presetID="22" presetClass="entr" presetSubtype="4" fill="hold" nodeType="afterEffect">
                                  <p:stCondLst>
                                    <p:cond delay="500"/>
                                  </p:stCondLst>
                                  <p:childTnLst>
                                    <p:set>
                                      <p:cBhvr>
                                        <p:cTn id="29" dur="1" fill="hold">
                                          <p:stCondLst>
                                            <p:cond delay="0"/>
                                          </p:stCondLst>
                                        </p:cTn>
                                        <p:tgtEl>
                                          <p:spTgt spid="12"/>
                                        </p:tgtEl>
                                        <p:attrNameLst>
                                          <p:attrName>style.visibility</p:attrName>
                                        </p:attrNameLst>
                                      </p:cBhvr>
                                      <p:to>
                                        <p:strVal val="visible"/>
                                      </p:to>
                                    </p:set>
                                    <p:animEffect transition="in" filter="wipe(down)">
                                      <p:cBhvr>
                                        <p:cTn id="30" dur="500"/>
                                        <p:tgtEl>
                                          <p:spTgt spid="12"/>
                                        </p:tgtEl>
                                      </p:cBhvr>
                                    </p:animEffect>
                                  </p:childTnLst>
                                </p:cTn>
                              </p:par>
                            </p:childTnLst>
                          </p:cTn>
                        </p:par>
                        <p:par>
                          <p:cTn id="31" fill="hold">
                            <p:stCondLst>
                              <p:cond delay="1500"/>
                            </p:stCondLst>
                            <p:childTnLst>
                              <p:par>
                                <p:cTn id="32" presetID="22" presetClass="entr" presetSubtype="4" fill="hold" nodeType="afterEffect">
                                  <p:stCondLst>
                                    <p:cond delay="500"/>
                                  </p:stCondLst>
                                  <p:childTnLst>
                                    <p:set>
                                      <p:cBhvr>
                                        <p:cTn id="33" dur="1" fill="hold">
                                          <p:stCondLst>
                                            <p:cond delay="0"/>
                                          </p:stCondLst>
                                        </p:cTn>
                                        <p:tgtEl>
                                          <p:spTgt spid="13"/>
                                        </p:tgtEl>
                                        <p:attrNameLst>
                                          <p:attrName>style.visibility</p:attrName>
                                        </p:attrNameLst>
                                      </p:cBhvr>
                                      <p:to>
                                        <p:strVal val="visible"/>
                                      </p:to>
                                    </p:set>
                                    <p:animEffect transition="in" filter="wipe(down)">
                                      <p:cBhvr>
                                        <p:cTn id="3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1" build="allAtOnce"/>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6625" y="1068388"/>
            <a:ext cx="473075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31111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Odpovězte na otázky:</a:t>
            </a:r>
            <a:endParaRPr lang="cs-CZ" dirty="0"/>
          </a:p>
        </p:txBody>
      </p:sp>
      <p:sp>
        <p:nvSpPr>
          <p:cNvPr id="3" name="Zástupný symbol pro obsah 2"/>
          <p:cNvSpPr>
            <a:spLocks noGrp="1"/>
          </p:cNvSpPr>
          <p:nvPr>
            <p:ph idx="1"/>
          </p:nvPr>
        </p:nvSpPr>
        <p:spPr>
          <a:xfrm>
            <a:off x="418454" y="1332858"/>
            <a:ext cx="8338088" cy="4642631"/>
          </a:xfrm>
        </p:spPr>
        <p:txBody>
          <a:bodyPr>
            <a:normAutofit/>
          </a:bodyPr>
          <a:lstStyle/>
          <a:p>
            <a:pPr marL="514350" indent="-514350">
              <a:buFont typeface="+mj-lt"/>
              <a:buAutoNum type="arabicPeriod"/>
            </a:pPr>
            <a:r>
              <a:rPr lang="cs-CZ" sz="3200" dirty="0" smtClean="0"/>
              <a:t>Do jakého stylu byste zařadili tyto ukázky?</a:t>
            </a:r>
          </a:p>
          <a:p>
            <a:pPr marL="514350" indent="-514350">
              <a:buFont typeface="+mj-lt"/>
              <a:buAutoNum type="arabicPeriod"/>
            </a:pPr>
            <a:endParaRPr lang="cs-CZ" dirty="0" smtClean="0"/>
          </a:p>
          <a:p>
            <a:pPr marL="514350" indent="-514350">
              <a:buFont typeface="+mj-lt"/>
              <a:buAutoNum type="arabicPeriod"/>
            </a:pPr>
            <a:endParaRPr lang="cs-CZ" dirty="0" smtClean="0"/>
          </a:p>
          <a:p>
            <a:pPr marL="514350" indent="-514350">
              <a:buFont typeface="+mj-lt"/>
              <a:buAutoNum type="arabicPeriod"/>
            </a:pPr>
            <a:r>
              <a:rPr lang="cs-CZ" sz="3200" dirty="0" smtClean="0"/>
              <a:t>S jakými tvary obrazců malíř nejčastěji pracuje?</a:t>
            </a:r>
          </a:p>
          <a:p>
            <a:pPr marL="514350" indent="-514350">
              <a:buFont typeface="+mj-lt"/>
              <a:buAutoNum type="arabicPeriod"/>
            </a:pPr>
            <a:endParaRPr lang="cs-CZ" dirty="0" smtClean="0"/>
          </a:p>
          <a:p>
            <a:pPr marL="0" indent="0">
              <a:buNone/>
            </a:pPr>
            <a:endParaRPr lang="cs-CZ" dirty="0" smtClean="0"/>
          </a:p>
          <a:p>
            <a:pPr marL="514350" indent="-514350">
              <a:buFont typeface="+mj-lt"/>
              <a:buAutoNum type="arabicPeriod" startAt="3"/>
            </a:pPr>
            <a:r>
              <a:rPr lang="cs-CZ" sz="3200" dirty="0" smtClean="0"/>
              <a:t>Jaké jsou podle vašeho názoru typické barvy suprematismu?</a:t>
            </a:r>
          </a:p>
        </p:txBody>
      </p:sp>
      <p:sp>
        <p:nvSpPr>
          <p:cNvPr id="5" name="Obdélník 4"/>
          <p:cNvSpPr/>
          <p:nvPr/>
        </p:nvSpPr>
        <p:spPr>
          <a:xfrm>
            <a:off x="731045" y="2283439"/>
            <a:ext cx="7711270" cy="584775"/>
          </a:xfrm>
          <a:prstGeom prst="rect">
            <a:avLst/>
          </a:prstGeom>
          <a:solidFill>
            <a:schemeClr val="bg1"/>
          </a:solidFill>
        </p:spPr>
        <p:txBody>
          <a:bodyPr wrap="square">
            <a:spAutoFit/>
          </a:bodyPr>
          <a:lstStyle/>
          <a:p>
            <a:pPr marL="457200" indent="-457200">
              <a:buFont typeface="Wingdings" panose="05000000000000000000" pitchFamily="2" charset="2"/>
              <a:buChar char="q"/>
            </a:pPr>
            <a:r>
              <a:rPr lang="cs-CZ" sz="3200" dirty="0">
                <a:latin typeface="Arial" panose="020B0604020202020204" pitchFamily="34" charset="0"/>
                <a:cs typeface="Arial" panose="020B0604020202020204" pitchFamily="34" charset="0"/>
              </a:rPr>
              <a:t>jeden ze směrů geometrické abstrakce</a:t>
            </a:r>
          </a:p>
        </p:txBody>
      </p:sp>
      <p:sp>
        <p:nvSpPr>
          <p:cNvPr id="6" name="Obdélník 5"/>
          <p:cNvSpPr/>
          <p:nvPr/>
        </p:nvSpPr>
        <p:spPr>
          <a:xfrm>
            <a:off x="731044" y="4003877"/>
            <a:ext cx="7711270" cy="584775"/>
          </a:xfrm>
          <a:prstGeom prst="rect">
            <a:avLst/>
          </a:prstGeom>
          <a:solidFill>
            <a:schemeClr val="bg1"/>
          </a:solidFill>
        </p:spPr>
        <p:txBody>
          <a:bodyPr wrap="square">
            <a:spAutoFit/>
          </a:bodyPr>
          <a:lstStyle/>
          <a:p>
            <a:pPr marL="457200" indent="-457200">
              <a:buFont typeface="Wingdings" panose="05000000000000000000" pitchFamily="2" charset="2"/>
              <a:buChar char="q"/>
            </a:pPr>
            <a:r>
              <a:rPr lang="cs-CZ" sz="3200" dirty="0" smtClean="0">
                <a:latin typeface="Arial" panose="020B0604020202020204" pitchFamily="34" charset="0"/>
                <a:cs typeface="Arial" panose="020B0604020202020204" pitchFamily="34" charset="0"/>
              </a:rPr>
              <a:t>čtyřúhelník, kruh, kříž a trojúhelník</a:t>
            </a:r>
            <a:endParaRPr lang="cs-CZ" sz="3200" dirty="0">
              <a:latin typeface="Arial" panose="020B0604020202020204" pitchFamily="34" charset="0"/>
              <a:cs typeface="Arial" panose="020B0604020202020204" pitchFamily="34" charset="0"/>
            </a:endParaRPr>
          </a:p>
        </p:txBody>
      </p:sp>
      <p:sp>
        <p:nvSpPr>
          <p:cNvPr id="7" name="Obdélník 6"/>
          <p:cNvSpPr/>
          <p:nvPr/>
        </p:nvSpPr>
        <p:spPr>
          <a:xfrm>
            <a:off x="690643" y="5914282"/>
            <a:ext cx="7829161" cy="584775"/>
          </a:xfrm>
          <a:prstGeom prst="rect">
            <a:avLst/>
          </a:prstGeom>
          <a:solidFill>
            <a:schemeClr val="bg1"/>
          </a:solidFill>
        </p:spPr>
        <p:txBody>
          <a:bodyPr wrap="square">
            <a:spAutoFit/>
          </a:bodyPr>
          <a:lstStyle/>
          <a:p>
            <a:pPr marL="457200" indent="-457200">
              <a:buFont typeface="Wingdings" panose="05000000000000000000" pitchFamily="2" charset="2"/>
              <a:buChar char="q"/>
            </a:pPr>
            <a:r>
              <a:rPr lang="cs-CZ" sz="3200" dirty="0">
                <a:latin typeface="Arial" panose="020B0604020202020204" pitchFamily="34" charset="0"/>
                <a:cs typeface="Arial" panose="020B0604020202020204" pitchFamily="34" charset="0"/>
              </a:rPr>
              <a:t>černá, bílá a červená</a:t>
            </a:r>
          </a:p>
        </p:txBody>
      </p:sp>
    </p:spTree>
    <p:extLst>
      <p:ext uri="{BB962C8B-B14F-4D97-AF65-F5344CB8AC3E}">
        <p14:creationId xmlns:p14="http://schemas.microsoft.com/office/powerpoint/2010/main" val="817892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left)">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left)">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wipe(left)">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defRPr/>
            </a:pPr>
            <a:r>
              <a:rPr lang="cs-CZ" sz="5300" dirty="0" smtClean="0"/>
              <a:t>Kazimír Malevič </a:t>
            </a:r>
            <a:br>
              <a:rPr lang="cs-CZ" sz="5300" dirty="0" smtClean="0"/>
            </a:br>
            <a:r>
              <a:rPr lang="cs-CZ" sz="3600" b="0" dirty="0" smtClean="0">
                <a:solidFill>
                  <a:schemeClr val="tx1"/>
                </a:solidFill>
              </a:rPr>
              <a:t>(1878 – 1935)</a:t>
            </a:r>
            <a:endParaRPr lang="cs-CZ" sz="3600" b="0" dirty="0">
              <a:solidFill>
                <a:schemeClr val="tx1"/>
              </a:solidFill>
            </a:endParaRPr>
          </a:p>
        </p:txBody>
      </p:sp>
      <p:sp>
        <p:nvSpPr>
          <p:cNvPr id="52226" name="Zástupný symbol pro obsah 2"/>
          <p:cNvSpPr>
            <a:spLocks noGrp="1"/>
          </p:cNvSpPr>
          <p:nvPr>
            <p:ph idx="1"/>
          </p:nvPr>
        </p:nvSpPr>
        <p:spPr>
          <a:xfrm>
            <a:off x="2959100" y="1485778"/>
            <a:ext cx="5905500" cy="4965700"/>
          </a:xfrm>
        </p:spPr>
        <p:txBody>
          <a:bodyPr>
            <a:normAutofit/>
          </a:bodyPr>
          <a:lstStyle/>
          <a:p>
            <a:r>
              <a:rPr lang="cs-CZ" dirty="0" smtClean="0"/>
              <a:t>začínal jako kubista → futurista</a:t>
            </a:r>
          </a:p>
          <a:p>
            <a:r>
              <a:rPr lang="cs-CZ" dirty="0" smtClean="0"/>
              <a:t>snaží se osvobodit umění od břemene předmětů a zaměřit se na duchovno … vítězství ducha nad hmotou </a:t>
            </a:r>
          </a:p>
          <a:p>
            <a:r>
              <a:rPr lang="cs-CZ" b="1" dirty="0" smtClean="0"/>
              <a:t>1913 - </a:t>
            </a:r>
            <a:r>
              <a:rPr lang="cs-CZ" dirty="0" smtClean="0"/>
              <a:t>Černý čtverec na bílém poli </a:t>
            </a:r>
          </a:p>
          <a:p>
            <a:r>
              <a:rPr lang="cs-CZ" dirty="0" smtClean="0"/>
              <a:t>kromě čtverce se staly základními prvky rozmístěnými v </a:t>
            </a:r>
            <a:r>
              <a:rPr lang="cs-CZ" b="1" dirty="0" smtClean="0"/>
              <a:t>ploše </a:t>
            </a:r>
            <a:r>
              <a:rPr lang="cs-CZ" b="1" dirty="0" smtClean="0">
                <a:solidFill>
                  <a:srgbClr val="FF0000"/>
                </a:solidFill>
              </a:rPr>
              <a:t>úhel, kruh a  kříž a čtyřúhelník </a:t>
            </a:r>
          </a:p>
          <a:p>
            <a:r>
              <a:rPr lang="cs-CZ" dirty="0" smtClean="0"/>
              <a:t>barvy – černá, bílá a červená</a:t>
            </a:r>
          </a:p>
        </p:txBody>
      </p:sp>
      <p:grpSp>
        <p:nvGrpSpPr>
          <p:cNvPr id="6" name="Group 5"/>
          <p:cNvGrpSpPr/>
          <p:nvPr/>
        </p:nvGrpSpPr>
        <p:grpSpPr>
          <a:xfrm>
            <a:off x="266713" y="1071564"/>
            <a:ext cx="2384459" cy="3794746"/>
            <a:chOff x="6353612" y="1600202"/>
            <a:chExt cx="2524246" cy="3934930"/>
          </a:xfrm>
        </p:grpSpPr>
        <p:pic>
          <p:nvPicPr>
            <p:cNvPr id="7172" name="Picture 4" descr="Soubor:Casimir Malevich pho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3612" y="1600202"/>
              <a:ext cx="2457366" cy="34189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5" name="Rectangle 4"/>
            <p:cNvSpPr/>
            <p:nvPr/>
          </p:nvSpPr>
          <p:spPr>
            <a:xfrm>
              <a:off x="6444186" y="5152156"/>
              <a:ext cx="2433672" cy="382976"/>
            </a:xfrm>
            <a:prstGeom prst="rect">
              <a:avLst/>
            </a:prstGeom>
          </p:spPr>
          <p:txBody>
            <a:bodyPr wrap="none">
              <a:spAutoFit/>
            </a:bodyPr>
            <a:lstStyle/>
            <a:p>
              <a:r>
                <a:rPr lang="cs-CZ" b="1" dirty="0" smtClean="0"/>
                <a:t>12. Fotografie z 30. let</a:t>
              </a:r>
              <a:endParaRPr lang="cs-CZ" b="1" dirty="0"/>
            </a:p>
          </p:txBody>
        </p:sp>
      </p:grpSp>
    </p:spTree>
    <p:extLst>
      <p:ext uri="{BB962C8B-B14F-4D97-AF65-F5344CB8AC3E}">
        <p14:creationId xmlns:p14="http://schemas.microsoft.com/office/powerpoint/2010/main" val="287219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52226">
                                            <p:bg/>
                                          </p:spTgt>
                                        </p:tgtEl>
                                        <p:attrNameLst>
                                          <p:attrName>style.visibility</p:attrName>
                                        </p:attrNameLst>
                                      </p:cBhvr>
                                      <p:to>
                                        <p:strVal val="visible"/>
                                      </p:to>
                                    </p:set>
                                    <p:animEffect transition="in" filter="wipe(down)">
                                      <p:cBhvr>
                                        <p:cTn id="11" dur="500"/>
                                        <p:tgtEl>
                                          <p:spTgt spid="52226">
                                            <p:bg/>
                                          </p:spTgt>
                                        </p:tgtEl>
                                      </p:cBhvr>
                                    </p:animEffect>
                                  </p:childTnLst>
                                </p:cTn>
                              </p:par>
                            </p:childTnLst>
                          </p:cTn>
                        </p:par>
                        <p:par>
                          <p:cTn id="12" fill="hold">
                            <p:stCondLst>
                              <p:cond delay="1500"/>
                            </p:stCondLst>
                            <p:childTnLst>
                              <p:par>
                                <p:cTn id="13" presetID="22" presetClass="entr" presetSubtype="4" fill="hold" grpId="0" nodeType="afterEffect">
                                  <p:stCondLst>
                                    <p:cond delay="0"/>
                                  </p:stCondLst>
                                  <p:childTnLst>
                                    <p:set>
                                      <p:cBhvr>
                                        <p:cTn id="14" dur="1" fill="hold">
                                          <p:stCondLst>
                                            <p:cond delay="0"/>
                                          </p:stCondLst>
                                        </p:cTn>
                                        <p:tgtEl>
                                          <p:spTgt spid="52226">
                                            <p:txEl>
                                              <p:pRg st="0" end="0"/>
                                            </p:txEl>
                                          </p:spTgt>
                                        </p:tgtEl>
                                        <p:attrNameLst>
                                          <p:attrName>style.visibility</p:attrName>
                                        </p:attrNameLst>
                                      </p:cBhvr>
                                      <p:to>
                                        <p:strVal val="visible"/>
                                      </p:to>
                                    </p:set>
                                    <p:animEffect transition="in" filter="wipe(down)">
                                      <p:cBhvr>
                                        <p:cTn id="15" dur="500"/>
                                        <p:tgtEl>
                                          <p:spTgt spid="52226">
                                            <p:txEl>
                                              <p:pRg st="0" end="0"/>
                                            </p:txEl>
                                          </p:spTgt>
                                        </p:tgtEl>
                                      </p:cBhvr>
                                    </p:animEffect>
                                  </p:childTnLst>
                                </p:cTn>
                              </p:par>
                            </p:childTnLst>
                          </p:cTn>
                        </p:par>
                        <p:par>
                          <p:cTn id="16" fill="hold">
                            <p:stCondLst>
                              <p:cond delay="2000"/>
                            </p:stCondLst>
                            <p:childTnLst>
                              <p:par>
                                <p:cTn id="17" presetID="22" presetClass="entr" presetSubtype="4" fill="hold" grpId="0" nodeType="afterEffect">
                                  <p:stCondLst>
                                    <p:cond delay="1000"/>
                                  </p:stCondLst>
                                  <p:childTnLst>
                                    <p:set>
                                      <p:cBhvr>
                                        <p:cTn id="18" dur="1" fill="hold">
                                          <p:stCondLst>
                                            <p:cond delay="0"/>
                                          </p:stCondLst>
                                        </p:cTn>
                                        <p:tgtEl>
                                          <p:spTgt spid="52226">
                                            <p:txEl>
                                              <p:pRg st="1" end="1"/>
                                            </p:txEl>
                                          </p:spTgt>
                                        </p:tgtEl>
                                        <p:attrNameLst>
                                          <p:attrName>style.visibility</p:attrName>
                                        </p:attrNameLst>
                                      </p:cBhvr>
                                      <p:to>
                                        <p:strVal val="visible"/>
                                      </p:to>
                                    </p:set>
                                    <p:animEffect transition="in" filter="wipe(down)">
                                      <p:cBhvr>
                                        <p:cTn id="19" dur="500"/>
                                        <p:tgtEl>
                                          <p:spTgt spid="52226">
                                            <p:txEl>
                                              <p:pRg st="1" end="1"/>
                                            </p:txEl>
                                          </p:spTgt>
                                        </p:tgtEl>
                                      </p:cBhvr>
                                    </p:animEffect>
                                  </p:childTnLst>
                                </p:cTn>
                              </p:par>
                            </p:childTnLst>
                          </p:cTn>
                        </p:par>
                        <p:par>
                          <p:cTn id="20" fill="hold">
                            <p:stCondLst>
                              <p:cond delay="3500"/>
                            </p:stCondLst>
                            <p:childTnLst>
                              <p:par>
                                <p:cTn id="21" presetID="22" presetClass="entr" presetSubtype="4" fill="hold" grpId="0" nodeType="afterEffect">
                                  <p:stCondLst>
                                    <p:cond delay="1000"/>
                                  </p:stCondLst>
                                  <p:childTnLst>
                                    <p:set>
                                      <p:cBhvr>
                                        <p:cTn id="22" dur="1" fill="hold">
                                          <p:stCondLst>
                                            <p:cond delay="0"/>
                                          </p:stCondLst>
                                        </p:cTn>
                                        <p:tgtEl>
                                          <p:spTgt spid="52226">
                                            <p:txEl>
                                              <p:pRg st="2" end="2"/>
                                            </p:txEl>
                                          </p:spTgt>
                                        </p:tgtEl>
                                        <p:attrNameLst>
                                          <p:attrName>style.visibility</p:attrName>
                                        </p:attrNameLst>
                                      </p:cBhvr>
                                      <p:to>
                                        <p:strVal val="visible"/>
                                      </p:to>
                                    </p:set>
                                    <p:animEffect transition="in" filter="wipe(down)">
                                      <p:cBhvr>
                                        <p:cTn id="23" dur="500"/>
                                        <p:tgtEl>
                                          <p:spTgt spid="52226">
                                            <p:txEl>
                                              <p:pRg st="2" end="2"/>
                                            </p:txEl>
                                          </p:spTgt>
                                        </p:tgtEl>
                                      </p:cBhvr>
                                    </p:animEffect>
                                  </p:childTnLst>
                                </p:cTn>
                              </p:par>
                            </p:childTnLst>
                          </p:cTn>
                        </p:par>
                        <p:par>
                          <p:cTn id="24" fill="hold">
                            <p:stCondLst>
                              <p:cond delay="5000"/>
                            </p:stCondLst>
                            <p:childTnLst>
                              <p:par>
                                <p:cTn id="25" presetID="22" presetClass="entr" presetSubtype="4" fill="hold" grpId="0" nodeType="afterEffect">
                                  <p:stCondLst>
                                    <p:cond delay="1000"/>
                                  </p:stCondLst>
                                  <p:childTnLst>
                                    <p:set>
                                      <p:cBhvr>
                                        <p:cTn id="26" dur="1" fill="hold">
                                          <p:stCondLst>
                                            <p:cond delay="0"/>
                                          </p:stCondLst>
                                        </p:cTn>
                                        <p:tgtEl>
                                          <p:spTgt spid="52226">
                                            <p:txEl>
                                              <p:pRg st="3" end="3"/>
                                            </p:txEl>
                                          </p:spTgt>
                                        </p:tgtEl>
                                        <p:attrNameLst>
                                          <p:attrName>style.visibility</p:attrName>
                                        </p:attrNameLst>
                                      </p:cBhvr>
                                      <p:to>
                                        <p:strVal val="visible"/>
                                      </p:to>
                                    </p:set>
                                    <p:animEffect transition="in" filter="wipe(down)">
                                      <p:cBhvr>
                                        <p:cTn id="27" dur="500"/>
                                        <p:tgtEl>
                                          <p:spTgt spid="52226">
                                            <p:txEl>
                                              <p:pRg st="3" end="3"/>
                                            </p:txEl>
                                          </p:spTgt>
                                        </p:tgtEl>
                                      </p:cBhvr>
                                    </p:animEffect>
                                  </p:childTnLst>
                                </p:cTn>
                              </p:par>
                            </p:childTnLst>
                          </p:cTn>
                        </p:par>
                        <p:par>
                          <p:cTn id="28" fill="hold">
                            <p:stCondLst>
                              <p:cond delay="6500"/>
                            </p:stCondLst>
                            <p:childTnLst>
                              <p:par>
                                <p:cTn id="29" presetID="22" presetClass="entr" presetSubtype="4" fill="hold" grpId="0" nodeType="afterEffect">
                                  <p:stCondLst>
                                    <p:cond delay="1000"/>
                                  </p:stCondLst>
                                  <p:childTnLst>
                                    <p:set>
                                      <p:cBhvr>
                                        <p:cTn id="30" dur="1" fill="hold">
                                          <p:stCondLst>
                                            <p:cond delay="0"/>
                                          </p:stCondLst>
                                        </p:cTn>
                                        <p:tgtEl>
                                          <p:spTgt spid="52226">
                                            <p:txEl>
                                              <p:pRg st="4" end="4"/>
                                            </p:txEl>
                                          </p:spTgt>
                                        </p:tgtEl>
                                        <p:attrNameLst>
                                          <p:attrName>style.visibility</p:attrName>
                                        </p:attrNameLst>
                                      </p:cBhvr>
                                      <p:to>
                                        <p:strVal val="visible"/>
                                      </p:to>
                                    </p:set>
                                    <p:animEffect transition="in" filter="wipe(down)">
                                      <p:cBhvr>
                                        <p:cTn id="31" dur="500"/>
                                        <p:tgtEl>
                                          <p:spTgt spid="5222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uiExpand="1"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698500"/>
            <a:ext cx="7886700" cy="5478463"/>
          </a:xfrm>
        </p:spPr>
        <p:txBody>
          <a:bodyPr>
            <a:normAutofit/>
          </a:bodyPr>
          <a:lstStyle/>
          <a:p>
            <a:r>
              <a:rPr lang="cs-CZ" dirty="0" smtClean="0"/>
              <a:t>narodil </a:t>
            </a:r>
            <a:r>
              <a:rPr lang="cs-CZ" dirty="0"/>
              <a:t>se na Ukrajině polským </a:t>
            </a:r>
            <a:r>
              <a:rPr lang="cs-CZ" dirty="0" smtClean="0"/>
              <a:t>rodičům</a:t>
            </a:r>
          </a:p>
          <a:p>
            <a:r>
              <a:rPr lang="cs-CZ" dirty="0" smtClean="0"/>
              <a:t>roku </a:t>
            </a:r>
            <a:r>
              <a:rPr lang="cs-CZ" dirty="0"/>
              <a:t>1905 začal studovat na Škole malby, sochařství a architektury v Moskvě</a:t>
            </a:r>
          </a:p>
          <a:p>
            <a:r>
              <a:rPr lang="cs-CZ" dirty="0"/>
              <a:t>a</a:t>
            </a:r>
            <a:r>
              <a:rPr lang="cs-CZ" dirty="0" smtClean="0"/>
              <a:t>by si vydělal na pobyt v Moskvě → pracoval </a:t>
            </a:r>
            <a:r>
              <a:rPr lang="cs-CZ" dirty="0"/>
              <a:t>jako technický kreslič na </a:t>
            </a:r>
            <a:r>
              <a:rPr lang="cs-CZ" dirty="0" smtClean="0"/>
              <a:t>dráze</a:t>
            </a:r>
          </a:p>
          <a:p>
            <a:r>
              <a:rPr lang="cs-CZ" dirty="0" smtClean="0"/>
              <a:t>první obrazy maloval </a:t>
            </a:r>
            <a:r>
              <a:rPr lang="cs-CZ" dirty="0"/>
              <a:t>v </a:t>
            </a:r>
            <a:r>
              <a:rPr lang="cs-CZ" dirty="0" smtClean="0"/>
              <a:t>Kursku v plenéru v impresionistickém stylu</a:t>
            </a:r>
          </a:p>
          <a:p>
            <a:r>
              <a:rPr lang="cs-CZ" dirty="0" smtClean="0"/>
              <a:t>postupně </a:t>
            </a:r>
            <a:r>
              <a:rPr lang="cs-CZ" dirty="0"/>
              <a:t>je ovlivněn impresionismem, symbolismem, </a:t>
            </a:r>
            <a:r>
              <a:rPr lang="cs-CZ" dirty="0" err="1"/>
              <a:t>neoprimitivismem</a:t>
            </a:r>
            <a:endParaRPr lang="cs-CZ" dirty="0"/>
          </a:p>
        </p:txBody>
      </p:sp>
      <p:grpSp>
        <p:nvGrpSpPr>
          <p:cNvPr id="7" name="Group 6"/>
          <p:cNvGrpSpPr/>
          <p:nvPr/>
        </p:nvGrpSpPr>
        <p:grpSpPr>
          <a:xfrm>
            <a:off x="5078095" y="3631813"/>
            <a:ext cx="3746570" cy="3118529"/>
            <a:chOff x="5078095" y="3631813"/>
            <a:chExt cx="3746570" cy="3118529"/>
          </a:xfrm>
        </p:grpSpPr>
        <p:pic>
          <p:nvPicPr>
            <p:cNvPr id="24578" name="Picture 2" descr="File:Malevich Kursk hous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8095" y="3631813"/>
              <a:ext cx="3667125" cy="27491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43657" y="6381010"/>
              <a:ext cx="3681008" cy="369332"/>
            </a:xfrm>
            <a:prstGeom prst="rect">
              <a:avLst/>
            </a:prstGeom>
            <a:noFill/>
          </p:spPr>
          <p:txBody>
            <a:bodyPr wrap="none" rtlCol="0">
              <a:spAutoFit/>
            </a:bodyPr>
            <a:lstStyle/>
            <a:p>
              <a:r>
                <a:rPr lang="cs-CZ" b="1" dirty="0" smtClean="0"/>
                <a:t>13. Dům, v které Malevič žil v Kursku</a:t>
              </a:r>
              <a:endParaRPr lang="cs-CZ" b="1" dirty="0"/>
            </a:p>
          </p:txBody>
        </p:sp>
      </p:grpSp>
    </p:spTree>
    <p:extLst>
      <p:ext uri="{BB962C8B-B14F-4D97-AF65-F5344CB8AC3E}">
        <p14:creationId xmlns:p14="http://schemas.microsoft.com/office/powerpoint/2010/main" val="2270212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wipe(down)">
                                      <p:cBhvr>
                                        <p:cTn id="7" dur="500"/>
                                        <p:tgtEl>
                                          <p:spTgt spid="4">
                                            <p:bg/>
                                          </p:spTgt>
                                        </p:tgtEl>
                                      </p:cBhvr>
                                    </p:animEffect>
                                  </p:childTnLst>
                                </p:cTn>
                              </p:par>
                            </p:childTnLst>
                          </p:cTn>
                        </p:par>
                        <p:par>
                          <p:cTn id="8" fill="hold">
                            <p:stCondLst>
                              <p:cond delay="500"/>
                            </p:stCondLst>
                            <p:childTnLst>
                              <p:par>
                                <p:cTn id="9" presetID="22" presetClass="entr" presetSubtype="4" fill="hold" grpId="0" nodeType="afterEffect">
                                  <p:stCondLst>
                                    <p:cond delay="10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down)">
                                      <p:cBhvr>
                                        <p:cTn id="11" dur="500"/>
                                        <p:tgtEl>
                                          <p:spTgt spid="4">
                                            <p:txEl>
                                              <p:pRg st="0" end="0"/>
                                            </p:txEl>
                                          </p:spTgt>
                                        </p:tgtEl>
                                      </p:cBhvr>
                                    </p:animEffect>
                                  </p:childTnLst>
                                </p:cTn>
                              </p:par>
                            </p:childTnLst>
                          </p:cTn>
                        </p:par>
                        <p:par>
                          <p:cTn id="12" fill="hold">
                            <p:stCondLst>
                              <p:cond delay="2000"/>
                            </p:stCondLst>
                            <p:childTnLst>
                              <p:par>
                                <p:cTn id="13" presetID="22" presetClass="entr" presetSubtype="4" fill="hold" grpId="0" nodeType="afterEffect">
                                  <p:stCondLst>
                                    <p:cond delay="100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ipe(down)">
                                      <p:cBhvr>
                                        <p:cTn id="15" dur="500"/>
                                        <p:tgtEl>
                                          <p:spTgt spid="4">
                                            <p:txEl>
                                              <p:pRg st="1" end="1"/>
                                            </p:txEl>
                                          </p:spTgt>
                                        </p:tgtEl>
                                      </p:cBhvr>
                                    </p:animEffect>
                                  </p:childTnLst>
                                </p:cTn>
                              </p:par>
                            </p:childTnLst>
                          </p:cTn>
                        </p:par>
                        <p:par>
                          <p:cTn id="16" fill="hold">
                            <p:stCondLst>
                              <p:cond delay="3500"/>
                            </p:stCondLst>
                            <p:childTnLst>
                              <p:par>
                                <p:cTn id="17" presetID="22" presetClass="entr" presetSubtype="4" fill="hold" grpId="0" nodeType="afterEffect">
                                  <p:stCondLst>
                                    <p:cond delay="100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wipe(down)">
                                      <p:cBhvr>
                                        <p:cTn id="19" dur="500"/>
                                        <p:tgtEl>
                                          <p:spTgt spid="4">
                                            <p:txEl>
                                              <p:pRg st="2" end="2"/>
                                            </p:txEl>
                                          </p:spTgt>
                                        </p:tgtEl>
                                      </p:cBhvr>
                                    </p:animEffect>
                                  </p:childTnLst>
                                </p:cTn>
                              </p:par>
                            </p:childTnLst>
                          </p:cTn>
                        </p:par>
                        <p:par>
                          <p:cTn id="20" fill="hold">
                            <p:stCondLst>
                              <p:cond delay="5000"/>
                            </p:stCondLst>
                            <p:childTnLst>
                              <p:par>
                                <p:cTn id="21" presetID="22" presetClass="entr" presetSubtype="4" fill="hold" grpId="0" nodeType="afterEffect">
                                  <p:stCondLst>
                                    <p:cond delay="1000"/>
                                  </p:stCondLst>
                                  <p:childTnLst>
                                    <p:set>
                                      <p:cBhvr>
                                        <p:cTn id="22" dur="1" fill="hold">
                                          <p:stCondLst>
                                            <p:cond delay="0"/>
                                          </p:stCondLst>
                                        </p:cTn>
                                        <p:tgtEl>
                                          <p:spTgt spid="4">
                                            <p:txEl>
                                              <p:pRg st="3" end="3"/>
                                            </p:txEl>
                                          </p:spTgt>
                                        </p:tgtEl>
                                        <p:attrNameLst>
                                          <p:attrName>style.visibility</p:attrName>
                                        </p:attrNameLst>
                                      </p:cBhvr>
                                      <p:to>
                                        <p:strVal val="visible"/>
                                      </p:to>
                                    </p:set>
                                    <p:animEffect transition="in" filter="wipe(down)">
                                      <p:cBhvr>
                                        <p:cTn id="23" dur="500"/>
                                        <p:tgtEl>
                                          <p:spTgt spid="4">
                                            <p:txEl>
                                              <p:pRg st="3" end="3"/>
                                            </p:txEl>
                                          </p:spTgt>
                                        </p:tgtEl>
                                      </p:cBhvr>
                                    </p:animEffect>
                                  </p:childTnLst>
                                </p:cTn>
                              </p:par>
                            </p:childTnLst>
                          </p:cTn>
                        </p:par>
                        <p:par>
                          <p:cTn id="24" fill="hold">
                            <p:stCondLst>
                              <p:cond delay="6500"/>
                            </p:stCondLst>
                            <p:childTnLst>
                              <p:par>
                                <p:cTn id="25" presetID="22" presetClass="entr" presetSubtype="4" fill="hold" grpId="0" nodeType="afterEffect">
                                  <p:stCondLst>
                                    <p:cond delay="100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wipe(down)">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down)">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68374"/>
          </a:xfrm>
        </p:spPr>
        <p:txBody>
          <a:bodyPr>
            <a:normAutofit/>
          </a:bodyPr>
          <a:lstStyle/>
          <a:p>
            <a:r>
              <a:rPr lang="cs-CZ" dirty="0" smtClean="0"/>
              <a:t>Autoportrét, kolem r. 1910</a:t>
            </a:r>
            <a:endParaRPr lang="cs-CZ" dirty="0"/>
          </a:p>
        </p:txBody>
      </p:sp>
      <p:grpSp>
        <p:nvGrpSpPr>
          <p:cNvPr id="6" name="Group 5"/>
          <p:cNvGrpSpPr/>
          <p:nvPr/>
        </p:nvGrpSpPr>
        <p:grpSpPr>
          <a:xfrm>
            <a:off x="4656248" y="1935531"/>
            <a:ext cx="4068454" cy="4440004"/>
            <a:chOff x="4656248" y="1935531"/>
            <a:chExt cx="4068454" cy="4440004"/>
          </a:xfrm>
        </p:grpSpPr>
        <p:pic>
          <p:nvPicPr>
            <p:cNvPr id="3" name="Picture 2"/>
            <p:cNvPicPr>
              <a:picLocks noChangeAspect="1"/>
            </p:cNvPicPr>
            <p:nvPr/>
          </p:nvPicPr>
          <p:blipFill>
            <a:blip r:embed="rId2"/>
            <a:stretch>
              <a:fillRect/>
            </a:stretch>
          </p:blipFill>
          <p:spPr>
            <a:xfrm>
              <a:off x="4656248" y="1935531"/>
              <a:ext cx="3859102" cy="404809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p:cNvSpPr txBox="1"/>
            <p:nvPr/>
          </p:nvSpPr>
          <p:spPr>
            <a:xfrm>
              <a:off x="8305998" y="6006203"/>
              <a:ext cx="418704" cy="369332"/>
            </a:xfrm>
            <a:prstGeom prst="rect">
              <a:avLst/>
            </a:prstGeom>
            <a:noFill/>
          </p:spPr>
          <p:txBody>
            <a:bodyPr wrap="none" rtlCol="0">
              <a:spAutoFit/>
            </a:bodyPr>
            <a:lstStyle/>
            <a:p>
              <a:r>
                <a:rPr lang="cs-CZ" dirty="0" smtClean="0"/>
                <a:t>14</a:t>
              </a:r>
              <a:endParaRPr lang="cs-CZ" dirty="0"/>
            </a:p>
          </p:txBody>
        </p:sp>
      </p:grpSp>
      <p:grpSp>
        <p:nvGrpSpPr>
          <p:cNvPr id="8" name="Group 7"/>
          <p:cNvGrpSpPr/>
          <p:nvPr/>
        </p:nvGrpSpPr>
        <p:grpSpPr>
          <a:xfrm>
            <a:off x="566855" y="1935530"/>
            <a:ext cx="3721575" cy="4440005"/>
            <a:chOff x="617655" y="1935530"/>
            <a:chExt cx="3721575" cy="4440005"/>
          </a:xfrm>
        </p:grpSpPr>
        <p:pic>
          <p:nvPicPr>
            <p:cNvPr id="26626" name="Picture 2" descr="File:Malevich - Self-Portrai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655" y="1935530"/>
              <a:ext cx="3527721" cy="404809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7" name="TextBox 6"/>
            <p:cNvSpPr txBox="1"/>
            <p:nvPr/>
          </p:nvSpPr>
          <p:spPr>
            <a:xfrm>
              <a:off x="3920526" y="6006203"/>
              <a:ext cx="418704" cy="369332"/>
            </a:xfrm>
            <a:prstGeom prst="rect">
              <a:avLst/>
            </a:prstGeom>
            <a:noFill/>
          </p:spPr>
          <p:txBody>
            <a:bodyPr wrap="none" rtlCol="0">
              <a:spAutoFit/>
            </a:bodyPr>
            <a:lstStyle/>
            <a:p>
              <a:r>
                <a:rPr lang="cs-CZ" dirty="0" smtClean="0"/>
                <a:t>15</a:t>
              </a:r>
              <a:endParaRPr lang="cs-CZ" dirty="0"/>
            </a:p>
          </p:txBody>
        </p:sp>
      </p:grpSp>
    </p:spTree>
    <p:extLst>
      <p:ext uri="{BB962C8B-B14F-4D97-AF65-F5344CB8AC3E}">
        <p14:creationId xmlns:p14="http://schemas.microsoft.com/office/powerpoint/2010/main" val="110460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7800"/>
            <a:ext cx="7886700" cy="1066800"/>
          </a:xfrm>
        </p:spPr>
        <p:txBody>
          <a:bodyPr>
            <a:normAutofit/>
          </a:bodyPr>
          <a:lstStyle/>
          <a:p>
            <a:r>
              <a:rPr lang="cs-CZ" dirty="0"/>
              <a:t>Dívka s </a:t>
            </a:r>
            <a:r>
              <a:rPr lang="cs-CZ" dirty="0" smtClean="0"/>
              <a:t>květinami, 1903</a:t>
            </a:r>
            <a:endParaRPr lang="cs-CZ" dirty="0"/>
          </a:p>
        </p:txBody>
      </p:sp>
      <p:grpSp>
        <p:nvGrpSpPr>
          <p:cNvPr id="5" name="Group 4"/>
          <p:cNvGrpSpPr/>
          <p:nvPr/>
        </p:nvGrpSpPr>
        <p:grpSpPr>
          <a:xfrm>
            <a:off x="1238250" y="1244600"/>
            <a:ext cx="7166154" cy="5505590"/>
            <a:chOff x="1238250" y="1244600"/>
            <a:chExt cx="7166154" cy="5505590"/>
          </a:xfrm>
        </p:grpSpPr>
        <p:pic>
          <p:nvPicPr>
            <p:cNvPr id="16386" name="Picture 2" descr="Soubor:Flowergir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250" y="1244600"/>
              <a:ext cx="6667500" cy="530542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7985700" y="6380858"/>
              <a:ext cx="418704" cy="369332"/>
            </a:xfrm>
            <a:prstGeom prst="rect">
              <a:avLst/>
            </a:prstGeom>
            <a:noFill/>
          </p:spPr>
          <p:txBody>
            <a:bodyPr wrap="none" rtlCol="0">
              <a:spAutoFit/>
            </a:bodyPr>
            <a:lstStyle/>
            <a:p>
              <a:r>
                <a:rPr lang="cs-CZ" dirty="0" smtClean="0"/>
                <a:t>16</a:t>
              </a:r>
              <a:endParaRPr lang="cs-CZ" dirty="0"/>
            </a:p>
          </p:txBody>
        </p:sp>
      </p:grpSp>
    </p:spTree>
    <p:extLst>
      <p:ext uri="{BB962C8B-B14F-4D97-AF65-F5344CB8AC3E}">
        <p14:creationId xmlns:p14="http://schemas.microsoft.com/office/powerpoint/2010/main" val="862099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41374"/>
          </a:xfrm>
        </p:spPr>
        <p:txBody>
          <a:bodyPr>
            <a:normAutofit/>
          </a:bodyPr>
          <a:lstStyle/>
          <a:p>
            <a:r>
              <a:rPr lang="cs-CZ" dirty="0" smtClean="0"/>
              <a:t>Jarní zahrada v květu, 1904</a:t>
            </a:r>
            <a:endParaRPr lang="cs-CZ" dirty="0"/>
          </a:p>
        </p:txBody>
      </p:sp>
      <p:grpSp>
        <p:nvGrpSpPr>
          <p:cNvPr id="5" name="Group 4"/>
          <p:cNvGrpSpPr/>
          <p:nvPr/>
        </p:nvGrpSpPr>
        <p:grpSpPr>
          <a:xfrm>
            <a:off x="1363487" y="1485900"/>
            <a:ext cx="6836867" cy="4933375"/>
            <a:chOff x="1363487" y="1485900"/>
            <a:chExt cx="6836867" cy="4933375"/>
          </a:xfrm>
        </p:grpSpPr>
        <p:pic>
          <p:nvPicPr>
            <p:cNvPr id="18434" name="Picture 2" descr="File:Spring - Garden in Blosso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3487" y="1485900"/>
              <a:ext cx="6667500" cy="45243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7781650" y="6049943"/>
              <a:ext cx="418704" cy="369332"/>
            </a:xfrm>
            <a:prstGeom prst="rect">
              <a:avLst/>
            </a:prstGeom>
            <a:noFill/>
          </p:spPr>
          <p:txBody>
            <a:bodyPr wrap="none" rtlCol="0">
              <a:spAutoFit/>
            </a:bodyPr>
            <a:lstStyle/>
            <a:p>
              <a:r>
                <a:rPr lang="cs-CZ" dirty="0" smtClean="0"/>
                <a:t>17</a:t>
              </a:r>
              <a:endParaRPr lang="cs-CZ" dirty="0"/>
            </a:p>
          </p:txBody>
        </p:sp>
      </p:grpSp>
    </p:spTree>
    <p:extLst>
      <p:ext uri="{BB962C8B-B14F-4D97-AF65-F5344CB8AC3E}">
        <p14:creationId xmlns:p14="http://schemas.microsoft.com/office/powerpoint/2010/main" val="266277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92010"/>
          </a:xfrm>
        </p:spPr>
        <p:txBody>
          <a:bodyPr>
            <a:normAutofit/>
          </a:bodyPr>
          <a:lstStyle/>
          <a:p>
            <a:r>
              <a:rPr lang="cs-CZ" dirty="0" smtClean="0"/>
              <a:t>Březový háj, </a:t>
            </a:r>
            <a:r>
              <a:rPr lang="cs-CZ" dirty="0"/>
              <a:t>1905</a:t>
            </a:r>
          </a:p>
        </p:txBody>
      </p:sp>
      <p:grpSp>
        <p:nvGrpSpPr>
          <p:cNvPr id="5" name="Group 4"/>
          <p:cNvGrpSpPr/>
          <p:nvPr/>
        </p:nvGrpSpPr>
        <p:grpSpPr>
          <a:xfrm>
            <a:off x="1380243" y="1624801"/>
            <a:ext cx="6495868" cy="4842613"/>
            <a:chOff x="1380243" y="1590933"/>
            <a:chExt cx="6495868" cy="4842613"/>
          </a:xfrm>
        </p:grpSpPr>
        <p:pic>
          <p:nvPicPr>
            <p:cNvPr id="28674" name="Picture 2" descr="Birkenhain - Kazimir Malevi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0243" y="1590933"/>
              <a:ext cx="6383514" cy="44429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7457407" y="6064214"/>
              <a:ext cx="418704" cy="369332"/>
            </a:xfrm>
            <a:prstGeom prst="rect">
              <a:avLst/>
            </a:prstGeom>
            <a:noFill/>
          </p:spPr>
          <p:txBody>
            <a:bodyPr wrap="none" rtlCol="0">
              <a:spAutoFit/>
            </a:bodyPr>
            <a:lstStyle/>
            <a:p>
              <a:r>
                <a:rPr lang="cs-CZ" dirty="0" smtClean="0"/>
                <a:t>18</a:t>
              </a:r>
              <a:endParaRPr lang="cs-CZ" dirty="0"/>
            </a:p>
          </p:txBody>
        </p:sp>
      </p:grpSp>
    </p:spTree>
    <p:extLst>
      <p:ext uri="{BB962C8B-B14F-4D97-AF65-F5344CB8AC3E}">
        <p14:creationId xmlns:p14="http://schemas.microsoft.com/office/powerpoint/2010/main" val="2772893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66774"/>
          </a:xfrm>
        </p:spPr>
        <p:txBody>
          <a:bodyPr>
            <a:normAutofit/>
          </a:bodyPr>
          <a:lstStyle/>
          <a:p>
            <a:r>
              <a:rPr lang="cs-CZ" dirty="0" smtClean="0"/>
              <a:t>Portrét příbuzné, 1906</a:t>
            </a:r>
            <a:endParaRPr lang="cs-CZ" dirty="0"/>
          </a:p>
        </p:txBody>
      </p:sp>
      <p:grpSp>
        <p:nvGrpSpPr>
          <p:cNvPr id="5" name="Group 4"/>
          <p:cNvGrpSpPr/>
          <p:nvPr/>
        </p:nvGrpSpPr>
        <p:grpSpPr>
          <a:xfrm>
            <a:off x="1471612" y="1507834"/>
            <a:ext cx="6379131" cy="4815280"/>
            <a:chOff x="1471612" y="1507834"/>
            <a:chExt cx="6379131" cy="4815280"/>
          </a:xfrm>
        </p:grpSpPr>
        <p:pic>
          <p:nvPicPr>
            <p:cNvPr id="29698" name="Picture 2" descr="Portrait of a Member of the Artist's Family - Kazimir Malevi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1612" y="1507834"/>
              <a:ext cx="6200775" cy="441495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7432039" y="5953782"/>
              <a:ext cx="418704" cy="369332"/>
            </a:xfrm>
            <a:prstGeom prst="rect">
              <a:avLst/>
            </a:prstGeom>
            <a:noFill/>
          </p:spPr>
          <p:txBody>
            <a:bodyPr wrap="none" rtlCol="0">
              <a:spAutoFit/>
            </a:bodyPr>
            <a:lstStyle/>
            <a:p>
              <a:r>
                <a:rPr lang="cs-CZ" dirty="0" smtClean="0"/>
                <a:t>19</a:t>
              </a:r>
              <a:endParaRPr lang="cs-CZ" dirty="0"/>
            </a:p>
          </p:txBody>
        </p:sp>
      </p:grpSp>
    </p:spTree>
    <p:extLst>
      <p:ext uri="{BB962C8B-B14F-4D97-AF65-F5344CB8AC3E}">
        <p14:creationId xmlns:p14="http://schemas.microsoft.com/office/powerpoint/2010/main" val="302326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628650" y="139700"/>
            <a:ext cx="7886700" cy="965201"/>
          </a:xfrm>
        </p:spPr>
        <p:txBody>
          <a:bodyPr>
            <a:normAutofit/>
          </a:bodyPr>
          <a:lstStyle/>
          <a:p>
            <a:pPr>
              <a:defRPr/>
            </a:pPr>
            <a:r>
              <a:rPr lang="cs-CZ" dirty="0" smtClean="0">
                <a:ln>
                  <a:solidFill>
                    <a:schemeClr val="bg1"/>
                  </a:solidFill>
                </a:ln>
                <a:solidFill>
                  <a:schemeClr val="tx1"/>
                </a:solidFill>
              </a:rPr>
              <a:t>Dřevorubec, 1912 - 1913</a:t>
            </a:r>
            <a:endParaRPr lang="cs-CZ" dirty="0">
              <a:ln>
                <a:solidFill>
                  <a:schemeClr val="bg1"/>
                </a:solidFill>
              </a:ln>
              <a:solidFill>
                <a:schemeClr val="tx1"/>
              </a:solidFill>
            </a:endParaRPr>
          </a:p>
        </p:txBody>
      </p:sp>
      <p:sp>
        <p:nvSpPr>
          <p:cNvPr id="4" name="Content Placeholder 3"/>
          <p:cNvSpPr>
            <a:spLocks noGrp="1"/>
          </p:cNvSpPr>
          <p:nvPr>
            <p:ph idx="1"/>
          </p:nvPr>
        </p:nvSpPr>
        <p:spPr>
          <a:xfrm>
            <a:off x="225778" y="1587500"/>
            <a:ext cx="4723063" cy="4589463"/>
          </a:xfrm>
        </p:spPr>
        <p:txBody>
          <a:bodyPr>
            <a:normAutofit/>
          </a:bodyPr>
          <a:lstStyle/>
          <a:p>
            <a:r>
              <a:rPr lang="cs-CZ" dirty="0" smtClean="0"/>
              <a:t>r. </a:t>
            </a:r>
            <a:r>
              <a:rPr lang="cs-CZ" dirty="0"/>
              <a:t>1910 → Kárový </a:t>
            </a:r>
            <a:r>
              <a:rPr lang="cs-CZ" dirty="0" smtClean="0"/>
              <a:t>kluk</a:t>
            </a:r>
          </a:p>
          <a:p>
            <a:pPr lvl="1"/>
            <a:r>
              <a:rPr lang="cs-CZ" dirty="0" smtClean="0"/>
              <a:t>účast na prvním výstavním </a:t>
            </a:r>
            <a:r>
              <a:rPr lang="cs-CZ" dirty="0"/>
              <a:t>projektu skupiny ruských primitivistů a následovníků Paula </a:t>
            </a:r>
            <a:r>
              <a:rPr lang="cs-CZ" dirty="0" err="1" smtClean="0"/>
              <a:t>Cézanna</a:t>
            </a:r>
            <a:endParaRPr lang="cs-CZ" dirty="0" smtClean="0"/>
          </a:p>
          <a:p>
            <a:r>
              <a:rPr lang="cs-CZ" dirty="0" smtClean="0"/>
              <a:t>r. 1911 </a:t>
            </a:r>
            <a:r>
              <a:rPr lang="cs-CZ" dirty="0"/>
              <a:t>začíná jeho </a:t>
            </a:r>
            <a:r>
              <a:rPr lang="cs-CZ" dirty="0" err="1"/>
              <a:t>neoprimitivistické</a:t>
            </a:r>
            <a:r>
              <a:rPr lang="cs-CZ" dirty="0"/>
              <a:t> </a:t>
            </a:r>
            <a:r>
              <a:rPr lang="cs-CZ" dirty="0" smtClean="0"/>
              <a:t>období</a:t>
            </a:r>
          </a:p>
          <a:p>
            <a:r>
              <a:rPr lang="cs-CZ" dirty="0"/>
              <a:t>1912 → sdružení Oslí </a:t>
            </a:r>
            <a:r>
              <a:rPr lang="cs-CZ" dirty="0" smtClean="0"/>
              <a:t>ocas</a:t>
            </a:r>
          </a:p>
          <a:p>
            <a:pPr lvl="1"/>
            <a:r>
              <a:rPr lang="cs-CZ" dirty="0" smtClean="0"/>
              <a:t>založené </a:t>
            </a:r>
            <a:r>
              <a:rPr lang="cs-CZ" dirty="0"/>
              <a:t>Gončarovovou </a:t>
            </a:r>
            <a:r>
              <a:rPr lang="cs-CZ" dirty="0" smtClean="0"/>
              <a:t>a </a:t>
            </a:r>
            <a:r>
              <a:rPr lang="cs-CZ" dirty="0" err="1" smtClean="0"/>
              <a:t>Larionovem</a:t>
            </a:r>
            <a:endParaRPr lang="cs-CZ" dirty="0" smtClean="0"/>
          </a:p>
        </p:txBody>
      </p:sp>
      <p:grpSp>
        <p:nvGrpSpPr>
          <p:cNvPr id="6" name="Group 5"/>
          <p:cNvGrpSpPr/>
          <p:nvPr/>
        </p:nvGrpSpPr>
        <p:grpSpPr>
          <a:xfrm>
            <a:off x="5276615" y="1219201"/>
            <a:ext cx="3657439" cy="5576157"/>
            <a:chOff x="5225815" y="1219201"/>
            <a:chExt cx="3657439" cy="5576157"/>
          </a:xfrm>
        </p:grpSpPr>
        <p:pic>
          <p:nvPicPr>
            <p:cNvPr id="19458" name="Picture 2" descr="http://upload.wikimedia.org/wikipedia/commons/d/d6/Woodcutt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5815" y="1219201"/>
              <a:ext cx="3547063" cy="520682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5" name="TextBox 4"/>
            <p:cNvSpPr txBox="1"/>
            <p:nvPr/>
          </p:nvSpPr>
          <p:spPr>
            <a:xfrm>
              <a:off x="8464550" y="6426026"/>
              <a:ext cx="418704" cy="369332"/>
            </a:xfrm>
            <a:prstGeom prst="rect">
              <a:avLst/>
            </a:prstGeom>
            <a:noFill/>
          </p:spPr>
          <p:txBody>
            <a:bodyPr wrap="none" rtlCol="0">
              <a:spAutoFit/>
            </a:bodyPr>
            <a:lstStyle/>
            <a:p>
              <a:r>
                <a:rPr lang="cs-CZ" dirty="0" smtClean="0"/>
                <a:t>20</a:t>
              </a:r>
              <a:endParaRPr lang="cs-CZ" dirty="0"/>
            </a:p>
          </p:txBody>
        </p:sp>
      </p:grpSp>
    </p:spTree>
    <p:extLst>
      <p:ext uri="{BB962C8B-B14F-4D97-AF65-F5344CB8AC3E}">
        <p14:creationId xmlns:p14="http://schemas.microsoft.com/office/powerpoint/2010/main" val="224331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4">
                                            <p:bg/>
                                          </p:spTgt>
                                        </p:tgtEl>
                                        <p:attrNameLst>
                                          <p:attrName>style.visibility</p:attrName>
                                        </p:attrNameLst>
                                      </p:cBhvr>
                                      <p:to>
                                        <p:strVal val="visible"/>
                                      </p:to>
                                    </p:set>
                                    <p:animEffect transition="in" filter="wipe(down)">
                                      <p:cBhvr>
                                        <p:cTn id="11" dur="500"/>
                                        <p:tgtEl>
                                          <p:spTgt spid="4">
                                            <p:bg/>
                                          </p:spTgt>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wipe(down)">
                                      <p:cBhvr>
                                        <p:cTn id="14" dur="500"/>
                                        <p:tgtEl>
                                          <p:spTgt spid="4">
                                            <p:txEl>
                                              <p:pRg st="0" end="0"/>
                                            </p:txEl>
                                          </p:spTgt>
                                        </p:tgtEl>
                                      </p:cBhvr>
                                    </p:animEffect>
                                  </p:childTnLst>
                                </p:cTn>
                              </p:par>
                            </p:childTnLst>
                          </p:cTn>
                        </p:par>
                        <p:par>
                          <p:cTn id="15" fill="hold">
                            <p:stCondLst>
                              <p:cond delay="1000"/>
                            </p:stCondLst>
                            <p:childTnLst>
                              <p:par>
                                <p:cTn id="16" presetID="22" presetClass="entr" presetSubtype="4" fill="hold" grpId="0" nodeType="afterEffect">
                                  <p:stCondLst>
                                    <p:cond delay="75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wipe(down)">
                                      <p:cBhvr>
                                        <p:cTn id="18" dur="500"/>
                                        <p:tgtEl>
                                          <p:spTgt spid="4">
                                            <p:txEl>
                                              <p:pRg st="1" end="1"/>
                                            </p:txEl>
                                          </p:spTgt>
                                        </p:tgtEl>
                                      </p:cBhvr>
                                    </p:animEffect>
                                  </p:childTnLst>
                                </p:cTn>
                              </p:par>
                            </p:childTnLst>
                          </p:cTn>
                        </p:par>
                        <p:par>
                          <p:cTn id="19" fill="hold">
                            <p:stCondLst>
                              <p:cond delay="2250"/>
                            </p:stCondLst>
                            <p:childTnLst>
                              <p:par>
                                <p:cTn id="20" presetID="22" presetClass="entr" presetSubtype="4" fill="hold" grpId="0" nodeType="afterEffect">
                                  <p:stCondLst>
                                    <p:cond delay="75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childTnLst>
                          </p:cTn>
                        </p:par>
                        <p:par>
                          <p:cTn id="23" fill="hold">
                            <p:stCondLst>
                              <p:cond delay="3500"/>
                            </p:stCondLst>
                            <p:childTnLst>
                              <p:par>
                                <p:cTn id="24" presetID="22" presetClass="entr" presetSubtype="4" fill="hold" grpId="0" nodeType="afterEffect">
                                  <p:stCondLst>
                                    <p:cond delay="75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wipe(down)">
                                      <p:cBhvr>
                                        <p:cTn id="26" dur="500"/>
                                        <p:tgtEl>
                                          <p:spTgt spid="4">
                                            <p:txEl>
                                              <p:pRg st="3" end="3"/>
                                            </p:txEl>
                                          </p:spTgt>
                                        </p:tgtEl>
                                      </p:cBhvr>
                                    </p:animEffect>
                                  </p:childTnLst>
                                </p:cTn>
                              </p:par>
                            </p:childTnLst>
                          </p:cTn>
                        </p:par>
                        <p:par>
                          <p:cTn id="27" fill="hold">
                            <p:stCondLst>
                              <p:cond delay="4750"/>
                            </p:stCondLst>
                            <p:childTnLst>
                              <p:par>
                                <p:cTn id="28" presetID="22" presetClass="entr" presetSubtype="4" fill="hold" grpId="0" nodeType="afterEffect">
                                  <p:stCondLst>
                                    <p:cond delay="75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wipe(down)">
                                      <p:cBhvr>
                                        <p:cTn id="30"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28600"/>
            <a:ext cx="7886700" cy="816429"/>
          </a:xfrm>
        </p:spPr>
        <p:txBody>
          <a:bodyPr>
            <a:normAutofit/>
          </a:bodyPr>
          <a:lstStyle/>
          <a:p>
            <a:r>
              <a:rPr lang="fi-FI" dirty="0"/>
              <a:t>Hlava </a:t>
            </a:r>
            <a:r>
              <a:rPr lang="fi-FI" dirty="0" smtClean="0"/>
              <a:t>selky,</a:t>
            </a:r>
            <a:r>
              <a:rPr lang="cs-CZ" dirty="0" smtClean="0"/>
              <a:t> </a:t>
            </a:r>
            <a:r>
              <a:rPr lang="fi-FI" dirty="0" smtClean="0"/>
              <a:t>1912-1913</a:t>
            </a:r>
            <a:endParaRPr lang="cs-CZ" dirty="0"/>
          </a:p>
        </p:txBody>
      </p:sp>
      <p:grpSp>
        <p:nvGrpSpPr>
          <p:cNvPr id="7" name="Group 6"/>
          <p:cNvGrpSpPr/>
          <p:nvPr/>
        </p:nvGrpSpPr>
        <p:grpSpPr>
          <a:xfrm>
            <a:off x="1577975" y="1165225"/>
            <a:ext cx="6761705" cy="5509141"/>
            <a:chOff x="1577975" y="1165225"/>
            <a:chExt cx="6761705" cy="5509141"/>
          </a:xfrm>
        </p:grpSpPr>
        <p:pic>
          <p:nvPicPr>
            <p:cNvPr id="11266" name="Picture 2" descr="Soubor:Head of a Peasant Gir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7975" y="1165225"/>
              <a:ext cx="6191250" cy="53244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6" name="TextBox 5"/>
            <p:cNvSpPr txBox="1"/>
            <p:nvPr/>
          </p:nvSpPr>
          <p:spPr>
            <a:xfrm>
              <a:off x="7920976" y="6305034"/>
              <a:ext cx="418704" cy="369332"/>
            </a:xfrm>
            <a:prstGeom prst="rect">
              <a:avLst/>
            </a:prstGeom>
            <a:noFill/>
          </p:spPr>
          <p:txBody>
            <a:bodyPr wrap="none" rtlCol="0">
              <a:spAutoFit/>
            </a:bodyPr>
            <a:lstStyle/>
            <a:p>
              <a:r>
                <a:rPr lang="cs-CZ" dirty="0" smtClean="0"/>
                <a:t>21</a:t>
              </a:r>
              <a:endParaRPr lang="cs-CZ" dirty="0"/>
            </a:p>
          </p:txBody>
        </p:sp>
      </p:grpSp>
    </p:spTree>
    <p:extLst>
      <p:ext uri="{BB962C8B-B14F-4D97-AF65-F5344CB8AC3E}">
        <p14:creationId xmlns:p14="http://schemas.microsoft.com/office/powerpoint/2010/main" val="387414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28627"/>
            <a:ext cx="7467600" cy="631825"/>
          </a:xfrm>
        </p:spPr>
        <p:txBody>
          <a:bodyPr>
            <a:normAutofit fontScale="90000"/>
          </a:bodyPr>
          <a:lstStyle/>
          <a:p>
            <a:pPr>
              <a:defRPr/>
            </a:pPr>
            <a:r>
              <a:rPr lang="cs-CZ" dirty="0" smtClean="0"/>
              <a:t> </a:t>
            </a:r>
            <a:r>
              <a:rPr lang="cs-CZ" dirty="0"/>
              <a:t>Brusič </a:t>
            </a:r>
            <a:r>
              <a:rPr lang="cs-CZ" dirty="0" smtClean="0"/>
              <a:t>nožů, </a:t>
            </a:r>
            <a:r>
              <a:rPr lang="cs-CZ" dirty="0"/>
              <a:t>1912–1913</a:t>
            </a:r>
          </a:p>
        </p:txBody>
      </p:sp>
      <p:grpSp>
        <p:nvGrpSpPr>
          <p:cNvPr id="5" name="Group 4"/>
          <p:cNvGrpSpPr/>
          <p:nvPr/>
        </p:nvGrpSpPr>
        <p:grpSpPr>
          <a:xfrm>
            <a:off x="2201333" y="1478767"/>
            <a:ext cx="5021770" cy="5379233"/>
            <a:chOff x="2201333" y="1478767"/>
            <a:chExt cx="5021770" cy="5379233"/>
          </a:xfrm>
        </p:grpSpPr>
        <p:pic>
          <p:nvPicPr>
            <p:cNvPr id="8194" name="Picture 2" descr="http://upload.wikimedia.org/wikipedia/commons/5/58/The_Knife_Grinder_Principle_of_Glittering_by_Kazimir_Malevich.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1333" y="1478767"/>
              <a:ext cx="4812418" cy="4833131"/>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04399" y="6488668"/>
              <a:ext cx="418704" cy="369332"/>
            </a:xfrm>
            <a:prstGeom prst="rect">
              <a:avLst/>
            </a:prstGeom>
            <a:noFill/>
          </p:spPr>
          <p:txBody>
            <a:bodyPr wrap="none" rtlCol="0">
              <a:spAutoFit/>
            </a:bodyPr>
            <a:lstStyle/>
            <a:p>
              <a:r>
                <a:rPr lang="cs-CZ" dirty="0" smtClean="0"/>
                <a:t>22</a:t>
              </a:r>
              <a:endParaRPr lang="cs-CZ" dirty="0"/>
            </a:p>
          </p:txBody>
        </p:sp>
      </p:grpSp>
    </p:spTree>
    <p:extLst>
      <p:ext uri="{BB962C8B-B14F-4D97-AF65-F5344CB8AC3E}">
        <p14:creationId xmlns:p14="http://schemas.microsoft.com/office/powerpoint/2010/main" val="3092853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700" y="365126"/>
            <a:ext cx="4191000" cy="1781174"/>
          </a:xfrm>
        </p:spPr>
        <p:txBody>
          <a:bodyPr>
            <a:normAutofit/>
          </a:bodyPr>
          <a:lstStyle/>
          <a:p>
            <a:r>
              <a:rPr lang="cs-CZ" dirty="0" smtClean="0"/>
              <a:t>Angličan v Moskvě, 1914</a:t>
            </a:r>
            <a:endParaRPr lang="cs-CZ" dirty="0"/>
          </a:p>
        </p:txBody>
      </p:sp>
      <p:grpSp>
        <p:nvGrpSpPr>
          <p:cNvPr id="5" name="Group 4"/>
          <p:cNvGrpSpPr/>
          <p:nvPr/>
        </p:nvGrpSpPr>
        <p:grpSpPr>
          <a:xfrm>
            <a:off x="4876800" y="603477"/>
            <a:ext cx="4028877" cy="6254523"/>
            <a:chOff x="4572000" y="238124"/>
            <a:chExt cx="4551325" cy="7122720"/>
          </a:xfrm>
        </p:grpSpPr>
        <p:pic>
          <p:nvPicPr>
            <p:cNvPr id="23554" name="Picture 2" descr="http://upload.wikimedia.org/wikipedia/commons/7/71/Englishman_in_Mosco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38124"/>
              <a:ext cx="4314825" cy="661987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8650325" y="6940245"/>
              <a:ext cx="473000" cy="420599"/>
            </a:xfrm>
            <a:prstGeom prst="rect">
              <a:avLst/>
            </a:prstGeom>
            <a:noFill/>
          </p:spPr>
          <p:txBody>
            <a:bodyPr wrap="none" rtlCol="0">
              <a:spAutoFit/>
            </a:bodyPr>
            <a:lstStyle/>
            <a:p>
              <a:r>
                <a:rPr lang="cs-CZ" dirty="0" smtClean="0"/>
                <a:t>23</a:t>
              </a:r>
              <a:endParaRPr lang="cs-CZ" dirty="0"/>
            </a:p>
          </p:txBody>
        </p:sp>
      </p:grpSp>
    </p:spTree>
    <p:extLst>
      <p:ext uri="{BB962C8B-B14F-4D97-AF65-F5344CB8AC3E}">
        <p14:creationId xmlns:p14="http://schemas.microsoft.com/office/powerpoint/2010/main" val="5271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514" y="73026"/>
            <a:ext cx="6292850" cy="885824"/>
          </a:xfrm>
        </p:spPr>
        <p:txBody>
          <a:bodyPr>
            <a:normAutofit/>
          </a:bodyPr>
          <a:lstStyle/>
          <a:p>
            <a:r>
              <a:rPr lang="cs-CZ" dirty="0" smtClean="0"/>
              <a:t>Kráva a housle, 1913</a:t>
            </a:r>
            <a:endParaRPr lang="cs-CZ" dirty="0"/>
          </a:p>
        </p:txBody>
      </p:sp>
      <p:sp>
        <p:nvSpPr>
          <p:cNvPr id="6" name="Title 1"/>
          <p:cNvSpPr txBox="1">
            <a:spLocks/>
          </p:cNvSpPr>
          <p:nvPr/>
        </p:nvSpPr>
        <p:spPr>
          <a:xfrm>
            <a:off x="4013905" y="574144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cs-CZ" dirty="0"/>
          </a:p>
        </p:txBody>
      </p:sp>
      <p:sp>
        <p:nvSpPr>
          <p:cNvPr id="10" name="Title 1"/>
          <p:cNvSpPr txBox="1">
            <a:spLocks/>
          </p:cNvSpPr>
          <p:nvPr/>
        </p:nvSpPr>
        <p:spPr>
          <a:xfrm>
            <a:off x="5607050" y="6133647"/>
            <a:ext cx="3206750" cy="679903"/>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b="1" kern="1200">
                <a:ln w="12700">
                  <a:solidFill>
                    <a:schemeClr val="bg1"/>
                  </a:solidFill>
                </a:ln>
                <a:solidFill>
                  <a:schemeClr val="tx1"/>
                </a:solidFill>
                <a:latin typeface="Arial" panose="020B0604020202020204" pitchFamily="34" charset="0"/>
                <a:ea typeface="+mj-ea"/>
                <a:cs typeface="Arial" panose="020B0604020202020204" pitchFamily="34" charset="0"/>
              </a:defRPr>
            </a:lvl1pPr>
          </a:lstStyle>
          <a:p>
            <a:r>
              <a:rPr lang="cs-CZ" dirty="0"/>
              <a:t>Letec, 1914</a:t>
            </a:r>
          </a:p>
        </p:txBody>
      </p:sp>
      <p:grpSp>
        <p:nvGrpSpPr>
          <p:cNvPr id="12" name="Group 11"/>
          <p:cNvGrpSpPr/>
          <p:nvPr/>
        </p:nvGrpSpPr>
        <p:grpSpPr>
          <a:xfrm>
            <a:off x="1490338" y="1175048"/>
            <a:ext cx="2523567" cy="5229181"/>
            <a:chOff x="1757038" y="1175048"/>
            <a:chExt cx="2523567" cy="5229181"/>
          </a:xfrm>
        </p:grpSpPr>
        <p:pic>
          <p:nvPicPr>
            <p:cNvPr id="31746" name="Picture 2" descr="Cow and Fiddle  - Kazimir Malevi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7038" y="1175048"/>
              <a:ext cx="2390775" cy="47625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8" name="TextBox 7"/>
            <p:cNvSpPr txBox="1"/>
            <p:nvPr/>
          </p:nvSpPr>
          <p:spPr>
            <a:xfrm>
              <a:off x="3861901" y="6034897"/>
              <a:ext cx="418704" cy="369332"/>
            </a:xfrm>
            <a:prstGeom prst="rect">
              <a:avLst/>
            </a:prstGeom>
            <a:noFill/>
          </p:spPr>
          <p:txBody>
            <a:bodyPr wrap="none" rtlCol="0">
              <a:spAutoFit/>
            </a:bodyPr>
            <a:lstStyle/>
            <a:p>
              <a:r>
                <a:rPr lang="cs-CZ" dirty="0" smtClean="0"/>
                <a:t>24</a:t>
              </a:r>
              <a:endParaRPr lang="cs-CZ" dirty="0"/>
            </a:p>
          </p:txBody>
        </p:sp>
      </p:grpSp>
      <p:grpSp>
        <p:nvGrpSpPr>
          <p:cNvPr id="11" name="Group 10"/>
          <p:cNvGrpSpPr/>
          <p:nvPr/>
        </p:nvGrpSpPr>
        <p:grpSpPr>
          <a:xfrm>
            <a:off x="5091440" y="1175048"/>
            <a:ext cx="2537202" cy="5229181"/>
            <a:chOff x="5420053" y="1278814"/>
            <a:chExt cx="2537202" cy="5229181"/>
          </a:xfrm>
        </p:grpSpPr>
        <p:pic>
          <p:nvPicPr>
            <p:cNvPr id="31748" name="Picture 4" descr="Aviator - Kazimir Malevi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9330" y="1278814"/>
              <a:ext cx="2447925" cy="47625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9" name="TextBox 8"/>
            <p:cNvSpPr txBox="1"/>
            <p:nvPr/>
          </p:nvSpPr>
          <p:spPr>
            <a:xfrm>
              <a:off x="5420053" y="6138663"/>
              <a:ext cx="418704" cy="369332"/>
            </a:xfrm>
            <a:prstGeom prst="rect">
              <a:avLst/>
            </a:prstGeom>
            <a:noFill/>
          </p:spPr>
          <p:txBody>
            <a:bodyPr wrap="none" rtlCol="0">
              <a:spAutoFit/>
            </a:bodyPr>
            <a:lstStyle/>
            <a:p>
              <a:r>
                <a:rPr lang="cs-CZ" dirty="0" smtClean="0"/>
                <a:t>25</a:t>
              </a:r>
              <a:endParaRPr lang="cs-CZ" dirty="0"/>
            </a:p>
          </p:txBody>
        </p:sp>
      </p:grpSp>
    </p:spTree>
    <p:extLst>
      <p:ext uri="{BB962C8B-B14F-4D97-AF65-F5344CB8AC3E}">
        <p14:creationId xmlns:p14="http://schemas.microsoft.com/office/powerpoint/2010/main" val="3911494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childTnLst>
                          </p:cTn>
                        </p:par>
                        <p:par>
                          <p:cTn id="12" fill="hold">
                            <p:stCondLst>
                              <p:cond delay="1000"/>
                            </p:stCondLst>
                            <p:childTnLst>
                              <p:par>
                                <p:cTn id="13" presetID="22" presetClass="entr" presetSubtype="4"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down)">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550" y="288926"/>
            <a:ext cx="8515350" cy="917574"/>
          </a:xfrm>
        </p:spPr>
        <p:txBody>
          <a:bodyPr>
            <a:normAutofit fontScale="90000"/>
          </a:bodyPr>
          <a:lstStyle/>
          <a:p>
            <a:r>
              <a:rPr lang="cs-CZ" dirty="0"/>
              <a:t>Ž</a:t>
            </a:r>
            <a:r>
              <a:rPr lang="cs-CZ" dirty="0" smtClean="0"/>
              <a:t>ena na zastávce tramvaje, 1913 </a:t>
            </a:r>
            <a:endParaRPr lang="cs-CZ" dirty="0"/>
          </a:p>
        </p:txBody>
      </p:sp>
      <p:grpSp>
        <p:nvGrpSpPr>
          <p:cNvPr id="5" name="Group 4"/>
          <p:cNvGrpSpPr/>
          <p:nvPr/>
        </p:nvGrpSpPr>
        <p:grpSpPr>
          <a:xfrm>
            <a:off x="2039937" y="1302750"/>
            <a:ext cx="5664790" cy="5355288"/>
            <a:chOff x="2039937" y="1340850"/>
            <a:chExt cx="5664790" cy="5355288"/>
          </a:xfrm>
        </p:grpSpPr>
        <p:pic>
          <p:nvPicPr>
            <p:cNvPr id="33794" name="Picture 2" descr="Lady on a Tram Station - Kazimir Malevi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9937" y="1340850"/>
              <a:ext cx="5108575" cy="517062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
          <p:nvSpPr>
            <p:cNvPr id="4" name="TextBox 3"/>
            <p:cNvSpPr txBox="1"/>
            <p:nvPr/>
          </p:nvSpPr>
          <p:spPr>
            <a:xfrm>
              <a:off x="7286023" y="6326806"/>
              <a:ext cx="418704" cy="369332"/>
            </a:xfrm>
            <a:prstGeom prst="rect">
              <a:avLst/>
            </a:prstGeom>
            <a:noFill/>
          </p:spPr>
          <p:txBody>
            <a:bodyPr wrap="none" rtlCol="0">
              <a:spAutoFit/>
            </a:bodyPr>
            <a:lstStyle/>
            <a:p>
              <a:r>
                <a:rPr lang="cs-CZ" dirty="0" smtClean="0"/>
                <a:t>26</a:t>
              </a:r>
              <a:endParaRPr lang="cs-CZ" dirty="0"/>
            </a:p>
          </p:txBody>
        </p:sp>
      </p:grpSp>
    </p:spTree>
    <p:extLst>
      <p:ext uri="{BB962C8B-B14F-4D97-AF65-F5344CB8AC3E}">
        <p14:creationId xmlns:p14="http://schemas.microsoft.com/office/powerpoint/2010/main" val="90587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defRPr/>
            </a:pPr>
            <a:r>
              <a:rPr lang="cs-CZ" sz="3600" b="1" dirty="0">
                <a:latin typeface="Arial" pitchFamily="34" charset="0"/>
                <a:cs typeface="Arial" pitchFamily="34" charset="0"/>
              </a:rPr>
              <a:t>Černý čtverec na bílém </a:t>
            </a:r>
            <a:r>
              <a:rPr lang="cs-CZ" sz="3600" b="1" dirty="0" smtClean="0">
                <a:latin typeface="Arial" pitchFamily="34" charset="0"/>
                <a:cs typeface="Arial" pitchFamily="34" charset="0"/>
              </a:rPr>
              <a:t>poli, 1915</a:t>
            </a:r>
            <a:endParaRPr lang="cs-CZ" sz="3600" dirty="0">
              <a:latin typeface="Arial" pitchFamily="34" charset="0"/>
              <a:cs typeface="Arial" pitchFamily="34" charset="0"/>
            </a:endParaRPr>
          </a:p>
        </p:txBody>
      </p:sp>
      <p:sp>
        <p:nvSpPr>
          <p:cNvPr id="3" name="Zástupný symbol pro obsah 2"/>
          <p:cNvSpPr>
            <a:spLocks noGrp="1"/>
          </p:cNvSpPr>
          <p:nvPr>
            <p:ph idx="1"/>
          </p:nvPr>
        </p:nvSpPr>
        <p:spPr/>
        <p:txBody>
          <a:bodyPr>
            <a:normAutofit/>
          </a:bodyPr>
          <a:lstStyle/>
          <a:p>
            <a:pPr>
              <a:defRPr/>
            </a:pPr>
            <a:r>
              <a:rPr lang="cs-CZ" dirty="0" smtClean="0"/>
              <a:t>na poslední futuristické výstavě v </a:t>
            </a:r>
            <a:r>
              <a:rPr lang="cs-CZ" dirty="0"/>
              <a:t>Petrohradu </a:t>
            </a:r>
            <a:endParaRPr lang="cs-CZ" dirty="0" smtClean="0"/>
          </a:p>
          <a:p>
            <a:pPr lvl="1">
              <a:defRPr/>
            </a:pPr>
            <a:r>
              <a:rPr lang="cs-CZ" dirty="0" smtClean="0"/>
              <a:t>1915</a:t>
            </a:r>
          </a:p>
          <a:p>
            <a:pPr lvl="1">
              <a:defRPr/>
            </a:pPr>
            <a:r>
              <a:rPr lang="cs-CZ" dirty="0" smtClean="0"/>
              <a:t>0,10</a:t>
            </a:r>
          </a:p>
          <a:p>
            <a:pPr>
              <a:defRPr/>
            </a:pPr>
            <a:r>
              <a:rPr lang="cs-CZ" dirty="0" smtClean="0"/>
              <a:t>„Nahá nezarámovaná ikona své doby“</a:t>
            </a:r>
          </a:p>
          <a:p>
            <a:pPr marL="342900" lvl="1" indent="-342900">
              <a:buFont typeface="Wingdings" panose="05000000000000000000" pitchFamily="2" charset="2"/>
              <a:buChar char="q"/>
              <a:defRPr/>
            </a:pPr>
            <a:r>
              <a:rPr lang="cs-CZ" dirty="0" smtClean="0"/>
              <a:t>toto dílo vysvětlil jako ztělesnění duchovního momentu -  vyloučil z malby vše, čím mohl zaujmout diváka: námět, rukopis, perspektivu i barvu </a:t>
            </a:r>
          </a:p>
          <a:p>
            <a:pPr>
              <a:defRPr/>
            </a:pPr>
            <a:r>
              <a:rPr lang="cs-CZ" dirty="0" smtClean="0"/>
              <a:t>černý čtverec je čisté nic = otevření bodu nula, otevření absolutnu</a:t>
            </a:r>
          </a:p>
        </p:txBody>
      </p:sp>
    </p:spTree>
    <p:extLst>
      <p:ext uri="{BB962C8B-B14F-4D97-AF65-F5344CB8AC3E}">
        <p14:creationId xmlns:p14="http://schemas.microsoft.com/office/powerpoint/2010/main" val="285286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par>
                                <p:cTn id="8" presetID="22" presetClass="entr" presetSubtype="4" fill="hold" grpId="0" nodeType="withEffect">
                                  <p:stCondLst>
                                    <p:cond delay="10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down)">
                                      <p:cBhvr>
                                        <p:cTn id="10" dur="500"/>
                                        <p:tgtEl>
                                          <p:spTgt spid="3">
                                            <p:txEl>
                                              <p:pRg st="0" end="0"/>
                                            </p:txEl>
                                          </p:spTgt>
                                        </p:tgtEl>
                                      </p:cBhvr>
                                    </p:animEffect>
                                  </p:childTnLst>
                                </p:cTn>
                              </p:par>
                            </p:childTnLst>
                          </p:cTn>
                        </p:par>
                        <p:par>
                          <p:cTn id="11" fill="hold">
                            <p:stCondLst>
                              <p:cond delay="1500"/>
                            </p:stCondLst>
                            <p:childTnLst>
                              <p:par>
                                <p:cTn id="12" presetID="22" presetClass="entr" presetSubtype="4" fill="hold" grpId="0" nodeType="afterEffect">
                                  <p:stCondLst>
                                    <p:cond delay="100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par>
                          <p:cTn id="15" fill="hold">
                            <p:stCondLst>
                              <p:cond delay="3000"/>
                            </p:stCondLst>
                            <p:childTnLst>
                              <p:par>
                                <p:cTn id="16" presetID="22" presetClass="entr" presetSubtype="4" fill="hold" grpId="0" nodeType="afterEffect">
                                  <p:stCondLst>
                                    <p:cond delay="100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par>
                          <p:cTn id="19" fill="hold">
                            <p:stCondLst>
                              <p:cond delay="4500"/>
                            </p:stCondLst>
                            <p:childTnLst>
                              <p:par>
                                <p:cTn id="20" presetID="22" presetClass="entr" presetSubtype="4" fill="hold" grpId="0" nodeType="afterEffect">
                                  <p:stCondLst>
                                    <p:cond delay="10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100"/>
                                        <p:tgtEl>
                                          <p:spTgt spid="3">
                                            <p:txEl>
                                              <p:pRg st="3" end="3"/>
                                            </p:txEl>
                                          </p:spTgt>
                                        </p:tgtEl>
                                      </p:cBhvr>
                                    </p:animEffect>
                                  </p:childTnLst>
                                </p:cTn>
                              </p:par>
                            </p:childTnLst>
                          </p:cTn>
                        </p:par>
                        <p:par>
                          <p:cTn id="23" fill="hold">
                            <p:stCondLst>
                              <p:cond delay="5600"/>
                            </p:stCondLst>
                            <p:childTnLst>
                              <p:par>
                                <p:cTn id="24" presetID="22" presetClass="entr" presetSubtype="4" fill="hold" grpId="0" nodeType="afterEffect">
                                  <p:stCondLst>
                                    <p:cond delay="100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wipe(down)">
                                      <p:cBhvr>
                                        <p:cTn id="26" dur="500"/>
                                        <p:tgtEl>
                                          <p:spTgt spid="3">
                                            <p:txEl>
                                              <p:pRg st="4" end="4"/>
                                            </p:txEl>
                                          </p:spTgt>
                                        </p:tgtEl>
                                      </p:cBhvr>
                                    </p:animEffect>
                                  </p:childTnLst>
                                </p:cTn>
                              </p:par>
                            </p:childTnLst>
                          </p:cTn>
                        </p:par>
                        <p:par>
                          <p:cTn id="27" fill="hold">
                            <p:stCondLst>
                              <p:cond delay="7100"/>
                            </p:stCondLst>
                            <p:childTnLst>
                              <p:par>
                                <p:cTn id="28" presetID="22" presetClass="entr" presetSubtype="4" fill="hold" grpId="0" nodeType="afterEffect">
                                  <p:stCondLst>
                                    <p:cond delay="100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ipe(down)">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s-CZ" sz="3600" dirty="0" smtClean="0">
                <a:ln>
                  <a:solidFill>
                    <a:schemeClr val="bg1"/>
                  </a:solidFill>
                </a:ln>
                <a:solidFill>
                  <a:schemeClr val="tx1"/>
                </a:solidFill>
              </a:rPr>
              <a:t>Poslední futuristická výstava 0,10 -Petrohrad 1915</a:t>
            </a:r>
            <a:endParaRPr lang="cs-CZ" sz="3600" dirty="0">
              <a:ln>
                <a:solidFill>
                  <a:schemeClr val="bg1"/>
                </a:solidFill>
              </a:ln>
              <a:solidFill>
                <a:schemeClr val="tx1"/>
              </a:solidFill>
            </a:endParaRPr>
          </a:p>
        </p:txBody>
      </p:sp>
      <p:sp>
        <p:nvSpPr>
          <p:cNvPr id="3" name="Content Placeholder 2"/>
          <p:cNvSpPr>
            <a:spLocks noGrp="1"/>
          </p:cNvSpPr>
          <p:nvPr>
            <p:ph idx="1"/>
          </p:nvPr>
        </p:nvSpPr>
        <p:spPr>
          <a:xfrm>
            <a:off x="1658815" y="5733899"/>
            <a:ext cx="5826369" cy="951101"/>
          </a:xfrm>
        </p:spPr>
        <p:txBody>
          <a:bodyPr anchor="ctr">
            <a:normAutofit/>
          </a:bodyPr>
          <a:lstStyle/>
          <a:p>
            <a:r>
              <a:rPr lang="cs-CZ" sz="1900" dirty="0"/>
              <a:t>pověšen do rohu jako </a:t>
            </a:r>
            <a:r>
              <a:rPr lang="cs-CZ" sz="1900" dirty="0" smtClean="0"/>
              <a:t>ikona</a:t>
            </a:r>
            <a:endParaRPr lang="cs-CZ" sz="1900" dirty="0"/>
          </a:p>
          <a:p>
            <a:r>
              <a:rPr lang="cs-CZ" sz="1900" dirty="0" smtClean="0"/>
              <a:t>39 </a:t>
            </a:r>
            <a:r>
              <a:rPr lang="cs-CZ" sz="1900" dirty="0"/>
              <a:t>abstraktních obrazů s geometrickou </a:t>
            </a:r>
            <a:r>
              <a:rPr lang="cs-CZ" sz="1900" dirty="0" smtClean="0"/>
              <a:t>kompozicí</a:t>
            </a:r>
            <a:endParaRPr lang="cs-CZ" sz="1900" dirty="0"/>
          </a:p>
        </p:txBody>
      </p:sp>
      <p:grpSp>
        <p:nvGrpSpPr>
          <p:cNvPr id="5" name="Group 4"/>
          <p:cNvGrpSpPr/>
          <p:nvPr/>
        </p:nvGrpSpPr>
        <p:grpSpPr>
          <a:xfrm>
            <a:off x="1799319" y="1479353"/>
            <a:ext cx="5545362" cy="3994394"/>
            <a:chOff x="1799319" y="1479353"/>
            <a:chExt cx="5545362" cy="3994394"/>
          </a:xfrm>
        </p:grpSpPr>
        <p:pic>
          <p:nvPicPr>
            <p:cNvPr id="2050" name="Picture 2" descr="seensense:&#10;&#10;Kazimir Malevich, “Last Futurist Exhibition” (1915).&#10;“In 1913 Malevich met a group of artists and poets interested in taking a more philosophical and theoretical approach to art. The theory espoused by Krucherykh and Khlebnikov of the ‘self-sufficient world’ influenced Malevich enormously. The notion of ‘zaum’ was promoted, a state where experience occurs beyond the naturally perceived world. This concept and his work for the Cubo-Futurist opera ‘Victory Over The Sun’ (1913) propelled Malevich into the style of Suprematism. It was first seen at the ‘0,10’ (Zero-Ten) exhibition of 1915, and is best shown by works such as ‘Black Square’ (1915) and ‘Black Cross’ [various dates]. Suprematism reduced abstract painting to a previously unheard of geometrical simplicity. His work at this time ranged from the austere with his ‘White on White’ series to the colourful such as in ‘Yellow Parallelogram on White’ (1917). Although Malevich only worked in this style for about five years, it is crucial to understanding his development and his work as a whole.” (dmoma)&#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9319" y="1479353"/>
              <a:ext cx="5545362" cy="399439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4" name="TextBox 3"/>
            <p:cNvSpPr txBox="1"/>
            <p:nvPr/>
          </p:nvSpPr>
          <p:spPr>
            <a:xfrm>
              <a:off x="6795911" y="5034844"/>
              <a:ext cx="418704" cy="369332"/>
            </a:xfrm>
            <a:prstGeom prst="rect">
              <a:avLst/>
            </a:prstGeom>
            <a:noFill/>
          </p:spPr>
          <p:txBody>
            <a:bodyPr wrap="none" rtlCol="0">
              <a:spAutoFit/>
            </a:bodyPr>
            <a:lstStyle/>
            <a:p>
              <a:r>
                <a:rPr lang="cs-CZ" dirty="0" smtClean="0"/>
                <a:t>27</a:t>
              </a:r>
              <a:endParaRPr lang="cs-CZ" dirty="0"/>
            </a:p>
          </p:txBody>
        </p:sp>
      </p:grpSp>
    </p:spTree>
    <p:extLst>
      <p:ext uri="{BB962C8B-B14F-4D97-AF65-F5344CB8AC3E}">
        <p14:creationId xmlns:p14="http://schemas.microsoft.com/office/powerpoint/2010/main" val="3737974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22" presetClass="entr" presetSubtype="4" fill="hold" grpId="0" nodeType="afterEffect">
                                  <p:stCondLst>
                                    <p:cond delay="2000"/>
                                  </p:stCondLst>
                                  <p:childTnLst>
                                    <p:set>
                                      <p:cBhvr>
                                        <p:cTn id="10" dur="1" fill="hold">
                                          <p:stCondLst>
                                            <p:cond delay="0"/>
                                          </p:stCondLst>
                                        </p:cTn>
                                        <p:tgtEl>
                                          <p:spTgt spid="3">
                                            <p:bg/>
                                          </p:spTgt>
                                        </p:tgtEl>
                                        <p:attrNameLst>
                                          <p:attrName>style.visibility</p:attrName>
                                        </p:attrNameLst>
                                      </p:cBhvr>
                                      <p:to>
                                        <p:strVal val="visible"/>
                                      </p:to>
                                    </p:set>
                                    <p:animEffect transition="in" filter="wipe(down)">
                                      <p:cBhvr>
                                        <p:cTn id="11" dur="500"/>
                                        <p:tgtEl>
                                          <p:spTgt spid="3">
                                            <p:bg/>
                                          </p:spTgt>
                                        </p:tgtEl>
                                      </p:cBhvr>
                                    </p:animEffect>
                                  </p:childTnLst>
                                </p:cTn>
                              </p:par>
                              <p:par>
                                <p:cTn id="12" presetID="22" presetClass="entr" presetSubtype="4" fill="hold" grpId="0" nodeType="withEffect">
                                  <p:stCondLst>
                                    <p:cond delay="200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par>
                          <p:cTn id="15" fill="hold">
                            <p:stCondLst>
                              <p:cond delay="3000"/>
                            </p:stCondLst>
                            <p:childTnLst>
                              <p:par>
                                <p:cTn id="16" presetID="22" presetClass="entr" presetSubtype="4" fill="hold" grpId="0" nodeType="afterEffect">
                                  <p:stCondLst>
                                    <p:cond delay="75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dirty="0" smtClean="0"/>
              <a:t>Skica k 5. obrazu opery Vítězství nad sluncem, 1913</a:t>
            </a:r>
            <a:endParaRPr lang="cs-CZ" dirty="0"/>
          </a:p>
        </p:txBody>
      </p:sp>
      <p:sp>
        <p:nvSpPr>
          <p:cNvPr id="5" name="Content Placeholder 4"/>
          <p:cNvSpPr>
            <a:spLocks noGrp="1"/>
          </p:cNvSpPr>
          <p:nvPr>
            <p:ph idx="1"/>
          </p:nvPr>
        </p:nvSpPr>
        <p:spPr>
          <a:xfrm>
            <a:off x="363360" y="1560286"/>
            <a:ext cx="8412339" cy="4769077"/>
          </a:xfrm>
        </p:spPr>
        <p:txBody>
          <a:bodyPr>
            <a:normAutofit/>
          </a:bodyPr>
          <a:lstStyle/>
          <a:p>
            <a:r>
              <a:rPr lang="cs-CZ" dirty="0"/>
              <a:t>v roce 1913 napsal spolu s Michailem </a:t>
            </a:r>
            <a:r>
              <a:rPr lang="cs-CZ" dirty="0" err="1"/>
              <a:t>Matuškinem</a:t>
            </a:r>
            <a:r>
              <a:rPr lang="cs-CZ" dirty="0"/>
              <a:t> a Alexejem </a:t>
            </a:r>
            <a:r>
              <a:rPr lang="cs-CZ" dirty="0" err="1"/>
              <a:t>Kručonychem</a:t>
            </a:r>
            <a:r>
              <a:rPr lang="cs-CZ" dirty="0"/>
              <a:t> Futuristický manifest</a:t>
            </a:r>
          </a:p>
          <a:p>
            <a:r>
              <a:rPr lang="cs-CZ" dirty="0"/>
              <a:t>ve Finsku společně složili experimentální operu Vítězství nad sluncem</a:t>
            </a:r>
          </a:p>
          <a:p>
            <a:r>
              <a:rPr lang="cs-CZ" dirty="0"/>
              <a:t>ta měla ještě téhož roku premiéru v Petrohradě</a:t>
            </a:r>
          </a:p>
          <a:p>
            <a:r>
              <a:rPr lang="cs-CZ" dirty="0"/>
              <a:t>na skice se objevuje kombinace čtverců a trojúhelníků – inspirace pro Černý </a:t>
            </a:r>
            <a:r>
              <a:rPr lang="cs-CZ" dirty="0" smtClean="0"/>
              <a:t>čtverec</a:t>
            </a:r>
            <a:endParaRPr lang="cs-CZ" dirty="0"/>
          </a:p>
        </p:txBody>
      </p:sp>
      <p:sp>
        <p:nvSpPr>
          <p:cNvPr id="6" name="Content Placeholder 2"/>
          <p:cNvSpPr txBox="1">
            <a:spLocks/>
          </p:cNvSpPr>
          <p:nvPr/>
        </p:nvSpPr>
        <p:spPr>
          <a:xfrm>
            <a:off x="312561" y="1986845"/>
            <a:ext cx="4259439" cy="50961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cs-CZ" dirty="0"/>
          </a:p>
        </p:txBody>
      </p:sp>
      <p:grpSp>
        <p:nvGrpSpPr>
          <p:cNvPr id="8" name="Group 7"/>
          <p:cNvGrpSpPr/>
          <p:nvPr/>
        </p:nvGrpSpPr>
        <p:grpSpPr>
          <a:xfrm>
            <a:off x="2046031" y="1986845"/>
            <a:ext cx="5046995" cy="4416413"/>
            <a:chOff x="1830550" y="2076897"/>
            <a:chExt cx="5046995" cy="4416413"/>
          </a:xfrm>
        </p:grpSpPr>
        <p:pic>
          <p:nvPicPr>
            <p:cNvPr id="20482" name="Picture 2" descr="File:Malewitsch, Vorha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0550" y="2076897"/>
              <a:ext cx="5046995" cy="398985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458841" y="6123978"/>
              <a:ext cx="418704" cy="369332"/>
            </a:xfrm>
            <a:prstGeom prst="rect">
              <a:avLst/>
            </a:prstGeom>
            <a:noFill/>
          </p:spPr>
          <p:txBody>
            <a:bodyPr wrap="none" rtlCol="0">
              <a:spAutoFit/>
            </a:bodyPr>
            <a:lstStyle/>
            <a:p>
              <a:r>
                <a:rPr lang="cs-CZ" dirty="0" smtClean="0"/>
                <a:t>28</a:t>
              </a:r>
              <a:endParaRPr lang="cs-CZ" dirty="0"/>
            </a:p>
          </p:txBody>
        </p:sp>
      </p:grpSp>
    </p:spTree>
    <p:extLst>
      <p:ext uri="{BB962C8B-B14F-4D97-AF65-F5344CB8AC3E}">
        <p14:creationId xmlns:p14="http://schemas.microsoft.com/office/powerpoint/2010/main" val="144639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wipe(down)">
                                      <p:cBhvr>
                                        <p:cTn id="7" dur="500"/>
                                        <p:tgtEl>
                                          <p:spTgt spid="5">
                                            <p:bg/>
                                          </p:spTgt>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wipe(down)">
                                      <p:cBhvr>
                                        <p:cTn id="11" dur="500"/>
                                        <p:tgtEl>
                                          <p:spTgt spid="5">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125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wipe(down)">
                                      <p:cBhvr>
                                        <p:cTn id="15" dur="500"/>
                                        <p:tgtEl>
                                          <p:spTgt spid="5">
                                            <p:txEl>
                                              <p:pRg st="1" end="1"/>
                                            </p:txEl>
                                          </p:spTgt>
                                        </p:tgtEl>
                                      </p:cBhvr>
                                    </p:animEffect>
                                  </p:childTnLst>
                                </p:cTn>
                              </p:par>
                            </p:childTnLst>
                          </p:cTn>
                        </p:par>
                        <p:par>
                          <p:cTn id="16" fill="hold">
                            <p:stCondLst>
                              <p:cond delay="2750"/>
                            </p:stCondLst>
                            <p:childTnLst>
                              <p:par>
                                <p:cTn id="17" presetID="22" presetClass="entr" presetSubtype="4" fill="hold" grpId="0" nodeType="afterEffect">
                                  <p:stCondLst>
                                    <p:cond delay="1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wipe(down)">
                                      <p:cBhvr>
                                        <p:cTn id="19" dur="500"/>
                                        <p:tgtEl>
                                          <p:spTgt spid="5">
                                            <p:txEl>
                                              <p:pRg st="2" end="2"/>
                                            </p:txEl>
                                          </p:spTgt>
                                        </p:tgtEl>
                                      </p:cBhvr>
                                    </p:animEffect>
                                  </p:childTnLst>
                                </p:cTn>
                              </p:par>
                            </p:childTnLst>
                          </p:cTn>
                        </p:par>
                        <p:par>
                          <p:cTn id="20" fill="hold">
                            <p:stCondLst>
                              <p:cond delay="4500"/>
                            </p:stCondLst>
                            <p:childTnLst>
                              <p:par>
                                <p:cTn id="21" presetID="22" presetClass="entr" presetSubtype="4" fill="hold" grpId="0" nodeType="afterEffect">
                                  <p:stCondLst>
                                    <p:cond delay="1250"/>
                                  </p:stCondLst>
                                  <p:childTnLst>
                                    <p:set>
                                      <p:cBhvr>
                                        <p:cTn id="22" dur="1" fill="hold">
                                          <p:stCondLst>
                                            <p:cond delay="0"/>
                                          </p:stCondLst>
                                        </p:cTn>
                                        <p:tgtEl>
                                          <p:spTgt spid="5">
                                            <p:txEl>
                                              <p:pRg st="3" end="3"/>
                                            </p:txEl>
                                          </p:spTgt>
                                        </p:tgtEl>
                                        <p:attrNameLst>
                                          <p:attrName>style.visibility</p:attrName>
                                        </p:attrNameLst>
                                      </p:cBhvr>
                                      <p:to>
                                        <p:strVal val="visible"/>
                                      </p:to>
                                    </p:set>
                                    <p:animEffect transition="in" filter="wipe(down)">
                                      <p:cBhvr>
                                        <p:cTn id="23" dur="500"/>
                                        <p:tgtEl>
                                          <p:spTgt spid="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xit" presetSubtype="0" fill="hold" grpId="1" nodeType="clickEffect">
                                  <p:stCondLst>
                                    <p:cond delay="0"/>
                                  </p:stCondLst>
                                  <p:childTnLst>
                                    <p:set>
                                      <p:cBhvr>
                                        <p:cTn id="27" dur="1" fill="hold">
                                          <p:stCondLst>
                                            <p:cond delay="0"/>
                                          </p:stCondLst>
                                        </p:cTn>
                                        <p:tgtEl>
                                          <p:spTgt spid="5">
                                            <p:bg/>
                                          </p:spTgt>
                                        </p:tgtEl>
                                        <p:attrNameLst>
                                          <p:attrName>style.visibility</p:attrName>
                                        </p:attrNameLst>
                                      </p:cBhvr>
                                      <p:to>
                                        <p:strVal val="hidden"/>
                                      </p:to>
                                    </p:set>
                                  </p:childTnLst>
                                </p:cTn>
                              </p:par>
                              <p:par>
                                <p:cTn id="28" presetID="1" presetClass="exit" presetSubtype="0" fill="hold" grpId="1" nodeType="withEffect">
                                  <p:stCondLst>
                                    <p:cond delay="0"/>
                                  </p:stCondLst>
                                  <p:childTnLst>
                                    <p:set>
                                      <p:cBhvr>
                                        <p:cTn id="29" dur="1" fill="hold">
                                          <p:stCondLst>
                                            <p:cond delay="0"/>
                                          </p:stCondLst>
                                        </p:cTn>
                                        <p:tgtEl>
                                          <p:spTgt spid="5">
                                            <p:txEl>
                                              <p:pRg st="0" end="0"/>
                                            </p:txEl>
                                          </p:spTgt>
                                        </p:tgtEl>
                                        <p:attrNameLst>
                                          <p:attrName>style.visibility</p:attrName>
                                        </p:attrNameLst>
                                      </p:cBhvr>
                                      <p:to>
                                        <p:strVal val="hidden"/>
                                      </p:to>
                                    </p:set>
                                  </p:childTnLst>
                                </p:cTn>
                              </p:par>
                              <p:par>
                                <p:cTn id="30" presetID="1" presetClass="exit" presetSubtype="0" fill="hold" grpId="1" nodeType="withEffect">
                                  <p:stCondLst>
                                    <p:cond delay="0"/>
                                  </p:stCondLst>
                                  <p:childTnLst>
                                    <p:set>
                                      <p:cBhvr>
                                        <p:cTn id="31" dur="1" fill="hold">
                                          <p:stCondLst>
                                            <p:cond delay="0"/>
                                          </p:stCondLst>
                                        </p:cTn>
                                        <p:tgtEl>
                                          <p:spTgt spid="5">
                                            <p:txEl>
                                              <p:pRg st="1" end="1"/>
                                            </p:txEl>
                                          </p:spTgt>
                                        </p:tgtEl>
                                        <p:attrNameLst>
                                          <p:attrName>style.visibility</p:attrName>
                                        </p:attrNameLst>
                                      </p:cBhvr>
                                      <p:to>
                                        <p:strVal val="hidden"/>
                                      </p:to>
                                    </p:set>
                                  </p:childTnLst>
                                </p:cTn>
                              </p:par>
                              <p:par>
                                <p:cTn id="32" presetID="1" presetClass="exit" presetSubtype="0" fill="hold" grpId="1" nodeType="withEffect">
                                  <p:stCondLst>
                                    <p:cond delay="0"/>
                                  </p:stCondLst>
                                  <p:childTnLst>
                                    <p:set>
                                      <p:cBhvr>
                                        <p:cTn id="33" dur="1" fill="hold">
                                          <p:stCondLst>
                                            <p:cond delay="0"/>
                                          </p:stCondLst>
                                        </p:cTn>
                                        <p:tgtEl>
                                          <p:spTgt spid="5">
                                            <p:txEl>
                                              <p:pRg st="2" end="2"/>
                                            </p:txEl>
                                          </p:spTgt>
                                        </p:tgtEl>
                                        <p:attrNameLst>
                                          <p:attrName>style.visibility</p:attrName>
                                        </p:attrNameLst>
                                      </p:cBhvr>
                                      <p:to>
                                        <p:strVal val="hidden"/>
                                      </p:to>
                                    </p:set>
                                  </p:childTnLst>
                                </p:cTn>
                              </p:par>
                              <p:par>
                                <p:cTn id="34" presetID="1" presetClass="exit" presetSubtype="0" fill="hold" grpId="1" nodeType="withEffect">
                                  <p:stCondLst>
                                    <p:cond delay="0"/>
                                  </p:stCondLst>
                                  <p:childTnLst>
                                    <p:set>
                                      <p:cBhvr>
                                        <p:cTn id="35" dur="1" fill="hold">
                                          <p:stCondLst>
                                            <p:cond delay="0"/>
                                          </p:stCondLst>
                                        </p:cTn>
                                        <p:tgtEl>
                                          <p:spTgt spid="5">
                                            <p:txEl>
                                              <p:pRg st="3" end="3"/>
                                            </p:txEl>
                                          </p:spTgt>
                                        </p:tgtEl>
                                        <p:attrNameLst>
                                          <p:attrName>style.visibility</p:attrName>
                                        </p:attrNameLst>
                                      </p:cBhvr>
                                      <p:to>
                                        <p:strVal val="hidden"/>
                                      </p:to>
                                    </p:set>
                                  </p:childTnLst>
                                </p:cTn>
                              </p:par>
                              <p:par>
                                <p:cTn id="36" presetID="22" presetClass="entr" presetSubtype="4" fill="hold" nodeType="with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wipe(down)">
                                      <p:cBhvr>
                                        <p:cTn id="3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P spid="5" grpId="1" uiExpand="1"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cs-CZ" dirty="0" smtClean="0"/>
              <a:t>K. Malevič - Ne–předmětový svět </a:t>
            </a:r>
            <a:r>
              <a:rPr lang="cs-CZ" dirty="0"/>
              <a:t>(1927 </a:t>
            </a:r>
            <a:r>
              <a:rPr lang="cs-CZ" dirty="0" err="1" smtClean="0"/>
              <a:t>Bauhaus</a:t>
            </a:r>
            <a:r>
              <a:rPr lang="cs-CZ" dirty="0" smtClean="0"/>
              <a:t>, </a:t>
            </a:r>
            <a:r>
              <a:rPr lang="cs-CZ" dirty="0" err="1" smtClean="0"/>
              <a:t>Dessau</a:t>
            </a:r>
            <a:r>
              <a:rPr lang="cs-CZ" dirty="0"/>
              <a:t>)</a:t>
            </a:r>
          </a:p>
        </p:txBody>
      </p:sp>
      <p:sp>
        <p:nvSpPr>
          <p:cNvPr id="4" name="Content Placeholder 3"/>
          <p:cNvSpPr>
            <a:spLocks noGrp="1"/>
          </p:cNvSpPr>
          <p:nvPr>
            <p:ph idx="1"/>
          </p:nvPr>
        </p:nvSpPr>
        <p:spPr>
          <a:xfrm>
            <a:off x="628650" y="1547368"/>
            <a:ext cx="7886700" cy="4769077"/>
          </a:xfrm>
        </p:spPr>
        <p:txBody>
          <a:bodyPr>
            <a:normAutofit lnSpcReduction="10000"/>
          </a:bodyPr>
          <a:lstStyle/>
          <a:p>
            <a:pPr marL="0" indent="0">
              <a:buNone/>
            </a:pPr>
            <a:r>
              <a:rPr lang="cs-CZ" i="1" dirty="0"/>
              <a:t>"Cílem suprematismu bylo očistit umění od předmětného vnímání reality, docílit čistých uměleckých pocitů forem a barev a najít cestu k ‚bezpředmětnému světu." </a:t>
            </a:r>
            <a:endParaRPr lang="cs-CZ" i="1" dirty="0" smtClean="0"/>
          </a:p>
          <a:p>
            <a:pPr marL="0" indent="0">
              <a:buNone/>
            </a:pPr>
            <a:r>
              <a:rPr lang="cs-CZ" i="1" dirty="0"/>
              <a:t>"Když jsem se v roce 1913 ve svém zoufalém pokusu osvobodit umění od balastu objektivity uchýlil k čtvercové formě a vystavil obraz, který se neskládal z ničeho jiného než černého čtverce na bílém poli, kritici i publikum si povzdychli: ‚Vše, co jsme milovali, je nyní ztraceno. Jsme v poušti… Před námi není nic než černý čtverec na bílém pozadí! </a:t>
            </a:r>
            <a:r>
              <a:rPr lang="cs-CZ" i="1" dirty="0" smtClean="0"/>
              <a:t>…" </a:t>
            </a:r>
            <a:endParaRPr lang="cs-CZ" i="1" dirty="0"/>
          </a:p>
        </p:txBody>
      </p:sp>
    </p:spTree>
    <p:extLst>
      <p:ext uri="{BB962C8B-B14F-4D97-AF65-F5344CB8AC3E}">
        <p14:creationId xmlns:p14="http://schemas.microsoft.com/office/powerpoint/2010/main" val="378721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250"/>
                                  </p:stCondLst>
                                  <p:childTnLst>
                                    <p:set>
                                      <p:cBhvr>
                                        <p:cTn id="6" dur="1" fill="hold">
                                          <p:stCondLst>
                                            <p:cond delay="0"/>
                                          </p:stCondLst>
                                        </p:cTn>
                                        <p:tgtEl>
                                          <p:spTgt spid="4">
                                            <p:bg/>
                                          </p:spTgt>
                                        </p:tgtEl>
                                        <p:attrNameLst>
                                          <p:attrName>style.visibility</p:attrName>
                                        </p:attrNameLst>
                                      </p:cBhvr>
                                      <p:to>
                                        <p:strVal val="visible"/>
                                      </p:to>
                                    </p:set>
                                    <p:animEffect transition="in" filter="wipe(down)">
                                      <p:cBhvr>
                                        <p:cTn id="7" dur="500"/>
                                        <p:tgtEl>
                                          <p:spTgt spid="4">
                                            <p:bg/>
                                          </p:spTgt>
                                        </p:tgtEl>
                                      </p:cBhvr>
                                    </p:animEffect>
                                  </p:childTnLst>
                                </p:cTn>
                              </p:par>
                            </p:childTnLst>
                          </p:cTn>
                        </p:par>
                        <p:par>
                          <p:cTn id="8" fill="hold">
                            <p:stCondLst>
                              <p:cond delay="750"/>
                            </p:stCondLst>
                            <p:childTnLst>
                              <p:par>
                                <p:cTn id="9" presetID="22" presetClass="entr" presetSubtype="4"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down)">
                                      <p:cBhvr>
                                        <p:cTn id="11" dur="500"/>
                                        <p:tgtEl>
                                          <p:spTgt spid="4">
                                            <p:txEl>
                                              <p:pRg st="0" end="0"/>
                                            </p:txEl>
                                          </p:spTgt>
                                        </p:tgtEl>
                                      </p:cBhvr>
                                    </p:animEffect>
                                  </p:childTnLst>
                                </p:cTn>
                              </p:par>
                            </p:childTnLst>
                          </p:cTn>
                        </p:par>
                        <p:par>
                          <p:cTn id="12" fill="hold">
                            <p:stCondLst>
                              <p:cond delay="1250"/>
                            </p:stCondLst>
                            <p:childTnLst>
                              <p:par>
                                <p:cTn id="13" presetID="22" presetClass="entr" presetSubtype="4" fill="hold" grpId="0" nodeType="afterEffect">
                                  <p:stCondLst>
                                    <p:cond delay="25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ipe(down)">
                                      <p:cBhvr>
                                        <p:cTn id="15"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ln>
                  <a:solidFill>
                    <a:schemeClr val="bg1"/>
                  </a:solidFill>
                </a:ln>
                <a:solidFill>
                  <a:schemeClr val="tx1"/>
                </a:solidFill>
              </a:rPr>
              <a:t>Černý čtverec, 1915</a:t>
            </a:r>
            <a:endParaRPr lang="cs-CZ" dirty="0">
              <a:ln>
                <a:solidFill>
                  <a:schemeClr val="bg1"/>
                </a:solidFill>
              </a:ln>
              <a:solidFill>
                <a:schemeClr val="tx1"/>
              </a:solidFill>
            </a:endParaRPr>
          </a:p>
        </p:txBody>
      </p:sp>
      <p:sp>
        <p:nvSpPr>
          <p:cNvPr id="4" name="Content Placeholder 3"/>
          <p:cNvSpPr>
            <a:spLocks noGrp="1"/>
          </p:cNvSpPr>
          <p:nvPr>
            <p:ph idx="1"/>
          </p:nvPr>
        </p:nvSpPr>
        <p:spPr>
          <a:xfrm>
            <a:off x="295018" y="1691820"/>
            <a:ext cx="3426081" cy="4027056"/>
          </a:xfrm>
        </p:spPr>
        <p:txBody>
          <a:bodyPr/>
          <a:lstStyle/>
          <a:p>
            <a:pPr marL="0" indent="0">
              <a:buNone/>
            </a:pPr>
            <a:r>
              <a:rPr lang="cs-CZ" dirty="0"/>
              <a:t>Vše, co tradiční svět miloval a obdivoval, bylo potlačeno do krajních mezí nulového bodu abstrakce – černý čtverec představoval pocit, bílá plocha nic.</a:t>
            </a:r>
          </a:p>
        </p:txBody>
      </p:sp>
      <p:grpSp>
        <p:nvGrpSpPr>
          <p:cNvPr id="6" name="Group 5"/>
          <p:cNvGrpSpPr/>
          <p:nvPr/>
        </p:nvGrpSpPr>
        <p:grpSpPr>
          <a:xfrm>
            <a:off x="4102232" y="1684110"/>
            <a:ext cx="4733138" cy="5034361"/>
            <a:chOff x="4102232" y="1684110"/>
            <a:chExt cx="4733138" cy="5034361"/>
          </a:xfrm>
        </p:grpSpPr>
        <p:pic>
          <p:nvPicPr>
            <p:cNvPr id="21506" name="Picture 2" descr="File:SchwarzesQuadrat.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2232" y="1684110"/>
              <a:ext cx="4733138" cy="47252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371880" y="6349139"/>
              <a:ext cx="418704" cy="369332"/>
            </a:xfrm>
            <a:prstGeom prst="rect">
              <a:avLst/>
            </a:prstGeom>
            <a:noFill/>
          </p:spPr>
          <p:txBody>
            <a:bodyPr wrap="none" rtlCol="0">
              <a:spAutoFit/>
            </a:bodyPr>
            <a:lstStyle/>
            <a:p>
              <a:r>
                <a:rPr lang="cs-CZ" dirty="0" smtClean="0"/>
                <a:t>29</a:t>
              </a:r>
              <a:endParaRPr lang="cs-CZ" dirty="0"/>
            </a:p>
          </p:txBody>
        </p:sp>
      </p:grpSp>
    </p:spTree>
    <p:extLst>
      <p:ext uri="{BB962C8B-B14F-4D97-AF65-F5344CB8AC3E}">
        <p14:creationId xmlns:p14="http://schemas.microsoft.com/office/powerpoint/2010/main" val="3263745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1000"/>
                                  </p:stCondLst>
                                  <p:childTnLst>
                                    <p:set>
                                      <p:cBhvr>
                                        <p:cTn id="10" dur="1" fill="hold">
                                          <p:stCondLst>
                                            <p:cond delay="0"/>
                                          </p:stCondLst>
                                        </p:cTn>
                                        <p:tgtEl>
                                          <p:spTgt spid="4">
                                            <p:bg/>
                                          </p:spTgt>
                                        </p:tgtEl>
                                        <p:attrNameLst>
                                          <p:attrName>style.visibility</p:attrName>
                                        </p:attrNameLst>
                                      </p:cBhvr>
                                      <p:to>
                                        <p:strVal val="visible"/>
                                      </p:to>
                                    </p:set>
                                    <p:animEffect transition="in" filter="wipe(down)">
                                      <p:cBhvr>
                                        <p:cTn id="11" dur="500"/>
                                        <p:tgtEl>
                                          <p:spTgt spid="4">
                                            <p:bg/>
                                          </p:spTgt>
                                        </p:tgtEl>
                                      </p:cBhvr>
                                    </p:animEffect>
                                  </p:childTnLst>
                                </p:cTn>
                              </p:par>
                            </p:childTnLst>
                          </p:cTn>
                        </p:par>
                        <p:par>
                          <p:cTn id="12" fill="hold">
                            <p:stCondLst>
                              <p:cond delay="2000"/>
                            </p:stCondLst>
                            <p:childTnLst>
                              <p:par>
                                <p:cTn id="13" presetID="22" presetClass="entr" presetSubtype="4"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wipe(down)">
                                      <p:cBhvr>
                                        <p:cTn id="15"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03274"/>
          </a:xfrm>
        </p:spPr>
        <p:txBody>
          <a:bodyPr>
            <a:normAutofit/>
          </a:bodyPr>
          <a:lstStyle/>
          <a:p>
            <a:r>
              <a:rPr lang="cs-CZ" dirty="0" smtClean="0"/>
              <a:t>Program suprematismu</a:t>
            </a:r>
            <a:endParaRPr lang="cs-CZ" dirty="0"/>
          </a:p>
        </p:txBody>
      </p:sp>
      <p:grpSp>
        <p:nvGrpSpPr>
          <p:cNvPr id="4" name="Group 3"/>
          <p:cNvGrpSpPr/>
          <p:nvPr/>
        </p:nvGrpSpPr>
        <p:grpSpPr>
          <a:xfrm>
            <a:off x="778297" y="1282700"/>
            <a:ext cx="7587406" cy="5346672"/>
            <a:chOff x="778297" y="1282700"/>
            <a:chExt cx="7587406" cy="5346672"/>
          </a:xfrm>
        </p:grpSpPr>
        <p:pic>
          <p:nvPicPr>
            <p:cNvPr id="32770" name="Picture 2" descr="Formula of suprematism - Kazimir Malevi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8297" y="1282700"/>
              <a:ext cx="7587406" cy="49773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946999" y="6260040"/>
              <a:ext cx="418704" cy="369332"/>
            </a:xfrm>
            <a:prstGeom prst="rect">
              <a:avLst/>
            </a:prstGeom>
            <a:noFill/>
          </p:spPr>
          <p:txBody>
            <a:bodyPr wrap="none" rtlCol="0">
              <a:spAutoFit/>
            </a:bodyPr>
            <a:lstStyle/>
            <a:p>
              <a:r>
                <a:rPr lang="cs-CZ" dirty="0" smtClean="0"/>
                <a:t>30</a:t>
              </a:r>
              <a:endParaRPr lang="cs-CZ" dirty="0"/>
            </a:p>
          </p:txBody>
        </p:sp>
      </p:grpSp>
    </p:spTree>
    <p:extLst>
      <p:ext uri="{BB962C8B-B14F-4D97-AF65-F5344CB8AC3E}">
        <p14:creationId xmlns:p14="http://schemas.microsoft.com/office/powerpoint/2010/main" val="3528254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55675"/>
          </a:xfrm>
        </p:spPr>
        <p:txBody>
          <a:bodyPr/>
          <a:lstStyle/>
          <a:p>
            <a:r>
              <a:rPr lang="cs-CZ" dirty="0" smtClean="0">
                <a:ln>
                  <a:solidFill>
                    <a:schemeClr val="bg1"/>
                  </a:solidFill>
                </a:ln>
                <a:solidFill>
                  <a:schemeClr val="tx1"/>
                </a:solidFill>
              </a:rPr>
              <a:t>Suprematismus, 1915 </a:t>
            </a:r>
            <a:endParaRPr lang="cs-CZ" dirty="0">
              <a:ln>
                <a:solidFill>
                  <a:schemeClr val="bg1"/>
                </a:solidFill>
              </a:ln>
              <a:solidFill>
                <a:schemeClr val="tx1"/>
              </a:solidFill>
            </a:endParaRPr>
          </a:p>
        </p:txBody>
      </p:sp>
      <p:sp>
        <p:nvSpPr>
          <p:cNvPr id="3" name="Content Placeholder 2"/>
          <p:cNvSpPr>
            <a:spLocks noGrp="1"/>
          </p:cNvSpPr>
          <p:nvPr>
            <p:ph idx="1"/>
          </p:nvPr>
        </p:nvSpPr>
        <p:spPr>
          <a:xfrm>
            <a:off x="628650" y="1320801"/>
            <a:ext cx="3790949" cy="3084755"/>
          </a:xfrm>
        </p:spPr>
        <p:txBody>
          <a:bodyPr>
            <a:normAutofit/>
          </a:bodyPr>
          <a:lstStyle/>
          <a:p>
            <a:r>
              <a:rPr lang="cs-CZ" dirty="0" smtClean="0"/>
              <a:t>malířství </a:t>
            </a:r>
            <a:r>
              <a:rPr lang="cs-CZ" dirty="0"/>
              <a:t>má být </a:t>
            </a:r>
            <a:r>
              <a:rPr lang="cs-CZ" dirty="0" smtClean="0"/>
              <a:t>nepředmětové</a:t>
            </a:r>
          </a:p>
          <a:p>
            <a:r>
              <a:rPr lang="cs-CZ" dirty="0" smtClean="0"/>
              <a:t>jeho </a:t>
            </a:r>
            <a:r>
              <a:rPr lang="cs-CZ" dirty="0"/>
              <a:t>smyslem není zobrazovat jen přírodní formy (hory, řeky, </a:t>
            </a:r>
            <a:r>
              <a:rPr lang="cs-CZ" dirty="0" smtClean="0"/>
              <a:t>lidi…</a:t>
            </a:r>
          </a:p>
        </p:txBody>
      </p:sp>
      <p:grpSp>
        <p:nvGrpSpPr>
          <p:cNvPr id="6" name="Group 5"/>
          <p:cNvGrpSpPr/>
          <p:nvPr/>
        </p:nvGrpSpPr>
        <p:grpSpPr>
          <a:xfrm>
            <a:off x="4909453" y="1320802"/>
            <a:ext cx="3683377" cy="5446907"/>
            <a:chOff x="5067476" y="1502009"/>
            <a:chExt cx="3229327" cy="5004178"/>
          </a:xfrm>
        </p:grpSpPr>
        <p:pic>
          <p:nvPicPr>
            <p:cNvPr id="58369" name="Picture 2" descr="C:\Documents and Settings\Jelinkova\Dokumenty\MJ\Výtvarná výchova\5.20.století\Abstraktní umění\Suprematismus\malevich106[1].jpg"/>
            <p:cNvPicPr>
              <a:picLocks noChangeAspect="1" noChangeArrowheads="1"/>
            </p:cNvPicPr>
            <p:nvPr/>
          </p:nvPicPr>
          <p:blipFill>
            <a:blip r:embed="rId2"/>
            <a:srcRect/>
            <a:stretch>
              <a:fillRect/>
            </a:stretch>
          </p:blipFill>
          <p:spPr bwMode="auto">
            <a:xfrm>
              <a:off x="5067476" y="1502009"/>
              <a:ext cx="3161392" cy="4721823"/>
            </a:xfrm>
            <a:prstGeom prst="rect">
              <a:avLst/>
            </a:prstGeom>
            <a:ln>
              <a:noFill/>
            </a:ln>
            <a:effectLst>
              <a:outerShdw blurRad="292100" dist="139700" dir="2700000" algn="tl" rotWithShape="0">
                <a:srgbClr val="333333">
                  <a:alpha val="65000"/>
                </a:srgbClr>
              </a:outerShdw>
            </a:effectLst>
          </p:spPr>
        </p:pic>
        <p:sp>
          <p:nvSpPr>
            <p:cNvPr id="5" name="TextBox 4"/>
            <p:cNvSpPr txBox="1"/>
            <p:nvPr/>
          </p:nvSpPr>
          <p:spPr>
            <a:xfrm>
              <a:off x="7929713" y="6166875"/>
              <a:ext cx="367090" cy="339312"/>
            </a:xfrm>
            <a:prstGeom prst="rect">
              <a:avLst/>
            </a:prstGeom>
            <a:noFill/>
          </p:spPr>
          <p:txBody>
            <a:bodyPr wrap="none" rtlCol="0">
              <a:spAutoFit/>
            </a:bodyPr>
            <a:lstStyle/>
            <a:p>
              <a:r>
                <a:rPr lang="cs-CZ" dirty="0" smtClean="0"/>
                <a:t>31</a:t>
              </a:r>
              <a:endParaRPr lang="cs-CZ" dirty="0"/>
            </a:p>
          </p:txBody>
        </p:sp>
      </p:grpSp>
    </p:spTree>
    <p:extLst>
      <p:ext uri="{BB962C8B-B14F-4D97-AF65-F5344CB8AC3E}">
        <p14:creationId xmlns:p14="http://schemas.microsoft.com/office/powerpoint/2010/main" val="974952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wipe(down)">
                                      <p:cBhvr>
                                        <p:cTn id="11" dur="500"/>
                                        <p:tgtEl>
                                          <p:spTgt spid="3">
                                            <p:bg/>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 y="212726"/>
            <a:ext cx="9182100" cy="879474"/>
          </a:xfrm>
        </p:spPr>
        <p:txBody>
          <a:bodyPr>
            <a:normAutofit fontScale="90000"/>
          </a:bodyPr>
          <a:lstStyle/>
          <a:p>
            <a:r>
              <a:rPr lang="cs-CZ" dirty="0"/>
              <a:t>Suprematismus, 18. </a:t>
            </a:r>
            <a:r>
              <a:rPr lang="cs-CZ" dirty="0" smtClean="0"/>
              <a:t>provedení, 1915</a:t>
            </a:r>
            <a:endParaRPr lang="cs-CZ" dirty="0"/>
          </a:p>
        </p:txBody>
      </p:sp>
      <p:grpSp>
        <p:nvGrpSpPr>
          <p:cNvPr id="5" name="Group 4"/>
          <p:cNvGrpSpPr/>
          <p:nvPr/>
        </p:nvGrpSpPr>
        <p:grpSpPr>
          <a:xfrm>
            <a:off x="2389551" y="1625599"/>
            <a:ext cx="4688549" cy="4975578"/>
            <a:chOff x="2389551" y="1625599"/>
            <a:chExt cx="4688549" cy="4975578"/>
          </a:xfrm>
        </p:grpSpPr>
        <p:pic>
          <p:nvPicPr>
            <p:cNvPr id="13314" name="Picture 2" descr="Soubor:Suprematism 18th Construc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9551" y="1625599"/>
              <a:ext cx="4479197" cy="4442179"/>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659396" y="6231845"/>
              <a:ext cx="418704" cy="369332"/>
            </a:xfrm>
            <a:prstGeom prst="rect">
              <a:avLst/>
            </a:prstGeom>
            <a:noFill/>
          </p:spPr>
          <p:txBody>
            <a:bodyPr wrap="none" rtlCol="0">
              <a:spAutoFit/>
            </a:bodyPr>
            <a:lstStyle/>
            <a:p>
              <a:r>
                <a:rPr lang="cs-CZ" dirty="0" smtClean="0"/>
                <a:t>32</a:t>
              </a:r>
              <a:endParaRPr lang="cs-CZ" dirty="0"/>
            </a:p>
          </p:txBody>
        </p:sp>
      </p:grpSp>
    </p:spTree>
    <p:extLst>
      <p:ext uri="{BB962C8B-B14F-4D97-AF65-F5344CB8AC3E}">
        <p14:creationId xmlns:p14="http://schemas.microsoft.com/office/powerpoint/2010/main" val="12560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dirty="0" smtClean="0"/>
              <a:t>Suprematismus, 1916</a:t>
            </a:r>
            <a:endParaRPr lang="cs-CZ" dirty="0"/>
          </a:p>
        </p:txBody>
      </p:sp>
      <p:grpSp>
        <p:nvGrpSpPr>
          <p:cNvPr id="5" name="Group 4"/>
          <p:cNvGrpSpPr/>
          <p:nvPr/>
        </p:nvGrpSpPr>
        <p:grpSpPr>
          <a:xfrm>
            <a:off x="2247900" y="1511299"/>
            <a:ext cx="4935042" cy="5350162"/>
            <a:chOff x="2008288" y="1240029"/>
            <a:chExt cx="6067675" cy="6319084"/>
          </a:xfrm>
        </p:grpSpPr>
        <p:pic>
          <p:nvPicPr>
            <p:cNvPr id="22530" name="Picture 2" descr="File:Malevici0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8288" y="1240029"/>
              <a:ext cx="5715000" cy="571500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61163" y="7122894"/>
              <a:ext cx="514800" cy="436219"/>
            </a:xfrm>
            <a:prstGeom prst="rect">
              <a:avLst/>
            </a:prstGeom>
            <a:noFill/>
          </p:spPr>
          <p:txBody>
            <a:bodyPr wrap="none" rtlCol="0">
              <a:spAutoFit/>
            </a:bodyPr>
            <a:lstStyle/>
            <a:p>
              <a:r>
                <a:rPr lang="cs-CZ" dirty="0" smtClean="0"/>
                <a:t>33</a:t>
              </a:r>
              <a:endParaRPr lang="cs-CZ" dirty="0"/>
            </a:p>
          </p:txBody>
        </p:sp>
      </p:grpSp>
    </p:spTree>
    <p:extLst>
      <p:ext uri="{BB962C8B-B14F-4D97-AF65-F5344CB8AC3E}">
        <p14:creationId xmlns:p14="http://schemas.microsoft.com/office/powerpoint/2010/main" val="2119530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dirty="0"/>
              <a:t> </a:t>
            </a:r>
            <a:r>
              <a:rPr lang="cs-CZ" dirty="0" err="1"/>
              <a:t>Supremus</a:t>
            </a:r>
            <a:r>
              <a:rPr lang="cs-CZ" dirty="0"/>
              <a:t> 58, 1916</a:t>
            </a:r>
          </a:p>
        </p:txBody>
      </p:sp>
      <p:grpSp>
        <p:nvGrpSpPr>
          <p:cNvPr id="5" name="Group 4"/>
          <p:cNvGrpSpPr/>
          <p:nvPr/>
        </p:nvGrpSpPr>
        <p:grpSpPr>
          <a:xfrm>
            <a:off x="2425700" y="1366006"/>
            <a:ext cx="4618974" cy="5491997"/>
            <a:chOff x="2243449" y="1160435"/>
            <a:chExt cx="4902998" cy="5911729"/>
          </a:xfrm>
        </p:grpSpPr>
        <p:pic>
          <p:nvPicPr>
            <p:cNvPr id="34818" name="Picture 2" descr="Soubor:Kazimir Malevich - Supremus 5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3449" y="1160435"/>
              <a:ext cx="4680773" cy="5366205"/>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701997" y="6674605"/>
              <a:ext cx="444450" cy="397559"/>
            </a:xfrm>
            <a:prstGeom prst="rect">
              <a:avLst/>
            </a:prstGeom>
            <a:noFill/>
          </p:spPr>
          <p:txBody>
            <a:bodyPr wrap="none" rtlCol="0">
              <a:spAutoFit/>
            </a:bodyPr>
            <a:lstStyle/>
            <a:p>
              <a:r>
                <a:rPr lang="cs-CZ" dirty="0" smtClean="0"/>
                <a:t>34</a:t>
              </a:r>
              <a:endParaRPr lang="cs-CZ" dirty="0"/>
            </a:p>
          </p:txBody>
        </p:sp>
      </p:grpSp>
    </p:spTree>
    <p:extLst>
      <p:ext uri="{BB962C8B-B14F-4D97-AF65-F5344CB8AC3E}">
        <p14:creationId xmlns:p14="http://schemas.microsoft.com/office/powerpoint/2010/main" val="249096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177800"/>
            <a:ext cx="7886700" cy="867229"/>
          </a:xfrm>
        </p:spPr>
        <p:txBody>
          <a:bodyPr>
            <a:normAutofit/>
          </a:bodyPr>
          <a:lstStyle/>
          <a:p>
            <a:r>
              <a:rPr lang="cs-CZ" dirty="0" smtClean="0"/>
              <a:t>Suprematismus, 1927</a:t>
            </a:r>
            <a:endParaRPr lang="cs-CZ" dirty="0"/>
          </a:p>
        </p:txBody>
      </p:sp>
      <p:grpSp>
        <p:nvGrpSpPr>
          <p:cNvPr id="5" name="Group 4"/>
          <p:cNvGrpSpPr/>
          <p:nvPr/>
        </p:nvGrpSpPr>
        <p:grpSpPr>
          <a:xfrm>
            <a:off x="2692954" y="1171222"/>
            <a:ext cx="4393522" cy="5507986"/>
            <a:chOff x="2692954" y="1171222"/>
            <a:chExt cx="4393522" cy="5507986"/>
          </a:xfrm>
        </p:grpSpPr>
        <p:pic>
          <p:nvPicPr>
            <p:cNvPr id="57345" name="Picture 2" descr="C:\Documents and Settings\Jelinkova\Dokumenty\MJ\Výtvarná výchova\5.20.století\Abstraktní umění\Suprematismus\malevich119[1].jpg"/>
            <p:cNvPicPr>
              <a:picLocks noChangeAspect="1" noChangeArrowheads="1"/>
            </p:cNvPicPr>
            <p:nvPr/>
          </p:nvPicPr>
          <p:blipFill>
            <a:blip r:embed="rId2"/>
            <a:srcRect/>
            <a:stretch>
              <a:fillRect/>
            </a:stretch>
          </p:blipFill>
          <p:spPr bwMode="auto">
            <a:xfrm>
              <a:off x="2692954" y="1171222"/>
              <a:ext cx="3758091" cy="5261328"/>
            </a:xfrm>
            <a:prstGeom prst="rect">
              <a:avLst/>
            </a:prstGeom>
            <a:ln w="228600" cap="sq" cmpd="thickThin">
              <a:solidFill>
                <a:srgbClr val="000000"/>
              </a:solidFill>
              <a:prstDash val="solid"/>
              <a:miter lim="800000"/>
            </a:ln>
            <a:effectLst>
              <a:innerShdw blurRad="76200">
                <a:srgbClr val="000000"/>
              </a:innerShdw>
            </a:effectLst>
          </p:spPr>
        </p:pic>
        <p:sp>
          <p:nvSpPr>
            <p:cNvPr id="4" name="TextBox 3"/>
            <p:cNvSpPr txBox="1"/>
            <p:nvPr/>
          </p:nvSpPr>
          <p:spPr>
            <a:xfrm>
              <a:off x="6667772" y="6309876"/>
              <a:ext cx="418704" cy="369332"/>
            </a:xfrm>
            <a:prstGeom prst="rect">
              <a:avLst/>
            </a:prstGeom>
            <a:noFill/>
          </p:spPr>
          <p:txBody>
            <a:bodyPr wrap="none" rtlCol="0">
              <a:spAutoFit/>
            </a:bodyPr>
            <a:lstStyle/>
            <a:p>
              <a:r>
                <a:rPr lang="cs-CZ" dirty="0" smtClean="0"/>
                <a:t>35</a:t>
              </a:r>
              <a:endParaRPr lang="cs-CZ" dirty="0"/>
            </a:p>
          </p:txBody>
        </p:sp>
      </p:grpSp>
    </p:spTree>
    <p:extLst>
      <p:ext uri="{BB962C8B-B14F-4D97-AF65-F5344CB8AC3E}">
        <p14:creationId xmlns:p14="http://schemas.microsoft.com/office/powerpoint/2010/main" val="55679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76275" y="357190"/>
            <a:ext cx="7467600" cy="846137"/>
          </a:xfrm>
        </p:spPr>
        <p:txBody>
          <a:bodyPr/>
          <a:lstStyle/>
          <a:p>
            <a:pPr>
              <a:defRPr/>
            </a:pPr>
            <a:r>
              <a:rPr lang="cs-CZ" dirty="0" smtClean="0"/>
              <a:t>Žně, 1929</a:t>
            </a:r>
            <a:endParaRPr lang="cs-CZ" dirty="0"/>
          </a:p>
        </p:txBody>
      </p:sp>
      <p:grpSp>
        <p:nvGrpSpPr>
          <p:cNvPr id="5" name="Group 4"/>
          <p:cNvGrpSpPr/>
          <p:nvPr/>
        </p:nvGrpSpPr>
        <p:grpSpPr>
          <a:xfrm>
            <a:off x="1611315" y="1643065"/>
            <a:ext cx="6098977" cy="4397375"/>
            <a:chOff x="1611315" y="1643065"/>
            <a:chExt cx="6098977" cy="4397375"/>
          </a:xfrm>
        </p:grpSpPr>
        <p:pic>
          <p:nvPicPr>
            <p:cNvPr id="60418" name="Picture 2" descr="C:\Documents and Settings\Jelinkova\Dokumenty\MJ\Výtvarná výchova\5.20.století\Abstraktní umění\Suprematismus\malevich_mietitrici.jpg"/>
            <p:cNvPicPr>
              <a:picLocks noChangeAspect="1" noChangeArrowheads="1"/>
            </p:cNvPicPr>
            <p:nvPr/>
          </p:nvPicPr>
          <p:blipFill>
            <a:blip r:embed="rId3"/>
            <a:srcRect/>
            <a:stretch>
              <a:fillRect/>
            </a:stretch>
          </p:blipFill>
          <p:spPr bwMode="auto">
            <a:xfrm>
              <a:off x="1611315" y="1643065"/>
              <a:ext cx="5889625" cy="395763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p:cNvSpPr txBox="1"/>
            <p:nvPr/>
          </p:nvSpPr>
          <p:spPr>
            <a:xfrm>
              <a:off x="7291588" y="5671108"/>
              <a:ext cx="418704" cy="369332"/>
            </a:xfrm>
            <a:prstGeom prst="rect">
              <a:avLst/>
            </a:prstGeom>
            <a:noFill/>
          </p:spPr>
          <p:txBody>
            <a:bodyPr wrap="none" rtlCol="0">
              <a:spAutoFit/>
            </a:bodyPr>
            <a:lstStyle/>
            <a:p>
              <a:r>
                <a:rPr lang="cs-CZ" dirty="0" smtClean="0"/>
                <a:t>36</a:t>
              </a:r>
              <a:endParaRPr lang="cs-CZ" dirty="0"/>
            </a:p>
          </p:txBody>
        </p:sp>
      </p:grpSp>
    </p:spTree>
    <p:extLst>
      <p:ext uri="{BB962C8B-B14F-4D97-AF65-F5344CB8AC3E}">
        <p14:creationId xmlns:p14="http://schemas.microsoft.com/office/powerpoint/2010/main" val="364525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dirty="0" smtClean="0"/>
              <a:t>Sportovci, </a:t>
            </a:r>
            <a:r>
              <a:rPr lang="ru-RU" dirty="0" smtClean="0"/>
              <a:t>1930-1931</a:t>
            </a:r>
            <a:endParaRPr lang="cs-CZ" dirty="0"/>
          </a:p>
        </p:txBody>
      </p:sp>
      <p:grpSp>
        <p:nvGrpSpPr>
          <p:cNvPr id="5" name="Group 4"/>
          <p:cNvGrpSpPr/>
          <p:nvPr/>
        </p:nvGrpSpPr>
        <p:grpSpPr>
          <a:xfrm>
            <a:off x="1879600" y="1549399"/>
            <a:ext cx="5656064" cy="5031996"/>
            <a:chOff x="1157287" y="1388534"/>
            <a:chExt cx="7091924" cy="6373459"/>
          </a:xfrm>
        </p:grpSpPr>
        <p:pic>
          <p:nvPicPr>
            <p:cNvPr id="25602" name="Picture 2" descr="File:Спортсмены. 1930-1931. ГРМ.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7287" y="1388534"/>
              <a:ext cx="6829425" cy="571500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724214" y="7294202"/>
              <a:ext cx="524997" cy="467791"/>
            </a:xfrm>
            <a:prstGeom prst="rect">
              <a:avLst/>
            </a:prstGeom>
            <a:noFill/>
          </p:spPr>
          <p:txBody>
            <a:bodyPr wrap="none" rtlCol="0">
              <a:spAutoFit/>
            </a:bodyPr>
            <a:lstStyle/>
            <a:p>
              <a:r>
                <a:rPr lang="cs-CZ" dirty="0" smtClean="0"/>
                <a:t>37</a:t>
              </a:r>
              <a:endParaRPr lang="cs-CZ" dirty="0"/>
            </a:p>
          </p:txBody>
        </p:sp>
      </p:grpSp>
    </p:spTree>
    <p:extLst>
      <p:ext uri="{BB962C8B-B14F-4D97-AF65-F5344CB8AC3E}">
        <p14:creationId xmlns:p14="http://schemas.microsoft.com/office/powerpoint/2010/main" val="118566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28674"/>
          </a:xfrm>
        </p:spPr>
        <p:txBody>
          <a:bodyPr>
            <a:normAutofit/>
          </a:bodyPr>
          <a:lstStyle/>
          <a:p>
            <a:r>
              <a:rPr lang="cs-CZ" dirty="0" smtClean="0"/>
              <a:t>Rudá jízda, 1932</a:t>
            </a:r>
            <a:endParaRPr lang="cs-CZ" dirty="0"/>
          </a:p>
        </p:txBody>
      </p:sp>
      <p:grpSp>
        <p:nvGrpSpPr>
          <p:cNvPr id="5" name="Group 4"/>
          <p:cNvGrpSpPr/>
          <p:nvPr/>
        </p:nvGrpSpPr>
        <p:grpSpPr>
          <a:xfrm>
            <a:off x="1035050" y="1790700"/>
            <a:ext cx="7283252" cy="4753326"/>
            <a:chOff x="1576564" y="2346677"/>
            <a:chExt cx="4903446" cy="3551077"/>
          </a:xfrm>
        </p:grpSpPr>
        <p:pic>
          <p:nvPicPr>
            <p:cNvPr id="30722" name="Picture 2" descr="Red Cavalry - Kazimir Malevi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6564" y="2346677"/>
              <a:ext cx="4762500" cy="310515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98118" y="5621836"/>
              <a:ext cx="281892" cy="275918"/>
            </a:xfrm>
            <a:prstGeom prst="rect">
              <a:avLst/>
            </a:prstGeom>
            <a:noFill/>
          </p:spPr>
          <p:txBody>
            <a:bodyPr wrap="none" rtlCol="0">
              <a:spAutoFit/>
            </a:bodyPr>
            <a:lstStyle/>
            <a:p>
              <a:r>
                <a:rPr lang="cs-CZ" dirty="0" smtClean="0"/>
                <a:t>38</a:t>
              </a:r>
              <a:endParaRPr lang="cs-CZ" dirty="0"/>
            </a:p>
          </p:txBody>
        </p:sp>
      </p:grpSp>
    </p:spTree>
    <p:extLst>
      <p:ext uri="{BB962C8B-B14F-4D97-AF65-F5344CB8AC3E}">
        <p14:creationId xmlns:p14="http://schemas.microsoft.com/office/powerpoint/2010/main" val="1358416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403747"/>
            <a:ext cx="8858250" cy="679903"/>
          </a:xfrm>
        </p:spPr>
        <p:txBody>
          <a:bodyPr>
            <a:normAutofit fontScale="90000"/>
          </a:bodyPr>
          <a:lstStyle/>
          <a:p>
            <a:r>
              <a:rPr lang="cs-CZ" dirty="0"/>
              <a:t>Dívka s hřebenem ve </a:t>
            </a:r>
            <a:r>
              <a:rPr lang="cs-CZ" dirty="0" smtClean="0"/>
              <a:t>vlasech, 1933</a:t>
            </a:r>
            <a:endParaRPr lang="cs-CZ" dirty="0"/>
          </a:p>
        </p:txBody>
      </p:sp>
      <p:grpSp>
        <p:nvGrpSpPr>
          <p:cNvPr id="5" name="Group 4"/>
          <p:cNvGrpSpPr/>
          <p:nvPr/>
        </p:nvGrpSpPr>
        <p:grpSpPr>
          <a:xfrm>
            <a:off x="2527043" y="1360312"/>
            <a:ext cx="4443807" cy="5466692"/>
            <a:chOff x="2527043" y="1360312"/>
            <a:chExt cx="4443807" cy="5466692"/>
          </a:xfrm>
        </p:grpSpPr>
        <p:pic>
          <p:nvPicPr>
            <p:cNvPr id="10242" name="Picture 2" descr="Soubor:Девушка с гребнем в волосах.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7043" y="1360312"/>
              <a:ext cx="4172463" cy="494912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552146" y="6457672"/>
              <a:ext cx="418704" cy="369332"/>
            </a:xfrm>
            <a:prstGeom prst="rect">
              <a:avLst/>
            </a:prstGeom>
            <a:noFill/>
          </p:spPr>
          <p:txBody>
            <a:bodyPr wrap="none" rtlCol="0">
              <a:spAutoFit/>
            </a:bodyPr>
            <a:lstStyle/>
            <a:p>
              <a:r>
                <a:rPr lang="cs-CZ" dirty="0" smtClean="0"/>
                <a:t>39</a:t>
              </a:r>
              <a:endParaRPr lang="cs-CZ" dirty="0"/>
            </a:p>
          </p:txBody>
        </p:sp>
      </p:grpSp>
    </p:spTree>
    <p:extLst>
      <p:ext uri="{BB962C8B-B14F-4D97-AF65-F5344CB8AC3E}">
        <p14:creationId xmlns:p14="http://schemas.microsoft.com/office/powerpoint/2010/main" val="182662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127000"/>
            <a:ext cx="8229600" cy="914400"/>
          </a:xfrm>
        </p:spPr>
        <p:txBody>
          <a:bodyPr/>
          <a:lstStyle/>
          <a:p>
            <a:pPr>
              <a:defRPr/>
            </a:pPr>
            <a:r>
              <a:rPr lang="cs-CZ" dirty="0" smtClean="0"/>
              <a:t>Autoportrét, 1933</a:t>
            </a:r>
            <a:endParaRPr lang="cs-CZ" dirty="0"/>
          </a:p>
        </p:txBody>
      </p:sp>
      <p:grpSp>
        <p:nvGrpSpPr>
          <p:cNvPr id="5" name="Group 4"/>
          <p:cNvGrpSpPr/>
          <p:nvPr/>
        </p:nvGrpSpPr>
        <p:grpSpPr>
          <a:xfrm>
            <a:off x="2458155" y="1282700"/>
            <a:ext cx="4878619" cy="5439452"/>
            <a:chOff x="2616553" y="877182"/>
            <a:chExt cx="5550732" cy="6048698"/>
          </a:xfrm>
        </p:grpSpPr>
        <p:pic>
          <p:nvPicPr>
            <p:cNvPr id="17410" name="Picture 2" descr="File:Kazimir Malevich - Self-Portrai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6553" y="877182"/>
              <a:ext cx="4810125" cy="5705476"/>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690897" y="6515181"/>
              <a:ext cx="476388" cy="410699"/>
            </a:xfrm>
            <a:prstGeom prst="rect">
              <a:avLst/>
            </a:prstGeom>
            <a:noFill/>
          </p:spPr>
          <p:txBody>
            <a:bodyPr wrap="none" rtlCol="0">
              <a:spAutoFit/>
            </a:bodyPr>
            <a:lstStyle/>
            <a:p>
              <a:r>
                <a:rPr lang="cs-CZ" dirty="0" smtClean="0"/>
                <a:t>40</a:t>
              </a:r>
              <a:endParaRPr lang="cs-CZ" dirty="0"/>
            </a:p>
          </p:txBody>
        </p:sp>
      </p:grpSp>
    </p:spTree>
    <p:extLst>
      <p:ext uri="{BB962C8B-B14F-4D97-AF65-F5344CB8AC3E}">
        <p14:creationId xmlns:p14="http://schemas.microsoft.com/office/powerpoint/2010/main" val="252370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49877" y="2967335"/>
            <a:ext cx="5244256" cy="2215991"/>
          </a:xfrm>
          <a:prstGeom prst="rect">
            <a:avLst/>
          </a:prstGeom>
          <a:noFill/>
        </p:spPr>
        <p:txBody>
          <a:bodyPr wrap="none" lIns="91440" tIns="45720" rIns="91440" bIns="45720">
            <a:spAutoFit/>
          </a:bodyPr>
          <a:lstStyle/>
          <a:p>
            <a:pPr algn="ctr"/>
            <a:r>
              <a:rPr lang="cs-CZ" sz="13800" b="1" spc="50" dirty="0" smtClean="0">
                <a:ln w="9525" cmpd="sng">
                  <a:solidFill>
                    <a:schemeClr val="tx1"/>
                  </a:solidFill>
                  <a:prstDash val="solid"/>
                </a:ln>
                <a:solidFill>
                  <a:schemeClr val="bg1"/>
                </a:solidFill>
                <a:effectLst>
                  <a:glow rad="38100">
                    <a:schemeClr val="accent1">
                      <a:alpha val="40000"/>
                    </a:schemeClr>
                  </a:glow>
                </a:effectLst>
              </a:rPr>
              <a:t>K</a:t>
            </a:r>
            <a:r>
              <a:rPr lang="cs-CZ" sz="13800" b="1" spc="50" dirty="0" smtClean="0">
                <a:ln w="9525" cmpd="sng">
                  <a:solidFill>
                    <a:schemeClr val="bg1"/>
                  </a:solidFill>
                  <a:prstDash val="solid"/>
                </a:ln>
                <a:effectLst>
                  <a:glow rad="38100">
                    <a:schemeClr val="accent1">
                      <a:alpha val="40000"/>
                    </a:schemeClr>
                  </a:glow>
                </a:effectLst>
              </a:rPr>
              <a:t>O</a:t>
            </a:r>
            <a:r>
              <a:rPr lang="cs-CZ" sz="13800" b="1" spc="50" dirty="0" smtClean="0">
                <a:ln w="9525" cmpd="sng">
                  <a:solidFill>
                    <a:schemeClr val="tx1"/>
                  </a:solidFill>
                  <a:prstDash val="solid"/>
                </a:ln>
                <a:solidFill>
                  <a:srgbClr val="70AD47">
                    <a:tint val="1000"/>
                  </a:srgbClr>
                </a:solidFill>
                <a:effectLst>
                  <a:glow rad="38100">
                    <a:schemeClr val="accent1">
                      <a:alpha val="40000"/>
                    </a:schemeClr>
                  </a:glow>
                </a:effectLst>
              </a:rPr>
              <a:t>N</a:t>
            </a:r>
            <a:r>
              <a:rPr lang="cs-CZ" sz="13800" b="1" spc="50" dirty="0" smtClean="0">
                <a:ln w="9525" cmpd="sng">
                  <a:solidFill>
                    <a:schemeClr val="bg1"/>
                  </a:solidFill>
                  <a:prstDash val="solid"/>
                </a:ln>
                <a:effectLst>
                  <a:glow rad="38100">
                    <a:schemeClr val="accent1">
                      <a:alpha val="40000"/>
                    </a:schemeClr>
                  </a:glow>
                </a:effectLst>
              </a:rPr>
              <a:t>E</a:t>
            </a:r>
            <a:r>
              <a:rPr lang="cs-CZ" sz="13800" b="1" spc="50" dirty="0" smtClean="0">
                <a:ln w="9525" cmpd="sng">
                  <a:solidFill>
                    <a:schemeClr val="tx1"/>
                  </a:solidFill>
                  <a:prstDash val="solid"/>
                </a:ln>
                <a:solidFill>
                  <a:srgbClr val="70AD47">
                    <a:tint val="1000"/>
                  </a:srgbClr>
                </a:solidFill>
                <a:effectLst>
                  <a:glow rad="38100">
                    <a:schemeClr val="accent1">
                      <a:alpha val="40000"/>
                    </a:schemeClr>
                  </a:glow>
                </a:effectLst>
              </a:rPr>
              <a:t>C</a:t>
            </a:r>
            <a:endParaRPr lang="en-US" sz="5400" b="1" cap="none" spc="50" dirty="0">
              <a:ln w="9525" cmpd="sng">
                <a:solidFill>
                  <a:schemeClr val="tx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321190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cs-CZ" b="1" dirty="0" smtClean="0"/>
              <a:t>Citace:</a:t>
            </a:r>
            <a:endParaRPr lang="cs-CZ" b="1" dirty="0"/>
          </a:p>
        </p:txBody>
      </p:sp>
      <p:sp>
        <p:nvSpPr>
          <p:cNvPr id="7" name="Content Placeholder 6"/>
          <p:cNvSpPr>
            <a:spLocks noGrp="1"/>
          </p:cNvSpPr>
          <p:nvPr>
            <p:ph idx="1"/>
          </p:nvPr>
        </p:nvSpPr>
        <p:spPr>
          <a:xfrm>
            <a:off x="258184" y="1011219"/>
            <a:ext cx="8638390" cy="5846781"/>
          </a:xfrm>
        </p:spPr>
        <p:txBody>
          <a:bodyPr>
            <a:normAutofit lnSpcReduction="10000"/>
          </a:bodyPr>
          <a:lstStyle/>
          <a:p>
            <a:r>
              <a:rPr lang="cs-CZ" dirty="0" smtClean="0"/>
              <a:t>K. Malevič - Osm obdélníků, 1915: AUTOR </a:t>
            </a:r>
            <a:r>
              <a:rPr lang="cs-CZ" dirty="0"/>
              <a:t>NEUVEDEN. http://cs.wikipedia.org [online]. [cit. 16.2.2013]. Dostupný pod licencí public domain na WWW: </a:t>
            </a:r>
            <a:r>
              <a:rPr lang="cs-CZ" dirty="0">
                <a:hlinkClick r:id="rId2"/>
              </a:rPr>
              <a:t>http://cs.wikipedia.org/wiki/</a:t>
            </a:r>
            <a:r>
              <a:rPr lang="cs-CZ" dirty="0" err="1">
                <a:hlinkClick r:id="rId2"/>
              </a:rPr>
              <a:t>Soubor:Malevich-Suprematism</a:t>
            </a:r>
            <a:r>
              <a:rPr lang="cs-CZ" dirty="0">
                <a:hlinkClick r:id="rId2"/>
              </a:rPr>
              <a:t>..</a:t>
            </a:r>
            <a:r>
              <a:rPr lang="cs-CZ" dirty="0" err="1" smtClean="0">
                <a:hlinkClick r:id="rId2"/>
              </a:rPr>
              <a:t>jpg</a:t>
            </a:r>
            <a:endParaRPr lang="cs-CZ" dirty="0" smtClean="0"/>
          </a:p>
          <a:p>
            <a:r>
              <a:rPr lang="cs-CZ" dirty="0" smtClean="0"/>
              <a:t>K. Malevič – Suprematismus: AUTOR </a:t>
            </a:r>
            <a:r>
              <a:rPr lang="cs-CZ" dirty="0"/>
              <a:t>NEUVEDEN. http://cs.wikipedia.org [online]. [cit. 16.2.2013]. Dostupný pod licencí public domain na WWW: </a:t>
            </a:r>
            <a:r>
              <a:rPr lang="cs-CZ" dirty="0">
                <a:hlinkClick r:id="rId3"/>
              </a:rPr>
              <a:t>http://cs.wikipedia.org/wiki/Soubor:Mystic_Suprematism_(black_cross_on_red_oval).</a:t>
            </a:r>
            <a:r>
              <a:rPr lang="cs-CZ" dirty="0" smtClean="0">
                <a:hlinkClick r:id="rId3"/>
              </a:rPr>
              <a:t>jpg</a:t>
            </a:r>
            <a:endParaRPr lang="cs-CZ" dirty="0" smtClean="0"/>
          </a:p>
          <a:p>
            <a:r>
              <a:rPr lang="cs-CZ" dirty="0" smtClean="0"/>
              <a:t>K. Malevič – Suprematismus s černým trojúhelníkem a černým obdélníkem, 1915: AUTOR </a:t>
            </a:r>
            <a:r>
              <a:rPr lang="cs-CZ" dirty="0"/>
              <a:t>NEUVEDEN. http://cs.wikipedia.org [online]. [cit. 16.2.2013]. Dostupný pod licencí public domain na WWW: </a:t>
            </a:r>
            <a:r>
              <a:rPr lang="cs-CZ" dirty="0">
                <a:hlinkClick r:id="rId4"/>
              </a:rPr>
              <a:t>http://</a:t>
            </a:r>
            <a:r>
              <a:rPr lang="cs-CZ" dirty="0" smtClean="0">
                <a:hlinkClick r:id="rId4"/>
              </a:rPr>
              <a:t>cs.wikipedia.org/wiki/Soubor:Suprematism_with_Blue_Triangle_and_Black_Square.jpg</a:t>
            </a:r>
            <a:endParaRPr lang="cs-CZ" dirty="0" smtClean="0"/>
          </a:p>
          <a:p>
            <a:r>
              <a:rPr lang="cs-CZ" dirty="0"/>
              <a:t>Záběr z filmu : AUTOR NEUVEDEN. http://cs.wikipedia.org [online]. [cit. 16.2.2013]. Dostupný pod licencí public domain na WWW: </a:t>
            </a:r>
            <a:r>
              <a:rPr lang="cs-CZ" dirty="0">
                <a:hlinkClick r:id="rId5"/>
              </a:rPr>
              <a:t>http://</a:t>
            </a:r>
            <a:r>
              <a:rPr lang="cs-CZ" dirty="0" smtClean="0">
                <a:hlinkClick r:id="rId5"/>
              </a:rPr>
              <a:t>cs.wikipedia.org/wiki/Soubor:Stormningen_av_vinterpalatset.jpg</a:t>
            </a:r>
            <a:endParaRPr lang="cs-CZ" dirty="0"/>
          </a:p>
          <a:p>
            <a:r>
              <a:rPr lang="cs-CZ" dirty="0" smtClean="0"/>
              <a:t>M. Larionov – Foto: AUTOR </a:t>
            </a:r>
            <a:r>
              <a:rPr lang="cs-CZ" dirty="0"/>
              <a:t>NEUVEDEN. http://uk.wikipedia.org [online]. [cit. 16.2.2013]. Dostupný pod licencí public domain na WWW: </a:t>
            </a:r>
            <a:r>
              <a:rPr lang="cs-CZ" dirty="0">
                <a:hlinkClick r:id="rId6"/>
              </a:rPr>
              <a:t>http://uk.wikipedia.org/wiki/%</a:t>
            </a:r>
            <a:r>
              <a:rPr lang="cs-CZ" dirty="0" smtClean="0">
                <a:hlinkClick r:id="rId6"/>
              </a:rPr>
              <a:t>D0%A4%D0%B0%D0%B9%D0%BB:Larionov1910e.jpg</a:t>
            </a:r>
            <a:endParaRPr lang="cs-CZ" dirty="0" smtClean="0"/>
          </a:p>
          <a:p>
            <a:r>
              <a:rPr lang="cs-CZ" dirty="0" smtClean="0"/>
              <a:t>M. Larionov – Autoportrét: AUTOR </a:t>
            </a:r>
            <a:r>
              <a:rPr lang="cs-CZ" dirty="0"/>
              <a:t>NEUVEDEN. http://commons.wikimedia.org [online]. [cit. 16.2.2013]. Dostupný pod licencí public domain na WWW: </a:t>
            </a:r>
            <a:r>
              <a:rPr lang="cs-CZ" dirty="0">
                <a:hlinkClick r:id="rId7"/>
              </a:rPr>
              <a:t>http://commons.wikimedia.org/wiki/File:Mikhail_Larionov_(selfportrait_1910).</a:t>
            </a:r>
            <a:r>
              <a:rPr lang="cs-CZ" dirty="0" smtClean="0">
                <a:hlinkClick r:id="rId7"/>
              </a:rPr>
              <a:t>jpg</a:t>
            </a:r>
            <a:endParaRPr lang="cs-CZ" dirty="0" smtClean="0"/>
          </a:p>
          <a:p>
            <a:r>
              <a:rPr lang="cs-CZ" dirty="0" smtClean="0"/>
              <a:t>M. Larionov – Červený rayonismus: AUTOR </a:t>
            </a:r>
            <a:r>
              <a:rPr lang="cs-CZ" dirty="0"/>
              <a:t>NEUVEDEN. http://en.wikipedia.org [online]. [cit. 16.2.2013]. Dostupný pod licencí public domain na WWW: </a:t>
            </a:r>
            <a:r>
              <a:rPr lang="cs-CZ" dirty="0">
                <a:hlinkClick r:id="rId8"/>
              </a:rPr>
              <a:t>http://</a:t>
            </a:r>
            <a:r>
              <a:rPr lang="cs-CZ" dirty="0" smtClean="0">
                <a:hlinkClick r:id="rId8"/>
              </a:rPr>
              <a:t>en.wikipedia.org/wiki/File:Larionov_red_rayonism.jpg</a:t>
            </a:r>
            <a:endParaRPr lang="cs-CZ" dirty="0" smtClean="0"/>
          </a:p>
          <a:p>
            <a:r>
              <a:rPr lang="cs-CZ" dirty="0"/>
              <a:t>M. Larionov – </a:t>
            </a:r>
            <a:r>
              <a:rPr lang="cs-CZ" dirty="0" smtClean="0"/>
              <a:t> Portrét N. Gončarovové: AUTOR </a:t>
            </a:r>
            <a:r>
              <a:rPr lang="cs-CZ" dirty="0"/>
              <a:t>NEUVEDEN. http://en.wikipedia.org [online]. [cit. 16.2.2013]. Dostupný pod licencí public domain na WWW: </a:t>
            </a:r>
            <a:r>
              <a:rPr lang="cs-CZ" dirty="0">
                <a:hlinkClick r:id="rId9"/>
              </a:rPr>
              <a:t>http://en.wikipedia.org/wiki/File:Natalia_Goncharova_by_M._Larionov_(1915).</a:t>
            </a:r>
            <a:r>
              <a:rPr lang="cs-CZ" dirty="0" smtClean="0">
                <a:hlinkClick r:id="rId9"/>
              </a:rPr>
              <a:t>jpg</a:t>
            </a:r>
            <a:endParaRPr lang="cs-CZ" dirty="0" smtClean="0"/>
          </a:p>
          <a:p>
            <a:r>
              <a:rPr lang="cs-CZ" dirty="0" smtClean="0"/>
              <a:t>N. Gončarovová – Autoportrét: </a:t>
            </a:r>
            <a:r>
              <a:rPr lang="pt-BR" dirty="0"/>
              <a:t>AUTOR NEUVEDEN. http://www.wikipaintings.org [online]. [cit. 16.2.2013]. Dostupný na WWW: </a:t>
            </a:r>
            <a:r>
              <a:rPr lang="pt-BR" dirty="0">
                <a:hlinkClick r:id="rId10"/>
              </a:rPr>
              <a:t>http://</a:t>
            </a:r>
            <a:r>
              <a:rPr lang="pt-BR" dirty="0" smtClean="0">
                <a:hlinkClick r:id="rId10"/>
              </a:rPr>
              <a:t>www.wikipaintings.org/en/natalia-goncharova/self-portrait-with-yellow-lilies</a:t>
            </a:r>
            <a:endParaRPr lang="cs-CZ" dirty="0" smtClean="0"/>
          </a:p>
          <a:p>
            <a:r>
              <a:rPr lang="pt-BR" dirty="0"/>
              <a:t>N. Gončarovová – </a:t>
            </a:r>
            <a:r>
              <a:rPr lang="cs-CZ" dirty="0" smtClean="0"/>
              <a:t> Cyklista: </a:t>
            </a:r>
            <a:r>
              <a:rPr lang="pt-BR" dirty="0" smtClean="0"/>
              <a:t>AUTOR </a:t>
            </a:r>
            <a:r>
              <a:rPr lang="pt-BR" dirty="0"/>
              <a:t>NEUVEDEN. http://www.wikipaintings.org [online]. [cit. 16.2.2013]. Dostupný na WWW: </a:t>
            </a:r>
            <a:r>
              <a:rPr lang="pt-BR" dirty="0">
                <a:hlinkClick r:id="rId11"/>
              </a:rPr>
              <a:t>http://</a:t>
            </a:r>
            <a:r>
              <a:rPr lang="pt-BR" dirty="0" smtClean="0">
                <a:hlinkClick r:id="rId11"/>
              </a:rPr>
              <a:t>www.wikipaintings.org/en/natalia-goncharova/cyclist</a:t>
            </a:r>
            <a:endParaRPr lang="cs-CZ" dirty="0" smtClean="0"/>
          </a:p>
          <a:p>
            <a:r>
              <a:rPr lang="pt-BR" dirty="0"/>
              <a:t>N. Gončarovová – </a:t>
            </a:r>
            <a:r>
              <a:rPr lang="cs-CZ" dirty="0" smtClean="0"/>
              <a:t> Elektrická lampa: </a:t>
            </a:r>
            <a:r>
              <a:rPr lang="pt-BR" dirty="0" smtClean="0"/>
              <a:t>AUTOR </a:t>
            </a:r>
            <a:r>
              <a:rPr lang="pt-BR" dirty="0"/>
              <a:t>NEUVEDEN. http://www.wikipaintings.org [online]. [cit. 16.2.2013]. Dostupný na WWW: </a:t>
            </a:r>
            <a:r>
              <a:rPr lang="pt-BR" dirty="0">
                <a:hlinkClick r:id="rId12"/>
              </a:rPr>
              <a:t>http://</a:t>
            </a:r>
            <a:r>
              <a:rPr lang="pt-BR" dirty="0" smtClean="0">
                <a:hlinkClick r:id="rId12"/>
              </a:rPr>
              <a:t>www.wikipaintings.org/en/natalia-goncharova/electric-lamp</a:t>
            </a:r>
            <a:endParaRPr lang="pt-BR" dirty="0"/>
          </a:p>
          <a:p>
            <a:r>
              <a:rPr lang="cs-CZ" dirty="0" smtClean="0"/>
              <a:t>Fotografie K. Malevič: AUTOR </a:t>
            </a:r>
            <a:r>
              <a:rPr lang="cs-CZ" dirty="0"/>
              <a:t>NEUVEDEN. http://cs.wikipedia.org [online]. [cit. 16.2.2013]. Dostupný pod licencí public domain na WWW: </a:t>
            </a:r>
            <a:r>
              <a:rPr lang="cs-CZ" dirty="0">
                <a:hlinkClick r:id="rId13"/>
              </a:rPr>
              <a:t>http://</a:t>
            </a:r>
            <a:r>
              <a:rPr lang="cs-CZ" dirty="0" smtClean="0">
                <a:hlinkClick r:id="rId13"/>
              </a:rPr>
              <a:t>cs.wikipedia.org/wiki/Soubor:Casimir_Malevich_photo.jpg</a:t>
            </a:r>
            <a:endParaRPr lang="cs-CZ" dirty="0" smtClean="0"/>
          </a:p>
          <a:p>
            <a:r>
              <a:rPr lang="cs-CZ" dirty="0" smtClean="0"/>
              <a:t>Dům v Kursku: RADIOAKTIVE</a:t>
            </a:r>
            <a:r>
              <a:rPr lang="cs-CZ" dirty="0"/>
              <a:t>. http://commons.wikimedia.org [online]. [cit. 16.2.2013]. Dostupný pod licencí </a:t>
            </a:r>
            <a:r>
              <a:rPr lang="cs-CZ" dirty="0" err="1"/>
              <a:t>Creative</a:t>
            </a:r>
            <a:r>
              <a:rPr lang="cs-CZ" dirty="0"/>
              <a:t> </a:t>
            </a:r>
            <a:r>
              <a:rPr lang="cs-CZ" dirty="0" err="1"/>
              <a:t>Commons</a:t>
            </a:r>
            <a:r>
              <a:rPr lang="cs-CZ" dirty="0"/>
              <a:t> na WWW: </a:t>
            </a:r>
            <a:r>
              <a:rPr lang="cs-CZ" dirty="0">
                <a:hlinkClick r:id="rId14"/>
              </a:rPr>
              <a:t>http://</a:t>
            </a:r>
            <a:r>
              <a:rPr lang="cs-CZ" dirty="0" smtClean="0">
                <a:hlinkClick r:id="rId14"/>
              </a:rPr>
              <a:t>commons.wikimedia.org/wiki/File:Malevich_Kursk_house.JPG?uselang=ru</a:t>
            </a:r>
            <a:endParaRPr lang="cs-CZ" dirty="0" smtClean="0"/>
          </a:p>
        </p:txBody>
      </p:sp>
    </p:spTree>
    <p:extLst>
      <p:ext uri="{BB962C8B-B14F-4D97-AF65-F5344CB8AC3E}">
        <p14:creationId xmlns:p14="http://schemas.microsoft.com/office/powerpoint/2010/main" val="371555554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b="1" dirty="0" smtClean="0"/>
              <a:t>Citace</a:t>
            </a:r>
            <a:r>
              <a:rPr lang="cs-CZ" dirty="0" smtClean="0"/>
              <a:t>:</a:t>
            </a:r>
            <a:endParaRPr lang="cs-CZ" dirty="0"/>
          </a:p>
        </p:txBody>
      </p:sp>
      <p:sp>
        <p:nvSpPr>
          <p:cNvPr id="3" name="Content Placeholder 2"/>
          <p:cNvSpPr>
            <a:spLocks noGrp="1"/>
          </p:cNvSpPr>
          <p:nvPr>
            <p:ph idx="1"/>
          </p:nvPr>
        </p:nvSpPr>
        <p:spPr/>
        <p:txBody>
          <a:bodyPr/>
          <a:lstStyle/>
          <a:p>
            <a:pPr>
              <a:buFont typeface="+mj-lt"/>
              <a:buAutoNum type="arabicPeriod" startAt="14"/>
            </a:pPr>
            <a:r>
              <a:rPr lang="cs-CZ" dirty="0"/>
              <a:t>K. Malevič – Autoportrét: AUTOR NEUVEDEN. http://en.wikipedia.org [online]. [cit. 16.2.2013]. Dostupný pod licencí public domain na WWW: </a:t>
            </a:r>
            <a:r>
              <a:rPr lang="cs-CZ" dirty="0">
                <a:hlinkClick r:id="rId2"/>
              </a:rPr>
              <a:t>http://en.wikipedia.org/wiki/File:Self-Portrait_(1908_or_1910-1911).</a:t>
            </a:r>
            <a:r>
              <a:rPr lang="cs-CZ" dirty="0" smtClean="0">
                <a:hlinkClick r:id="rId2"/>
              </a:rPr>
              <a:t>jpg</a:t>
            </a:r>
            <a:endParaRPr lang="cs-CZ" dirty="0"/>
          </a:p>
          <a:p>
            <a:pPr>
              <a:buFont typeface="+mj-lt"/>
              <a:buAutoNum type="arabicPeriod" startAt="14"/>
            </a:pPr>
            <a:r>
              <a:rPr lang="cs-CZ" dirty="0" smtClean="0"/>
              <a:t>K. Malevič – Autoportrét: AUTOR </a:t>
            </a:r>
            <a:r>
              <a:rPr lang="cs-CZ" dirty="0"/>
              <a:t>NEUVEDEN. http://commons.wikimedia.org [online]. [cit. 16.2.2013]. Dostupný pod licencí public domain na WWW: </a:t>
            </a:r>
            <a:r>
              <a:rPr lang="cs-CZ" dirty="0">
                <a:hlinkClick r:id="rId3"/>
              </a:rPr>
              <a:t>http://commons.wikimedia.org/wiki/File:Malevich_-_</a:t>
            </a:r>
            <a:r>
              <a:rPr lang="cs-CZ" dirty="0" smtClean="0">
                <a:hlinkClick r:id="rId3"/>
              </a:rPr>
              <a:t>Self-Portrait.jpg</a:t>
            </a:r>
            <a:endParaRPr lang="cs-CZ" dirty="0" smtClean="0"/>
          </a:p>
          <a:p>
            <a:pPr>
              <a:buFont typeface="+mj-lt"/>
              <a:buAutoNum type="arabicPeriod" startAt="14"/>
            </a:pPr>
            <a:r>
              <a:rPr lang="cs-CZ" dirty="0" smtClean="0"/>
              <a:t>K. Malevič – Dívka s květinami: AUTOR </a:t>
            </a:r>
            <a:r>
              <a:rPr lang="cs-CZ" dirty="0"/>
              <a:t>NEUVEDEN. http://cs.wikipedia.org [online]. [cit. 16.2.2013]. Dostupný pod licencí public domain na WWW: </a:t>
            </a:r>
            <a:r>
              <a:rPr lang="cs-CZ" dirty="0">
                <a:hlinkClick r:id="rId4"/>
              </a:rPr>
              <a:t>http://</a:t>
            </a:r>
            <a:r>
              <a:rPr lang="cs-CZ" dirty="0" smtClean="0">
                <a:hlinkClick r:id="rId4"/>
              </a:rPr>
              <a:t>cs.wikipedia.org/wiki/Soubor:Flowergirl.jpg</a:t>
            </a:r>
            <a:endParaRPr lang="cs-CZ" dirty="0" smtClean="0"/>
          </a:p>
          <a:p>
            <a:pPr>
              <a:buFont typeface="+mj-lt"/>
              <a:buAutoNum type="arabicPeriod" startAt="14"/>
            </a:pPr>
            <a:r>
              <a:rPr lang="cs-CZ" dirty="0" smtClean="0"/>
              <a:t>K. Malevič – Jarní zahrada </a:t>
            </a:r>
            <a:r>
              <a:rPr lang="cs-CZ" dirty="0"/>
              <a:t>v květu: AUTOR NEUVEDEN. http://commons.wikimedia.org [online]. [cit. 16.2.2013]. Dostupný pod licencí public domain na WWW: </a:t>
            </a:r>
            <a:r>
              <a:rPr lang="cs-CZ" dirty="0">
                <a:hlinkClick r:id="rId5"/>
              </a:rPr>
              <a:t>http://commons.wikimedia.org/wiki/File:Spring_-_</a:t>
            </a:r>
            <a:r>
              <a:rPr lang="cs-CZ" dirty="0" smtClean="0">
                <a:hlinkClick r:id="rId5"/>
              </a:rPr>
              <a:t>Garden_in_Blossom.jpg</a:t>
            </a:r>
            <a:endParaRPr lang="cs-CZ" dirty="0" smtClean="0"/>
          </a:p>
          <a:p>
            <a:pPr>
              <a:buFont typeface="+mj-lt"/>
              <a:buAutoNum type="arabicPeriod" startAt="14"/>
            </a:pPr>
            <a:r>
              <a:rPr lang="cs-CZ" dirty="0" smtClean="0"/>
              <a:t>K. Malevič – Březový háj: </a:t>
            </a:r>
            <a:r>
              <a:rPr lang="pt-BR" dirty="0"/>
              <a:t>AUTOR NEUVEDEN. http://www.wikipaintings.org [online]. [cit. 16.2.2013]. Dostupný na WWW: </a:t>
            </a:r>
            <a:r>
              <a:rPr lang="pt-BR" dirty="0">
                <a:hlinkClick r:id="rId6"/>
              </a:rPr>
              <a:t>http://</a:t>
            </a:r>
            <a:r>
              <a:rPr lang="pt-BR" dirty="0" smtClean="0">
                <a:hlinkClick r:id="rId6"/>
              </a:rPr>
              <a:t>www.wikipaintings.org/en/kazimir-malevich/birkenhain-1905</a:t>
            </a:r>
            <a:endParaRPr lang="cs-CZ" dirty="0" smtClean="0"/>
          </a:p>
          <a:p>
            <a:pPr>
              <a:buFont typeface="+mj-lt"/>
              <a:buAutoNum type="arabicPeriod" startAt="14"/>
            </a:pPr>
            <a:r>
              <a:rPr lang="cs-CZ" dirty="0" smtClean="0"/>
              <a:t>K. Malevič - </a:t>
            </a:r>
            <a:r>
              <a:rPr lang="cs-CZ" dirty="0"/>
              <a:t>Portrét </a:t>
            </a:r>
            <a:r>
              <a:rPr lang="cs-CZ" dirty="0" smtClean="0"/>
              <a:t>příbuzné: </a:t>
            </a:r>
            <a:r>
              <a:rPr lang="pt-BR" dirty="0" smtClean="0"/>
              <a:t>AUTOR </a:t>
            </a:r>
            <a:r>
              <a:rPr lang="pt-BR" dirty="0"/>
              <a:t>NEUVEDEN. http://www.wikipaintings.org [online]. [cit. 16.2.2013]. Dostupný na WWW: </a:t>
            </a:r>
            <a:r>
              <a:rPr lang="pt-BR" dirty="0">
                <a:hlinkClick r:id="rId7"/>
              </a:rPr>
              <a:t>http://</a:t>
            </a:r>
            <a:r>
              <a:rPr lang="pt-BR" dirty="0" smtClean="0">
                <a:hlinkClick r:id="rId7"/>
              </a:rPr>
              <a:t>www.wikipaintings.org/en/kazimir-malevich/portrait-of-a-member-of-the-artist-s-family</a:t>
            </a:r>
            <a:endParaRPr lang="cs-CZ" dirty="0" smtClean="0"/>
          </a:p>
          <a:p>
            <a:pPr>
              <a:buFont typeface="+mj-lt"/>
              <a:buAutoNum type="arabicPeriod" startAt="14"/>
            </a:pPr>
            <a:r>
              <a:rPr lang="cs-CZ" dirty="0" smtClean="0"/>
              <a:t>K. </a:t>
            </a:r>
            <a:r>
              <a:rPr lang="cs-CZ" dirty="0"/>
              <a:t>Malevič – Dřevorubec: AUTOR NEUVEDEN. http://commons.wikimedia.org [online]. [cit. 16.2.2013]. Dostupný pod licencí public domain na WWW: </a:t>
            </a:r>
            <a:r>
              <a:rPr lang="cs-CZ" dirty="0">
                <a:hlinkClick r:id="rId8"/>
              </a:rPr>
              <a:t>http://</a:t>
            </a:r>
            <a:r>
              <a:rPr lang="cs-CZ" dirty="0" smtClean="0">
                <a:hlinkClick r:id="rId8"/>
              </a:rPr>
              <a:t>commons.wikimedia.org/wiki/File:Woodcutter.jpg</a:t>
            </a:r>
            <a:endParaRPr lang="cs-CZ" dirty="0" smtClean="0"/>
          </a:p>
          <a:p>
            <a:pPr>
              <a:buFont typeface="+mj-lt"/>
              <a:buAutoNum type="arabicPeriod" startAt="14"/>
            </a:pPr>
            <a:r>
              <a:rPr lang="cs-CZ" dirty="0" smtClean="0"/>
              <a:t>K. Malevič – </a:t>
            </a:r>
            <a:r>
              <a:rPr lang="cs-CZ" dirty="0"/>
              <a:t>Hlava selky: AUTOR NEUVEDEN. http://cs.wikipedia.org [online]. [cit. 16.2.2013]. Dostupný pod licencí public domain na WWW: </a:t>
            </a:r>
            <a:r>
              <a:rPr lang="cs-CZ" dirty="0">
                <a:hlinkClick r:id="rId9"/>
              </a:rPr>
              <a:t>http://</a:t>
            </a:r>
            <a:r>
              <a:rPr lang="cs-CZ" dirty="0" smtClean="0">
                <a:hlinkClick r:id="rId9"/>
              </a:rPr>
              <a:t>cs.wikipedia.org/wiki/Soubor:Head_of_a_Peasant_Girl.jpg</a:t>
            </a:r>
            <a:endParaRPr lang="cs-CZ" dirty="0" smtClean="0"/>
          </a:p>
          <a:p>
            <a:pPr>
              <a:buFont typeface="+mj-lt"/>
              <a:buAutoNum type="arabicPeriod" startAt="14"/>
            </a:pPr>
            <a:r>
              <a:rPr lang="cs-CZ" dirty="0" smtClean="0"/>
              <a:t>K. Malevič – </a:t>
            </a:r>
            <a:r>
              <a:rPr lang="cs-CZ" dirty="0"/>
              <a:t>Brusič nožů: AUTOR NEUVEDEN. http://cs.wikipedia.org [online]. [cit. 16.2.2013]. Dostupný pod licencí public domain na WWW: </a:t>
            </a:r>
            <a:r>
              <a:rPr lang="cs-CZ" dirty="0">
                <a:hlinkClick r:id="rId10"/>
              </a:rPr>
              <a:t>http://</a:t>
            </a:r>
            <a:r>
              <a:rPr lang="cs-CZ" dirty="0" smtClean="0">
                <a:hlinkClick r:id="rId10"/>
              </a:rPr>
              <a:t>cs.wikipedia.org/wiki/Soubor:The_Knife_Grinder_Principle_of_Glittering_by_Kazimir_Malevich.jpeg</a:t>
            </a:r>
            <a:endParaRPr lang="cs-CZ" dirty="0" smtClean="0"/>
          </a:p>
          <a:p>
            <a:pPr>
              <a:buFont typeface="+mj-lt"/>
              <a:buAutoNum type="arabicPeriod" startAt="14"/>
            </a:pPr>
            <a:r>
              <a:rPr lang="cs-CZ" dirty="0" smtClean="0"/>
              <a:t>K. Malevič - </a:t>
            </a:r>
            <a:r>
              <a:rPr lang="cs-CZ" dirty="0"/>
              <a:t>Angličan v Moskvě, </a:t>
            </a:r>
            <a:r>
              <a:rPr lang="cs-CZ" dirty="0" smtClean="0"/>
              <a:t>1914</a:t>
            </a:r>
            <a:r>
              <a:rPr lang="cs-CZ" dirty="0"/>
              <a:t>: AUTOR NEUVEDEN. http://commons.wikimedia.org [online]. [cit. 16.2.2013]. Dostupný pod licencí public domain na WWW: </a:t>
            </a:r>
            <a:r>
              <a:rPr lang="cs-CZ" dirty="0">
                <a:hlinkClick r:id="rId11"/>
              </a:rPr>
              <a:t>http://</a:t>
            </a:r>
            <a:r>
              <a:rPr lang="cs-CZ" dirty="0" smtClean="0">
                <a:hlinkClick r:id="rId11"/>
              </a:rPr>
              <a:t>commons.wikimedia.org/wiki/File:Englishman_in_Moscow.jpg</a:t>
            </a:r>
            <a:endParaRPr lang="cs-CZ" dirty="0" smtClean="0"/>
          </a:p>
          <a:p>
            <a:pPr>
              <a:buFont typeface="+mj-lt"/>
              <a:buAutoNum type="arabicPeriod" startAt="14"/>
            </a:pPr>
            <a:r>
              <a:rPr lang="cs-CZ" dirty="0" smtClean="0"/>
              <a:t>K. Malevič – Kráva a housle: </a:t>
            </a:r>
            <a:r>
              <a:rPr lang="pt-BR" dirty="0" smtClean="0"/>
              <a:t>AUTOR </a:t>
            </a:r>
            <a:r>
              <a:rPr lang="pt-BR" dirty="0"/>
              <a:t>NEUVEDEN. http://www.wikipaintings.org [online]. [cit. 16.2.2013]. Dostupný na WWW: </a:t>
            </a:r>
            <a:r>
              <a:rPr lang="pt-BR" dirty="0">
                <a:hlinkClick r:id="rId12"/>
              </a:rPr>
              <a:t>http://</a:t>
            </a:r>
            <a:r>
              <a:rPr lang="pt-BR" dirty="0" smtClean="0">
                <a:hlinkClick r:id="rId12"/>
              </a:rPr>
              <a:t>www.wikipaintings.org/en/kazimir-malevich/cow-and-fiddle-1913</a:t>
            </a:r>
            <a:endParaRPr lang="cs-CZ" dirty="0" smtClean="0"/>
          </a:p>
          <a:p>
            <a:pPr>
              <a:buFont typeface="+mj-lt"/>
              <a:buAutoNum type="arabicPeriod" startAt="14"/>
            </a:pPr>
            <a:r>
              <a:rPr lang="cs-CZ" dirty="0" smtClean="0"/>
              <a:t>K. Malevič – Letec: </a:t>
            </a:r>
            <a:r>
              <a:rPr lang="pt-BR" dirty="0" smtClean="0"/>
              <a:t>AUTOR </a:t>
            </a:r>
            <a:r>
              <a:rPr lang="pt-BR" dirty="0"/>
              <a:t>NEUVEDEN. http://www.wikipaintings.org [online]. [cit. 16.2.2013]. Dostupný na WWW: </a:t>
            </a:r>
            <a:r>
              <a:rPr lang="pt-BR" dirty="0">
                <a:hlinkClick r:id="rId13"/>
              </a:rPr>
              <a:t>http://</a:t>
            </a:r>
            <a:r>
              <a:rPr lang="pt-BR" dirty="0" smtClean="0">
                <a:hlinkClick r:id="rId13"/>
              </a:rPr>
              <a:t>www.wikipaintings.org/en/kazimir-malevich/aviator</a:t>
            </a:r>
            <a:endParaRPr lang="cs-CZ" dirty="0" smtClean="0"/>
          </a:p>
          <a:p>
            <a:pPr marL="0" indent="0">
              <a:buNone/>
            </a:pPr>
            <a:endParaRPr lang="pt-BR" dirty="0"/>
          </a:p>
          <a:p>
            <a:pPr>
              <a:buFont typeface="+mj-lt"/>
              <a:buAutoNum type="arabicPeriod" startAt="14"/>
            </a:pPr>
            <a:endParaRPr lang="pt-BR" dirty="0"/>
          </a:p>
          <a:p>
            <a:pPr>
              <a:buFont typeface="+mj-lt"/>
              <a:buAutoNum type="arabicPeriod" startAt="14"/>
            </a:pPr>
            <a:endParaRPr lang="cs-CZ" dirty="0"/>
          </a:p>
          <a:p>
            <a:pPr>
              <a:buFont typeface="+mj-lt"/>
              <a:buAutoNum type="arabicPeriod" startAt="14"/>
            </a:pPr>
            <a:endParaRPr lang="cs-CZ" dirty="0"/>
          </a:p>
          <a:p>
            <a:pPr>
              <a:buFont typeface="+mj-lt"/>
              <a:buAutoNum type="arabicPeriod" startAt="14"/>
            </a:pPr>
            <a:endParaRPr lang="cs-CZ" dirty="0"/>
          </a:p>
          <a:p>
            <a:pPr>
              <a:buFont typeface="+mj-lt"/>
              <a:buAutoNum type="arabicPeriod" startAt="14"/>
            </a:pPr>
            <a:endParaRPr lang="cs-CZ" dirty="0"/>
          </a:p>
          <a:p>
            <a:pPr>
              <a:buFont typeface="+mj-lt"/>
              <a:buAutoNum type="arabicPeriod" startAt="14"/>
            </a:pPr>
            <a:endParaRPr lang="pt-BR" dirty="0"/>
          </a:p>
          <a:p>
            <a:pPr>
              <a:buFont typeface="+mj-lt"/>
              <a:buAutoNum type="arabicPeriod" startAt="14"/>
            </a:pPr>
            <a:endParaRPr lang="pt-BR" dirty="0"/>
          </a:p>
          <a:p>
            <a:pPr>
              <a:buFont typeface="+mj-lt"/>
              <a:buAutoNum type="arabicPeriod" startAt="14"/>
            </a:pPr>
            <a:endParaRPr lang="cs-CZ" dirty="0"/>
          </a:p>
          <a:p>
            <a:pPr>
              <a:buFont typeface="+mj-lt"/>
              <a:buAutoNum type="arabicPeriod" startAt="14"/>
            </a:pPr>
            <a:endParaRPr lang="cs-CZ" dirty="0"/>
          </a:p>
          <a:p>
            <a:pPr>
              <a:buFont typeface="+mj-lt"/>
              <a:buAutoNum type="arabicPeriod" startAt="14"/>
            </a:pPr>
            <a:endParaRPr lang="cs-CZ" dirty="0"/>
          </a:p>
        </p:txBody>
      </p:sp>
    </p:spTree>
    <p:extLst>
      <p:ext uri="{BB962C8B-B14F-4D97-AF65-F5344CB8AC3E}">
        <p14:creationId xmlns:p14="http://schemas.microsoft.com/office/powerpoint/2010/main" val="331620618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b="1" dirty="0" smtClean="0"/>
              <a:t>Citace</a:t>
            </a:r>
            <a:r>
              <a:rPr lang="cs-CZ" dirty="0" smtClean="0"/>
              <a:t>:</a:t>
            </a:r>
            <a:endParaRPr lang="cs-CZ" dirty="0"/>
          </a:p>
        </p:txBody>
      </p:sp>
      <p:sp>
        <p:nvSpPr>
          <p:cNvPr id="3" name="Content Placeholder 2"/>
          <p:cNvSpPr>
            <a:spLocks noGrp="1"/>
          </p:cNvSpPr>
          <p:nvPr>
            <p:ph idx="1"/>
          </p:nvPr>
        </p:nvSpPr>
        <p:spPr/>
        <p:txBody>
          <a:bodyPr>
            <a:normAutofit lnSpcReduction="10000"/>
          </a:bodyPr>
          <a:lstStyle/>
          <a:p>
            <a:pPr>
              <a:buFont typeface="+mj-lt"/>
              <a:buAutoNum type="arabicPeriod" startAt="26"/>
            </a:pPr>
            <a:r>
              <a:rPr lang="cs-CZ" dirty="0" smtClean="0"/>
              <a:t>K. Malevič - </a:t>
            </a:r>
            <a:r>
              <a:rPr lang="cs-CZ" dirty="0"/>
              <a:t>Žena na zastávce </a:t>
            </a:r>
            <a:r>
              <a:rPr lang="cs-CZ" dirty="0" smtClean="0"/>
              <a:t>tramvaje: </a:t>
            </a:r>
            <a:r>
              <a:rPr lang="pt-BR" dirty="0" smtClean="0"/>
              <a:t>AUTOR </a:t>
            </a:r>
            <a:r>
              <a:rPr lang="pt-BR" dirty="0"/>
              <a:t>NEUVEDEN. http://www.wikipaintings.org [online]. [cit. 16.2.2013]. Dostupný na WWW: </a:t>
            </a:r>
            <a:r>
              <a:rPr lang="pt-BR" dirty="0">
                <a:hlinkClick r:id="rId2"/>
              </a:rPr>
              <a:t>http://</a:t>
            </a:r>
            <a:r>
              <a:rPr lang="pt-BR" dirty="0" smtClean="0">
                <a:hlinkClick r:id="rId2"/>
              </a:rPr>
              <a:t>www.wikipaintings.org/en/kazimir-malevich/lady-on-a-tram-station-1913</a:t>
            </a:r>
            <a:endParaRPr lang="cs-CZ" dirty="0" smtClean="0"/>
          </a:p>
          <a:p>
            <a:pPr>
              <a:buFont typeface="+mj-lt"/>
              <a:buAutoNum type="arabicPeriod" startAt="26"/>
            </a:pPr>
            <a:r>
              <a:rPr lang="cs-CZ" dirty="0"/>
              <a:t>Fotografie z výstavy 0,10: AUTOR NEUVEDEN. http://liatanat.tumblr.com [online]. [cit. 17.2.2013]. Dostupný na WWW: http://</a:t>
            </a:r>
            <a:r>
              <a:rPr lang="cs-CZ" dirty="0" smtClean="0"/>
              <a:t>liatanat.tumblr.com/post/34027676228/seensense-kazimir-malevich-last-futurist</a:t>
            </a:r>
          </a:p>
          <a:p>
            <a:pPr>
              <a:buFont typeface="+mj-lt"/>
              <a:buAutoNum type="arabicPeriod" startAt="26"/>
            </a:pPr>
            <a:r>
              <a:rPr lang="cs-CZ" dirty="0" smtClean="0"/>
              <a:t>K. Malevič - </a:t>
            </a:r>
            <a:r>
              <a:rPr lang="cs-CZ" dirty="0"/>
              <a:t>Skica k 5. obrazu opery Vítězství nad sluncem, </a:t>
            </a:r>
            <a:r>
              <a:rPr lang="cs-CZ" dirty="0" smtClean="0"/>
              <a:t>1913: </a:t>
            </a:r>
            <a:r>
              <a:rPr lang="pt-BR" dirty="0" smtClean="0"/>
              <a:t>AUTOR </a:t>
            </a:r>
            <a:r>
              <a:rPr lang="pt-BR" dirty="0"/>
              <a:t>NEUVEDEN. http://commons.wikimedia.org [online]. [cit. 16.2.2013]. Dostupný pod licencí public domain na WWW: </a:t>
            </a:r>
            <a:r>
              <a:rPr lang="pt-BR" dirty="0">
                <a:hlinkClick r:id="rId3"/>
              </a:rPr>
              <a:t>http://commons.wikimedia.org/wiki/File:Malewitsch,_</a:t>
            </a:r>
            <a:r>
              <a:rPr lang="pt-BR" dirty="0" smtClean="0">
                <a:hlinkClick r:id="rId3"/>
              </a:rPr>
              <a:t>Vorhang.jpg</a:t>
            </a:r>
            <a:endParaRPr lang="cs-CZ" dirty="0" smtClean="0"/>
          </a:p>
          <a:p>
            <a:pPr>
              <a:buFont typeface="+mj-lt"/>
              <a:buAutoNum type="arabicPeriod" startAt="26"/>
            </a:pPr>
            <a:r>
              <a:rPr lang="cs-CZ" dirty="0" smtClean="0"/>
              <a:t>K. Malevič – Černý čtverec: </a:t>
            </a:r>
            <a:r>
              <a:rPr lang="pt-BR" dirty="0" smtClean="0"/>
              <a:t>AUTOR </a:t>
            </a:r>
            <a:r>
              <a:rPr lang="pt-BR" dirty="0"/>
              <a:t>NEUVEDEN. http://commons.wikimedia.org [online]. [cit. 16.2.2013]. Dostupný pod licencí public domain na WWW: </a:t>
            </a:r>
            <a:r>
              <a:rPr lang="pt-BR" dirty="0">
                <a:hlinkClick r:id="rId4"/>
              </a:rPr>
              <a:t>http://</a:t>
            </a:r>
            <a:r>
              <a:rPr lang="pt-BR" dirty="0" smtClean="0">
                <a:hlinkClick r:id="rId4"/>
              </a:rPr>
              <a:t>commons.wikimedia.org/wiki/File:SchwarzesQuadrat.jpeg</a:t>
            </a:r>
            <a:endParaRPr lang="cs-CZ" dirty="0" smtClean="0"/>
          </a:p>
          <a:p>
            <a:pPr>
              <a:buFont typeface="+mj-lt"/>
              <a:buAutoNum type="arabicPeriod" startAt="26"/>
            </a:pPr>
            <a:r>
              <a:rPr lang="pt-BR" dirty="0"/>
              <a:t>AUTOR NEUVEDEN. http://www.wikipaintings.org [online]. [cit. 17.2.2013]. Dostupný na WWW: </a:t>
            </a:r>
            <a:r>
              <a:rPr lang="pt-BR" dirty="0">
                <a:hlinkClick r:id="rId5"/>
              </a:rPr>
              <a:t>http://</a:t>
            </a:r>
            <a:r>
              <a:rPr lang="pt-BR" dirty="0" smtClean="0">
                <a:hlinkClick r:id="rId5"/>
              </a:rPr>
              <a:t>www.wikipaintings.org/en/kazimir-malevich/formula-of-suprematism</a:t>
            </a:r>
            <a:r>
              <a:rPr lang="cs-CZ" dirty="0" smtClean="0">
                <a:hlinkClick r:id="rId5"/>
              </a:rPr>
              <a:t>b</a:t>
            </a:r>
            <a:r>
              <a:rPr lang="cs-CZ" dirty="0" smtClean="0"/>
              <a:t>.</a:t>
            </a:r>
          </a:p>
          <a:p>
            <a:pPr>
              <a:buFont typeface="+mj-lt"/>
              <a:buAutoNum type="arabicPeriod" startAt="26"/>
            </a:pPr>
            <a:r>
              <a:rPr lang="cs-CZ" dirty="0" smtClean="0"/>
              <a:t>K. Malevič – Suprematismus, 1915: </a:t>
            </a:r>
            <a:r>
              <a:rPr lang="pt-BR" dirty="0" smtClean="0"/>
              <a:t>AUTOR </a:t>
            </a:r>
            <a:r>
              <a:rPr lang="pt-BR" dirty="0"/>
              <a:t>NEUVEDEN. http://www.wikipaintings.org [online]. [cit. 16.2.2013]. Dostupný na WWW: </a:t>
            </a:r>
            <a:r>
              <a:rPr lang="pt-BR" dirty="0">
                <a:hlinkClick r:id="rId6"/>
              </a:rPr>
              <a:t>http://</a:t>
            </a:r>
            <a:r>
              <a:rPr lang="pt-BR" dirty="0" smtClean="0">
                <a:hlinkClick r:id="rId6"/>
              </a:rPr>
              <a:t>www.wikipaintings.org/en/kazimir-malevich/suprematism-1915</a:t>
            </a:r>
            <a:endParaRPr lang="cs-CZ" dirty="0"/>
          </a:p>
          <a:p>
            <a:pPr>
              <a:buFont typeface="+mj-lt"/>
              <a:buAutoNum type="arabicPeriod" startAt="32"/>
            </a:pPr>
            <a:r>
              <a:rPr lang="cs-CZ" dirty="0" smtClean="0"/>
              <a:t>K. Malevič – Suprematismus, 18. provedení: </a:t>
            </a:r>
            <a:r>
              <a:rPr lang="pt-BR" dirty="0" smtClean="0"/>
              <a:t>AUTOR </a:t>
            </a:r>
            <a:r>
              <a:rPr lang="pt-BR" dirty="0"/>
              <a:t>NEUVEDEN. http://cs.wikipedia.org [online]. [cit. 16.2.2013]. Dostupný pod licencí public domain na WWW: </a:t>
            </a:r>
            <a:r>
              <a:rPr lang="pt-BR" dirty="0">
                <a:hlinkClick r:id="rId7"/>
              </a:rPr>
              <a:t>http://</a:t>
            </a:r>
            <a:r>
              <a:rPr lang="pt-BR" dirty="0" smtClean="0">
                <a:hlinkClick r:id="rId7"/>
              </a:rPr>
              <a:t>cs.wikipedia.org/wiki/Soubor:Suprematism_18th_Construction.jpg</a:t>
            </a:r>
            <a:endParaRPr lang="cs-CZ" dirty="0" smtClean="0"/>
          </a:p>
          <a:p>
            <a:pPr>
              <a:buFont typeface="+mj-lt"/>
              <a:buAutoNum type="arabicPeriod" startAt="32"/>
            </a:pPr>
            <a:r>
              <a:rPr lang="cs-CZ" dirty="0" smtClean="0"/>
              <a:t>K. Malevič – Suprematismus, 1916: </a:t>
            </a:r>
            <a:r>
              <a:rPr lang="cs-CZ" dirty="0"/>
              <a:t>AUTOR NEUVEDEN. http://commons.wikimedia.org [online]. [cit. 16.2.2013]. Dostupný pod licencí public domain na WWW: </a:t>
            </a:r>
            <a:r>
              <a:rPr lang="cs-CZ" dirty="0">
                <a:hlinkClick r:id="rId8"/>
              </a:rPr>
              <a:t>http://</a:t>
            </a:r>
            <a:r>
              <a:rPr lang="cs-CZ" dirty="0" smtClean="0">
                <a:hlinkClick r:id="rId8"/>
              </a:rPr>
              <a:t>commons.wikimedia.org/wiki/File:Malevici06.jpg</a:t>
            </a:r>
            <a:endParaRPr lang="cs-CZ" dirty="0" smtClean="0"/>
          </a:p>
          <a:p>
            <a:pPr>
              <a:buFont typeface="+mj-lt"/>
              <a:buAutoNum type="arabicPeriod" startAt="32"/>
            </a:pPr>
            <a:r>
              <a:rPr lang="cs-CZ" dirty="0"/>
              <a:t>K. Malevič – </a:t>
            </a:r>
            <a:r>
              <a:rPr lang="cs-CZ" dirty="0" smtClean="0"/>
              <a:t>Suprematismus 58: </a:t>
            </a:r>
            <a:r>
              <a:rPr lang="cs-CZ" dirty="0"/>
              <a:t>AUTOR NEUVEDEN. http://cs.wikipedia.org [online]. [cit. 16.2.2013]. Dostupný pod licencí public domain na WWW: </a:t>
            </a:r>
            <a:r>
              <a:rPr lang="cs-CZ" dirty="0">
                <a:hlinkClick r:id="rId9"/>
              </a:rPr>
              <a:t>http://cs.wikipedia.org/wiki/Soubor:Kazimir_Malevich_-_</a:t>
            </a:r>
            <a:r>
              <a:rPr lang="cs-CZ" dirty="0" smtClean="0">
                <a:hlinkClick r:id="rId9"/>
              </a:rPr>
              <a:t>Supremus_58.jpg</a:t>
            </a:r>
            <a:endParaRPr lang="cs-CZ" dirty="0" smtClean="0"/>
          </a:p>
          <a:p>
            <a:pPr>
              <a:buFont typeface="+mj-lt"/>
              <a:buAutoNum type="arabicPeriod" startAt="32"/>
            </a:pPr>
            <a:r>
              <a:rPr lang="pt-BR" dirty="0"/>
              <a:t>K. Malevič – </a:t>
            </a:r>
            <a:r>
              <a:rPr lang="pt-BR" dirty="0" smtClean="0"/>
              <a:t>Suprematismus</a:t>
            </a:r>
            <a:r>
              <a:rPr lang="cs-CZ" dirty="0" smtClean="0"/>
              <a:t>, 1927: </a:t>
            </a:r>
            <a:r>
              <a:rPr lang="pt-BR" dirty="0" smtClean="0"/>
              <a:t>AUTOR </a:t>
            </a:r>
            <a:r>
              <a:rPr lang="pt-BR" dirty="0"/>
              <a:t>NEUVEDEN. http://www.wikipaintings.org [online]. [cit. 16.2.2013]. Dostupný na WWW: </a:t>
            </a:r>
            <a:r>
              <a:rPr lang="pt-BR" dirty="0">
                <a:hlinkClick r:id="rId10"/>
              </a:rPr>
              <a:t>http://</a:t>
            </a:r>
            <a:r>
              <a:rPr lang="pt-BR" dirty="0" smtClean="0">
                <a:hlinkClick r:id="rId10"/>
              </a:rPr>
              <a:t>www.wikipaintings.org/en/kazimir-malevich/suprematism-1927</a:t>
            </a:r>
            <a:endParaRPr lang="cs-CZ" dirty="0" smtClean="0"/>
          </a:p>
          <a:p>
            <a:pPr>
              <a:buFont typeface="+mj-lt"/>
              <a:buAutoNum type="arabicPeriod" startAt="32"/>
            </a:pPr>
            <a:r>
              <a:rPr lang="pt-BR" dirty="0"/>
              <a:t>K. Malevič – </a:t>
            </a:r>
            <a:r>
              <a:rPr lang="cs-CZ" dirty="0" smtClean="0"/>
              <a:t> Žně: </a:t>
            </a:r>
            <a:r>
              <a:rPr lang="pt-BR" dirty="0" smtClean="0"/>
              <a:t>AUTOR </a:t>
            </a:r>
            <a:r>
              <a:rPr lang="pt-BR" dirty="0"/>
              <a:t>NEUVEDEN. http://www.wikipaintings.org [online]. [cit. 16.2.2013]. Dostupný na WWW: </a:t>
            </a:r>
            <a:r>
              <a:rPr lang="pt-BR" dirty="0">
                <a:hlinkClick r:id="rId11"/>
              </a:rPr>
              <a:t>http://</a:t>
            </a:r>
            <a:r>
              <a:rPr lang="pt-BR" dirty="0" smtClean="0">
                <a:hlinkClick r:id="rId11"/>
              </a:rPr>
              <a:t>www.wikipaintings.org/en/kazimir-malevich/reapers-1929</a:t>
            </a:r>
            <a:endParaRPr lang="cs-CZ" dirty="0" smtClean="0"/>
          </a:p>
          <a:p>
            <a:pPr>
              <a:buFont typeface="+mj-lt"/>
              <a:buAutoNum type="arabicPeriod" startAt="32"/>
            </a:pPr>
            <a:r>
              <a:rPr lang="pt-BR" dirty="0"/>
              <a:t>K. Malevič – </a:t>
            </a:r>
            <a:r>
              <a:rPr lang="cs-CZ" dirty="0"/>
              <a:t> Sportovci</a:t>
            </a:r>
            <a:r>
              <a:rPr lang="cs-CZ" dirty="0" smtClean="0"/>
              <a:t>: AUTOR </a:t>
            </a:r>
            <a:r>
              <a:rPr lang="cs-CZ" dirty="0"/>
              <a:t>NEUVEDEN. http://commons.wikimedia.org [online]. [cit. 16.2.2013]. Dostupný pod licencí public domain na WWW: </a:t>
            </a:r>
            <a:r>
              <a:rPr lang="cs-CZ" dirty="0">
                <a:hlinkClick r:id="rId12"/>
              </a:rPr>
              <a:t>http://commons.wikimedia.org/wiki/File:%D0%A1%D0%BF%D0%BE%D1%80%D1%82%D1%81%D0%BC%D0%B5%D0%BD%D1%8B._1930-1931._%</a:t>
            </a:r>
            <a:r>
              <a:rPr lang="cs-CZ" dirty="0" smtClean="0">
                <a:hlinkClick r:id="rId12"/>
              </a:rPr>
              <a:t>D0%93%D0%A0%D0%9C.png?uselang=ru</a:t>
            </a:r>
            <a:endParaRPr lang="pt-BR" dirty="0"/>
          </a:p>
          <a:p>
            <a:pPr>
              <a:buFont typeface="+mj-lt"/>
              <a:buAutoNum type="arabicPeriod" startAt="25"/>
            </a:pPr>
            <a:endParaRPr lang="cs-CZ" dirty="0"/>
          </a:p>
          <a:p>
            <a:pPr>
              <a:buFont typeface="+mj-lt"/>
              <a:buAutoNum type="arabicPeriod" startAt="25"/>
            </a:pPr>
            <a:endParaRPr lang="pt-BR" dirty="0"/>
          </a:p>
          <a:p>
            <a:pPr>
              <a:buFont typeface="+mj-lt"/>
              <a:buAutoNum type="arabicPeriod" startAt="25"/>
            </a:pPr>
            <a:endParaRPr lang="pt-BR" dirty="0"/>
          </a:p>
          <a:p>
            <a:pPr>
              <a:buFont typeface="+mj-lt"/>
              <a:buAutoNum type="arabicPeriod" startAt="25"/>
            </a:pPr>
            <a:endParaRPr lang="cs-CZ" dirty="0"/>
          </a:p>
          <a:p>
            <a:pPr>
              <a:buFont typeface="+mj-lt"/>
              <a:buAutoNum type="arabicPeriod" startAt="25"/>
            </a:pPr>
            <a:endParaRPr lang="cs-CZ" dirty="0"/>
          </a:p>
          <a:p>
            <a:pPr>
              <a:buFont typeface="+mj-lt"/>
              <a:buAutoNum type="arabicPeriod" startAt="25"/>
            </a:pPr>
            <a:endParaRPr lang="pt-BR" dirty="0"/>
          </a:p>
          <a:p>
            <a:pPr marL="0" indent="0">
              <a:buNone/>
            </a:pPr>
            <a:endParaRPr lang="pt-BR" dirty="0"/>
          </a:p>
          <a:p>
            <a:pPr>
              <a:buFont typeface="+mj-lt"/>
              <a:buAutoNum type="arabicPeriod" startAt="25"/>
            </a:pPr>
            <a:endParaRPr lang="pt-BR" dirty="0"/>
          </a:p>
          <a:p>
            <a:pPr>
              <a:buFont typeface="+mj-lt"/>
              <a:buAutoNum type="arabicPeriod" startAt="25"/>
            </a:pPr>
            <a:endParaRPr lang="pt-BR" dirty="0"/>
          </a:p>
          <a:p>
            <a:pPr>
              <a:buFont typeface="+mj-lt"/>
              <a:buAutoNum type="arabicPeriod" startAt="25"/>
            </a:pPr>
            <a:endParaRPr lang="cs-CZ" dirty="0"/>
          </a:p>
        </p:txBody>
      </p:sp>
    </p:spTree>
    <p:extLst>
      <p:ext uri="{BB962C8B-B14F-4D97-AF65-F5344CB8AC3E}">
        <p14:creationId xmlns:p14="http://schemas.microsoft.com/office/powerpoint/2010/main" val="84475260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s-CZ" b="1" dirty="0" smtClean="0"/>
              <a:t>Citace</a:t>
            </a:r>
            <a:r>
              <a:rPr lang="cs-CZ" dirty="0" smtClean="0"/>
              <a:t>:</a:t>
            </a:r>
            <a:endParaRPr lang="cs-CZ" dirty="0"/>
          </a:p>
        </p:txBody>
      </p:sp>
      <p:sp>
        <p:nvSpPr>
          <p:cNvPr id="3" name="Content Placeholder 2"/>
          <p:cNvSpPr>
            <a:spLocks noGrp="1"/>
          </p:cNvSpPr>
          <p:nvPr>
            <p:ph idx="1"/>
          </p:nvPr>
        </p:nvSpPr>
        <p:spPr/>
        <p:txBody>
          <a:bodyPr/>
          <a:lstStyle/>
          <a:p>
            <a:pPr>
              <a:buFont typeface="+mj-lt"/>
              <a:buAutoNum type="arabicPeriod" startAt="38"/>
            </a:pPr>
            <a:r>
              <a:rPr lang="cs-CZ" dirty="0"/>
              <a:t>K. Malevič – Rudá jízda: AUTOR NEUVEDEN. http://www.wikipaintings.org [online]. [cit. 16.2.2013]. Dostupný na WWW: </a:t>
            </a:r>
            <a:r>
              <a:rPr lang="cs-CZ" dirty="0">
                <a:hlinkClick r:id="rId2"/>
              </a:rPr>
              <a:t>http://</a:t>
            </a:r>
            <a:r>
              <a:rPr lang="cs-CZ" dirty="0" smtClean="0">
                <a:hlinkClick r:id="rId2"/>
              </a:rPr>
              <a:t>www.wikipaintings.org/en/kazimir-malevich/red-cavalry-1932</a:t>
            </a:r>
            <a:endParaRPr lang="cs-CZ" dirty="0"/>
          </a:p>
          <a:p>
            <a:pPr>
              <a:buFont typeface="+mj-lt"/>
              <a:buAutoNum type="arabicPeriod" startAt="38"/>
            </a:pPr>
            <a:r>
              <a:rPr lang="cs-CZ" dirty="0" smtClean="0"/>
              <a:t>K</a:t>
            </a:r>
            <a:r>
              <a:rPr lang="cs-CZ" dirty="0"/>
              <a:t>. Malevič – Dívka s hřebenem ve </a:t>
            </a:r>
            <a:r>
              <a:rPr lang="cs-CZ" dirty="0" smtClean="0"/>
              <a:t>vlasech: </a:t>
            </a:r>
            <a:r>
              <a:rPr lang="pt-BR" dirty="0"/>
              <a:t>AUTOR NEUVEDEN. http://www.wikipaintings.org [online]. [cit. 16.2.2013]. Dostupný na WWW: </a:t>
            </a:r>
            <a:r>
              <a:rPr lang="pt-BR" dirty="0">
                <a:hlinkClick r:id="rId3"/>
              </a:rPr>
              <a:t>http://</a:t>
            </a:r>
            <a:r>
              <a:rPr lang="pt-BR" dirty="0" smtClean="0">
                <a:hlinkClick r:id="rId3"/>
              </a:rPr>
              <a:t>www.wikipaintings.org/en/kazimir-malevich/girl-with-a-comb-in-her-hair-1933</a:t>
            </a:r>
            <a:endParaRPr lang="cs-CZ" dirty="0" smtClean="0"/>
          </a:p>
          <a:p>
            <a:pPr>
              <a:buAutoNum type="arabicPeriod" startAt="38"/>
            </a:pPr>
            <a:r>
              <a:rPr lang="pt-BR" dirty="0"/>
              <a:t>K. Malevič – </a:t>
            </a:r>
            <a:r>
              <a:rPr lang="cs-CZ" dirty="0" smtClean="0"/>
              <a:t>Autoportrét: </a:t>
            </a:r>
            <a:r>
              <a:rPr lang="pt-BR" dirty="0" smtClean="0"/>
              <a:t>AUTOR </a:t>
            </a:r>
            <a:r>
              <a:rPr lang="pt-BR" dirty="0"/>
              <a:t>NEUVEDEN. http://commons.wikimedia.org [online]. [cit. 16.2.2013]. Dostupný pod licencí public domain na WWW: </a:t>
            </a:r>
            <a:r>
              <a:rPr lang="pt-BR" dirty="0">
                <a:hlinkClick r:id="rId4"/>
              </a:rPr>
              <a:t>http://commons.wikimedia.org/wiki/File:Kazimir_Malevich_-_</a:t>
            </a:r>
            <a:r>
              <a:rPr lang="pt-BR" dirty="0" smtClean="0">
                <a:hlinkClick r:id="rId4"/>
              </a:rPr>
              <a:t>Self-Portrait.jpg</a:t>
            </a:r>
            <a:endParaRPr lang="cs-CZ" dirty="0" smtClean="0"/>
          </a:p>
          <a:p>
            <a:pPr>
              <a:buAutoNum type="arabicPeriod" startAt="38"/>
            </a:pPr>
            <a:r>
              <a:rPr lang="cs-CZ" dirty="0" smtClean="0"/>
              <a:t>Titulní ilustrační obrázek: </a:t>
            </a:r>
            <a:r>
              <a:rPr lang="pt-BR" dirty="0"/>
              <a:t>AUTOR NEUVEDEN. http://mikrowellentoast.de [online]. [cit. 16.2.2013]. Dostupný na WWW: </a:t>
            </a:r>
            <a:r>
              <a:rPr lang="pt-BR" dirty="0">
                <a:hlinkClick r:id="rId5"/>
              </a:rPr>
              <a:t>http://</a:t>
            </a:r>
            <a:r>
              <a:rPr lang="pt-BR" dirty="0" smtClean="0">
                <a:hlinkClick r:id="rId5"/>
              </a:rPr>
              <a:t>mikrowellentoast.deviantart.com/art/Suprematismus-271521787</a:t>
            </a:r>
            <a:endParaRPr lang="cs-CZ" dirty="0" smtClean="0"/>
          </a:p>
          <a:p>
            <a:pPr>
              <a:buAutoNum type="arabicPeriod" startAt="38"/>
            </a:pPr>
            <a:endParaRPr lang="pt-BR" dirty="0"/>
          </a:p>
          <a:p>
            <a:pPr>
              <a:buAutoNum type="arabicPeriod" startAt="38"/>
            </a:pPr>
            <a:endParaRPr lang="pt-BR" dirty="0"/>
          </a:p>
          <a:p>
            <a:pPr>
              <a:buAutoNum type="arabicPeriod" startAt="38"/>
            </a:pPr>
            <a:endParaRPr lang="cs-CZ" dirty="0"/>
          </a:p>
        </p:txBody>
      </p:sp>
    </p:spTree>
    <p:extLst>
      <p:ext uri="{BB962C8B-B14F-4D97-AF65-F5344CB8AC3E}">
        <p14:creationId xmlns:p14="http://schemas.microsoft.com/office/powerpoint/2010/main" val="358264165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cs-CZ" sz="4000" b="1" dirty="0" smtClean="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Tento materiál je určen k interaktivní výuce.</a:t>
            </a:r>
            <a:endParaRPr lang="cs-CZ"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25268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910</TotalTime>
  <Words>2452</Words>
  <Application>Microsoft Office PowerPoint</Application>
  <PresentationFormat>Předvádění na obrazovce (4:3)</PresentationFormat>
  <Paragraphs>232</Paragraphs>
  <Slides>48</Slides>
  <Notes>6</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48</vt:i4>
      </vt:variant>
    </vt:vector>
  </HeadingPairs>
  <TitlesOfParts>
    <vt:vector size="53" baseType="lpstr">
      <vt:lpstr>Arial</vt:lpstr>
      <vt:lpstr>Calibri</vt:lpstr>
      <vt:lpstr>Calibri Light</vt:lpstr>
      <vt:lpstr>Wingdings</vt:lpstr>
      <vt:lpstr>Office Theme</vt:lpstr>
      <vt:lpstr>Prezentace aplikace PowerPoint</vt:lpstr>
      <vt:lpstr>ANOTACE</vt:lpstr>
      <vt:lpstr>Prezentace aplikace PowerPoint</vt:lpstr>
      <vt:lpstr>Situace v Rusku</vt:lpstr>
      <vt:lpstr>Ruský kubofuturismus</vt:lpstr>
      <vt:lpstr>Michail Larionov (1881 - 1964)</vt:lpstr>
      <vt:lpstr>Červený rayonismus, 1913</vt:lpstr>
      <vt:lpstr>Natalia Gončarovová (1881 - 1962)</vt:lpstr>
      <vt:lpstr> Cyklista, 1913</vt:lpstr>
      <vt:lpstr>Elektrická lampa, 1913</vt:lpstr>
      <vt:lpstr>Prezentace aplikace PowerPoint</vt:lpstr>
      <vt:lpstr>Prezentace aplikace PowerPoint</vt:lpstr>
      <vt:lpstr>Odpovězte na otázky:</vt:lpstr>
      <vt:lpstr>Kazimír Malevič  (1878 – 1935)</vt:lpstr>
      <vt:lpstr>Prezentace aplikace PowerPoint</vt:lpstr>
      <vt:lpstr>Autoportrét, kolem r. 1910</vt:lpstr>
      <vt:lpstr>Dívka s květinami, 1903</vt:lpstr>
      <vt:lpstr>Jarní zahrada v květu, 1904</vt:lpstr>
      <vt:lpstr>Březový háj, 1905</vt:lpstr>
      <vt:lpstr>Portrét příbuzné, 1906</vt:lpstr>
      <vt:lpstr>Dřevorubec, 1912 - 1913</vt:lpstr>
      <vt:lpstr>Hlava selky, 1912-1913</vt:lpstr>
      <vt:lpstr> Brusič nožů, 1912–1913</vt:lpstr>
      <vt:lpstr>Angličan v Moskvě, 1914</vt:lpstr>
      <vt:lpstr>Kráva a housle, 1913</vt:lpstr>
      <vt:lpstr>Žena na zastávce tramvaje, 1913 </vt:lpstr>
      <vt:lpstr>Černý čtverec na bílém poli, 1915</vt:lpstr>
      <vt:lpstr>Poslední futuristická výstava 0,10 -Petrohrad 1915</vt:lpstr>
      <vt:lpstr>Skica k 5. obrazu opery Vítězství nad sluncem, 1913</vt:lpstr>
      <vt:lpstr>K. Malevič - Ne–předmětový svět (1927 Bauhaus, Dessau)</vt:lpstr>
      <vt:lpstr>Černý čtverec, 1915</vt:lpstr>
      <vt:lpstr>Program suprematismu</vt:lpstr>
      <vt:lpstr>Suprematismus, 1915 </vt:lpstr>
      <vt:lpstr>Suprematismus, 18. provedení, 1915</vt:lpstr>
      <vt:lpstr>Suprematismus, 1916</vt:lpstr>
      <vt:lpstr> Supremus 58, 1916</vt:lpstr>
      <vt:lpstr>Suprematismus, 1927</vt:lpstr>
      <vt:lpstr>Žně, 1929</vt:lpstr>
      <vt:lpstr>Sportovci, 1930-1931</vt:lpstr>
      <vt:lpstr>Rudá jízda, 1932</vt:lpstr>
      <vt:lpstr>Dívka s hřebenem ve vlasech, 1933</vt:lpstr>
      <vt:lpstr>Autoportrét, 1933</vt:lpstr>
      <vt:lpstr>Prezentace aplikace PowerPoint</vt:lpstr>
      <vt:lpstr>Citace:</vt:lpstr>
      <vt:lpstr>Citace:</vt:lpstr>
      <vt:lpstr>Citace:</vt:lpstr>
      <vt:lpstr>Citace:</vt:lpstr>
      <vt:lpstr>Tento materiál je určen k interaktivní výuce.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SUPREMATISMUS</dc:title>
  <dc:creator>Marcela Jelínková</dc:creator>
  <cp:lastModifiedBy>Marcela Jelínková</cp:lastModifiedBy>
  <cp:revision>70</cp:revision>
  <dcterms:created xsi:type="dcterms:W3CDTF">2013-02-16T09:13:21Z</dcterms:created>
  <dcterms:modified xsi:type="dcterms:W3CDTF">2013-05-23T08:43:51Z</dcterms:modified>
</cp:coreProperties>
</file>