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91" r:id="rId2"/>
  </p:sldMasterIdLst>
  <p:notesMasterIdLst>
    <p:notesMasterId r:id="rId78"/>
  </p:notesMasterIdLst>
  <p:sldIdLst>
    <p:sldId id="302" r:id="rId3"/>
    <p:sldId id="298" r:id="rId4"/>
    <p:sldId id="299" r:id="rId5"/>
    <p:sldId id="303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70" r:id="rId18"/>
    <p:sldId id="269" r:id="rId19"/>
    <p:sldId id="272" r:id="rId20"/>
    <p:sldId id="273" r:id="rId21"/>
    <p:sldId id="334" r:id="rId22"/>
    <p:sldId id="318" r:id="rId23"/>
    <p:sldId id="308" r:id="rId24"/>
    <p:sldId id="335" r:id="rId25"/>
    <p:sldId id="317" r:id="rId26"/>
    <p:sldId id="321" r:id="rId27"/>
    <p:sldId id="319" r:id="rId28"/>
    <p:sldId id="275" r:id="rId29"/>
    <p:sldId id="320" r:id="rId30"/>
    <p:sldId id="304" r:id="rId31"/>
    <p:sldId id="305" r:id="rId32"/>
    <p:sldId id="306" r:id="rId33"/>
    <p:sldId id="277" r:id="rId34"/>
    <p:sldId id="279" r:id="rId35"/>
    <p:sldId id="307" r:id="rId36"/>
    <p:sldId id="281" r:id="rId37"/>
    <p:sldId id="280" r:id="rId38"/>
    <p:sldId id="282" r:id="rId39"/>
    <p:sldId id="322" r:id="rId40"/>
    <p:sldId id="323" r:id="rId41"/>
    <p:sldId id="286" r:id="rId42"/>
    <p:sldId id="287" r:id="rId43"/>
    <p:sldId id="326" r:id="rId44"/>
    <p:sldId id="316" r:id="rId45"/>
    <p:sldId id="328" r:id="rId46"/>
    <p:sldId id="289" r:id="rId47"/>
    <p:sldId id="331" r:id="rId48"/>
    <p:sldId id="288" r:id="rId49"/>
    <p:sldId id="332" r:id="rId50"/>
    <p:sldId id="333" r:id="rId51"/>
    <p:sldId id="290" r:id="rId52"/>
    <p:sldId id="291" r:id="rId53"/>
    <p:sldId id="337" r:id="rId54"/>
    <p:sldId id="336" r:id="rId55"/>
    <p:sldId id="292" r:id="rId56"/>
    <p:sldId id="310" r:id="rId57"/>
    <p:sldId id="312" r:id="rId58"/>
    <p:sldId id="340" r:id="rId59"/>
    <p:sldId id="341" r:id="rId60"/>
    <p:sldId id="330" r:id="rId61"/>
    <p:sldId id="314" r:id="rId62"/>
    <p:sldId id="329" r:id="rId63"/>
    <p:sldId id="344" r:id="rId64"/>
    <p:sldId id="354" r:id="rId65"/>
    <p:sldId id="346" r:id="rId66"/>
    <p:sldId id="347" r:id="rId67"/>
    <p:sldId id="348" r:id="rId68"/>
    <p:sldId id="349" r:id="rId69"/>
    <p:sldId id="296" r:id="rId70"/>
    <p:sldId id="295" r:id="rId71"/>
    <p:sldId id="315" r:id="rId72"/>
    <p:sldId id="327" r:id="rId73"/>
    <p:sldId id="342" r:id="rId74"/>
    <p:sldId id="343" r:id="rId75"/>
    <p:sldId id="353" r:id="rId76"/>
    <p:sldId id="345" r:id="rId7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364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19C2B"/>
    <a:srgbClr val="D47F0E"/>
    <a:srgbClr val="FFD757"/>
    <a:srgbClr val="FEFEFE"/>
    <a:srgbClr val="D01602"/>
    <a:srgbClr val="FF33CC"/>
    <a:srgbClr val="FF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5356" autoAdjust="0"/>
  </p:normalViewPr>
  <p:slideViewPr>
    <p:cSldViewPr snapToGrid="0" showGuides="1">
      <p:cViewPr varScale="1">
        <p:scale>
          <a:sx n="100" d="100"/>
          <a:sy n="100" d="100"/>
        </p:scale>
        <p:origin x="-222" y="-96"/>
      </p:cViewPr>
      <p:guideLst>
        <p:guide orient="horz" pos="2364"/>
        <p:guide pos="2880"/>
      </p:guideLst>
    </p:cSldViewPr>
  </p:slideViewPr>
  <p:notesTextViewPr>
    <p:cViewPr>
      <p:scale>
        <a:sx n="125" d="100"/>
        <a:sy n="125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63" Type="http://schemas.openxmlformats.org/officeDocument/2006/relationships/slide" Target="slides/slide61.xml"/><Relationship Id="rId68" Type="http://schemas.openxmlformats.org/officeDocument/2006/relationships/slide" Target="slides/slide66.xml"/><Relationship Id="rId76" Type="http://schemas.openxmlformats.org/officeDocument/2006/relationships/slide" Target="slides/slide74.xml"/><Relationship Id="rId7" Type="http://schemas.openxmlformats.org/officeDocument/2006/relationships/slide" Target="slides/slide5.xml"/><Relationship Id="rId71" Type="http://schemas.openxmlformats.org/officeDocument/2006/relationships/slide" Target="slides/slide69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66" Type="http://schemas.openxmlformats.org/officeDocument/2006/relationships/slide" Target="slides/slide64.xml"/><Relationship Id="rId74" Type="http://schemas.openxmlformats.org/officeDocument/2006/relationships/slide" Target="slides/slide72.xml"/><Relationship Id="rId79" Type="http://schemas.openxmlformats.org/officeDocument/2006/relationships/presProps" Target="presProps.xml"/><Relationship Id="rId5" Type="http://schemas.openxmlformats.org/officeDocument/2006/relationships/slide" Target="slides/slide3.xml"/><Relationship Id="rId61" Type="http://schemas.openxmlformats.org/officeDocument/2006/relationships/slide" Target="slides/slide59.xml"/><Relationship Id="rId82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slide" Target="slides/slide58.xml"/><Relationship Id="rId65" Type="http://schemas.openxmlformats.org/officeDocument/2006/relationships/slide" Target="slides/slide63.xml"/><Relationship Id="rId73" Type="http://schemas.openxmlformats.org/officeDocument/2006/relationships/slide" Target="slides/slide71.xml"/><Relationship Id="rId78" Type="http://schemas.openxmlformats.org/officeDocument/2006/relationships/notesMaster" Target="notesMasters/notesMaster1.xml"/><Relationship Id="rId81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64" Type="http://schemas.openxmlformats.org/officeDocument/2006/relationships/slide" Target="slides/slide62.xml"/><Relationship Id="rId69" Type="http://schemas.openxmlformats.org/officeDocument/2006/relationships/slide" Target="slides/slide67.xml"/><Relationship Id="rId77" Type="http://schemas.openxmlformats.org/officeDocument/2006/relationships/slide" Target="slides/slide75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72" Type="http://schemas.openxmlformats.org/officeDocument/2006/relationships/slide" Target="slides/slide70.xml"/><Relationship Id="rId80" Type="http://schemas.openxmlformats.org/officeDocument/2006/relationships/viewProps" Target="viewProps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slide" Target="slides/slide57.xml"/><Relationship Id="rId67" Type="http://schemas.openxmlformats.org/officeDocument/2006/relationships/slide" Target="slides/slide65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slide" Target="slides/slide60.xml"/><Relationship Id="rId70" Type="http://schemas.openxmlformats.org/officeDocument/2006/relationships/slide" Target="slides/slide68.xml"/><Relationship Id="rId75" Type="http://schemas.openxmlformats.org/officeDocument/2006/relationships/slide" Target="slides/slide7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AAFF41-F700-4E4D-86F1-85EAA0CFA06F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BD8667-36A9-46A8-8C3B-28CDB3E0BC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92680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93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593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fld id="{1C915D1E-52AB-4237-8D96-97BB284B83B6}" type="slidenum">
              <a:rPr lang="cs-CZ" smtClean="0"/>
              <a:pPr/>
              <a:t>1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28570125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E37CB23-F0C9-4FF4-B93B-70C1869D8AEC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3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74754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E37CB23-F0C9-4FF4-B93B-70C1869D8AEC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36535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Poetismus - rozvíjí se téměř současně s proletářskou poezií</a:t>
            </a:r>
            <a:r>
              <a:rPr lang="cs-CZ" baseline="0" dirty="0" smtClean="0"/>
              <a:t>, </a:t>
            </a:r>
            <a:r>
              <a:rPr lang="cs-CZ" dirty="0" smtClean="0"/>
              <a:t>roku 1924 publikuje Teige stať Poetismus, ve které se již rozchází s proletářským uměním a formuluje nový program. Poetismus je: „Uměním života, uměním žití a užívání“. Umělecké dílo má „udělati ze života velkolepý zábavný podnik“.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E37CB23-F0C9-4FF4-B93B-70C1869D8AEC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91286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 Narativní momenty starého řeckého mýtu však Šíma redukoval téměř na minimum. Tmavá loď v pozadí, připomínající tragický závěr </a:t>
            </a:r>
            <a:r>
              <a:rPr lang="cs-CZ" dirty="0" err="1" smtClean="0"/>
              <a:t>Theseovy</a:t>
            </a:r>
            <a:r>
              <a:rPr lang="cs-CZ" dirty="0" smtClean="0"/>
              <a:t> hrdinské mise, je téměř přehlédnutelná. Při svém návratu do Atén zapomněl </a:t>
            </a:r>
            <a:r>
              <a:rPr lang="cs-CZ" dirty="0" err="1" smtClean="0"/>
              <a:t>Theseus</a:t>
            </a:r>
            <a:r>
              <a:rPr lang="cs-CZ" dirty="0" smtClean="0"/>
              <a:t> vyměnit černé plachty na své lodi za bílé, které měly být pro jeho otce </a:t>
            </a:r>
            <a:r>
              <a:rPr lang="cs-CZ" dirty="0" err="1" smtClean="0"/>
              <a:t>Egeia</a:t>
            </a:r>
            <a:r>
              <a:rPr lang="cs-CZ" dirty="0" smtClean="0"/>
              <a:t> dohodnutým signálem, že syn se vrací živý a zdravý. Z černých plachet král usoudil, že </a:t>
            </a:r>
            <a:r>
              <a:rPr lang="cs-CZ" dirty="0" err="1" smtClean="0"/>
              <a:t>Theseus</a:t>
            </a:r>
            <a:r>
              <a:rPr lang="cs-CZ" dirty="0" smtClean="0"/>
              <a:t> je mrtev a vrhl se ze skály do moře. V Šímově obraze nenacházíme žádného z protagonistů této báje. Figurální stafáž tvoří bohyně Athéna, přicházející od moře sdělit, že krvavá daň Minotaurovi nemusí být nadále splácena, a dále tři drobné ženské figury, radující se z této zprávy. Těžké, tmavé mraky, podobné balvanům a vznášející se nad touto scénou, však připomínají nadcházející tragické vyústění příběhu.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E37CB23-F0C9-4FF4-B93B-70C1869D8AEC}" type="slidenum">
              <a:rPr lang="cs-CZ" smtClean="0"/>
              <a:pPr>
                <a:defRPr/>
              </a:pPr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62869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BD8667-36A9-46A8-8C3B-28CDB3E0BCF9}" type="slidenum">
              <a:rPr lang="cs-CZ" smtClean="0">
                <a:solidFill>
                  <a:prstClr val="black"/>
                </a:solidFill>
              </a:rPr>
              <a:pPr/>
              <a:t>64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86676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BD8667-36A9-46A8-8C3B-28CDB3E0BCF9}" type="slidenum">
              <a:rPr lang="cs-CZ" smtClean="0">
                <a:solidFill>
                  <a:prstClr val="black"/>
                </a:solidFill>
              </a:rPr>
              <a:pPr/>
              <a:t>65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393666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BD8667-36A9-46A8-8C3B-28CDB3E0BCF9}" type="slidenum">
              <a:rPr lang="cs-CZ" smtClean="0">
                <a:solidFill>
                  <a:prstClr val="black"/>
                </a:solidFill>
              </a:rPr>
              <a:pPr/>
              <a:t>66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563676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BD8667-36A9-46A8-8C3B-28CDB3E0BCF9}" type="slidenum">
              <a:rPr lang="cs-CZ" smtClean="0">
                <a:solidFill>
                  <a:prstClr val="black"/>
                </a:solidFill>
              </a:rPr>
              <a:pPr/>
              <a:t>67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227071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BD8667-36A9-46A8-8C3B-28CDB3E0BCF9}" type="slidenum">
              <a:rPr lang="cs-CZ" smtClean="0"/>
              <a:t>69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879957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BD8667-36A9-46A8-8C3B-28CDB3E0BCF9}" type="slidenum">
              <a:rPr lang="cs-CZ" smtClean="0"/>
              <a:t>71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82645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2E299-5067-48AA-9D0B-5E1606F8B72C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62C8C-1507-44B5-9C28-E63E9ED155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95329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itac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635335"/>
          </a:xfrm>
        </p:spPr>
        <p:txBody>
          <a:bodyPr>
            <a:normAutofit/>
          </a:bodyPr>
          <a:lstStyle>
            <a:lvl1pPr algn="ctr">
              <a:defRPr sz="2800" b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290456" y="1129552"/>
            <a:ext cx="8541572" cy="5591923"/>
          </a:xfrm>
        </p:spPr>
        <p:txBody>
          <a:bodyPr>
            <a:normAutofit/>
          </a:bodyPr>
          <a:lstStyle>
            <a:lvl1pPr marL="514350" indent="-514350">
              <a:buFont typeface="+mj-lt"/>
              <a:buAutoNum type="arabicPeriod"/>
              <a:defRPr sz="12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2E299-5067-48AA-9D0B-5E1606F8B72C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62C8C-1507-44B5-9C28-E63E9ED155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5925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2E299-5067-48AA-9D0B-5E1606F8B72C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62C8C-1507-44B5-9C28-E63E9ED155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5564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2E299-5067-48AA-9D0B-5E1606F8B72C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62C8C-1507-44B5-9C28-E63E9ED155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62700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2E299-5067-48AA-9D0B-5E1606F8B72C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62C8C-1507-44B5-9C28-E63E9ED155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6574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>
            <a:lvl1pPr algn="ctr">
              <a:defRPr b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 Math" panose="02040503050406030204" pitchFamily="18" charset="0"/>
                <a:ea typeface="Cambria Math" panose="02040503050406030204" pitchFamily="18" charset="0"/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2E299-5067-48AA-9D0B-5E1606F8B72C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62C8C-1507-44B5-9C28-E63E9ED155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333926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2E299-5067-48AA-9D0B-5E1606F8B72C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62C8C-1507-44B5-9C28-E63E9ED155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06618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2E299-5067-48AA-9D0B-5E1606F8B72C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62C8C-1507-44B5-9C28-E63E9ED155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925293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2E299-5067-48AA-9D0B-5E1606F8B72C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62C8C-1507-44B5-9C28-E63E9ED155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27792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2E299-5067-48AA-9D0B-5E1606F8B72C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62C8C-1507-44B5-9C28-E63E9ED155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99053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2E299-5067-48AA-9D0B-5E1606F8B72C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62C8C-1507-44B5-9C28-E63E9ED155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62291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NÁZEV">
    <p:bg>
      <p:bgPr>
        <a:gradFill flip="none" rotWithShape="1"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8650" y="287069"/>
            <a:ext cx="7886700" cy="1325563"/>
          </a:xfrm>
          <a:solidFill>
            <a:srgbClr val="FFC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>
            <a:lvl1pPr algn="ctr">
              <a:defRPr sz="4800" b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Cambria Math" panose="02040503050406030204" pitchFamily="18" charset="0"/>
                <a:cs typeface="Arial" panose="020B0604020202020204" pitchFamily="34" charset="0"/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A23A23-D023-412B-9AE0-E6AB735C588C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3CC391-D119-448F-B312-4D5620939C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730080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Nadpis a obsah">
    <p:bg>
      <p:bgPr>
        <a:gradFill flip="none" rotWithShape="1"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>
            <a:lvl1pPr>
              <a:defRPr sz="4800">
                <a:solidFill>
                  <a:srgbClr val="002060"/>
                </a:solidFill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C5744-8805-4579-9114-49AD82B38479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CE1F84-7918-4DD9-ACBD-38034C8BB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407655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Autor">
    <p:bg>
      <p:bgPr>
        <a:gradFill flip="none" rotWithShape="1"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365126"/>
            <a:ext cx="7981950" cy="1325563"/>
          </a:xfrm>
          <a:solidFill>
            <a:srgbClr val="FFC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>
            <a:lvl1pPr algn="ctr">
              <a:defRPr sz="4800" b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Cambria Math" panose="02040503050406030204" pitchFamily="18" charset="0"/>
                <a:cs typeface="Arial" panose="020B0604020202020204" pitchFamily="34" charset="0"/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3400" y="1864965"/>
            <a:ext cx="4038600" cy="4756150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normAutofit/>
          </a:bodyPr>
          <a:lstStyle>
            <a:lvl1pPr marL="342900" indent="-342900">
              <a:buClr>
                <a:srgbClr val="C00000"/>
              </a:buClr>
              <a:buFont typeface="Arial" panose="020B0604020202020204" pitchFamily="34" charset="0"/>
              <a:buChar char="♣"/>
              <a:defRPr sz="3600">
                <a:latin typeface="+mn-lt"/>
              </a:defRPr>
            </a:lvl1pPr>
            <a:lvl2pPr marL="685800" indent="-228600">
              <a:buClr>
                <a:srgbClr val="C00000"/>
              </a:buClr>
              <a:buFont typeface="Calibri" panose="020F0502020204030204" pitchFamily="34" charset="0"/>
              <a:buChar char="‒"/>
              <a:defRPr sz="3200">
                <a:latin typeface="+mn-lt"/>
              </a:defRPr>
            </a:lvl2pPr>
            <a:lvl3pPr>
              <a:defRPr sz="2800">
                <a:latin typeface="+mn-lt"/>
              </a:defRPr>
            </a:lvl3pPr>
            <a:lvl4pPr>
              <a:defRPr sz="2400">
                <a:latin typeface="+mn-lt"/>
              </a:defRPr>
            </a:lvl4pPr>
            <a:lvl5pPr>
              <a:defRPr sz="2400">
                <a:latin typeface="+mn-lt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A23A23-D023-412B-9AE0-E6AB735C588C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3CC391-D119-448F-B312-4D5620939C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58801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>
        <p:tmplLst>
          <p:tmpl>
            <p:tnLst>
              <p:par>
                <p:cTn presetID="22" presetClass="entr" presetSubtype="4" fill="hold" nodeType="afterEffect">
                  <p:stCondLst>
                    <p:cond delay="5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1">
            <p:tnLst>
              <p:par>
                <p:cTn presetID="22" presetClass="entr" presetSubtype="8" fill="hold" nodeType="afterEffect">
                  <p:stCondLst>
                    <p:cond delay="5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22" presetClass="entr" presetSubtype="8" fill="hold" nodeType="afterEffect">
                  <p:stCondLst>
                    <p:cond delay="5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22" presetClass="entr" presetSubtype="8" fill="hold" nodeType="afterEffect">
                  <p:stCondLst>
                    <p:cond delay="5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22" presetClass="entr" presetSubtype="8" fill="hold" nodeType="afterEffect">
                  <p:stCondLst>
                    <p:cond delay="5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22" presetClass="entr" presetSubtype="8" fill="hold" nodeType="afterEffect">
                  <p:stCondLst>
                    <p:cond delay="5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Autor">
    <p:bg>
      <p:bgPr>
        <a:gradFill flip="none" rotWithShape="1"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>
            <a:lvl1pPr algn="ctr">
              <a:defRPr sz="4800" b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Cambria Math" panose="02040503050406030204" pitchFamily="18" charset="0"/>
                <a:cs typeface="Arial" panose="020B0604020202020204" pitchFamily="34" charset="0"/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 hasCustomPrompt="1"/>
          </p:nvPr>
        </p:nvSpPr>
        <p:spPr>
          <a:xfrm>
            <a:off x="533400" y="1864965"/>
            <a:ext cx="7981950" cy="4756150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normAutofit/>
          </a:bodyPr>
          <a:lstStyle>
            <a:lvl1pPr marL="342900" indent="-342900">
              <a:buClr>
                <a:srgbClr val="C00000"/>
              </a:buClr>
              <a:buSzPct val="100000"/>
              <a:buFont typeface="Arial" panose="020B0604020202020204" pitchFamily="34" charset="0"/>
              <a:buChar char="♣"/>
              <a:defRPr sz="3600">
                <a:latin typeface="+mn-lt"/>
              </a:defRPr>
            </a:lvl1pPr>
            <a:lvl2pPr marL="685800" indent="-228600">
              <a:buClr>
                <a:srgbClr val="C00000"/>
              </a:buClr>
              <a:buFont typeface="Calibri" panose="020F0502020204030204" pitchFamily="34" charset="0"/>
              <a:buChar char="‒"/>
              <a:defRPr sz="3200">
                <a:latin typeface="+mn-lt"/>
              </a:defRPr>
            </a:lvl2pPr>
            <a:lvl3pPr>
              <a:defRPr sz="2800">
                <a:latin typeface="+mn-lt"/>
              </a:defRPr>
            </a:lvl3pPr>
            <a:lvl4pPr>
              <a:defRPr sz="2400">
                <a:latin typeface="+mn-lt"/>
              </a:defRPr>
            </a:lvl4pPr>
            <a:lvl5pPr>
              <a:defRPr sz="2400">
                <a:latin typeface="+mn-lt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A23A23-D023-412B-9AE0-E6AB735C588C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3CC391-D119-448F-B312-4D5620939C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353666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Dva obsahy">
    <p:bg>
      <p:bgPr>
        <a:gradFill flip="none" rotWithShape="1"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>
            <a:lvl1pPr>
              <a:defRPr sz="5400" b="1">
                <a:solidFill>
                  <a:srgbClr val="FFFF00"/>
                </a:solidFill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84717" y="1782763"/>
            <a:ext cx="8374566" cy="4756150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342900" indent="-342900">
              <a:buFont typeface="Wingdings" panose="05000000000000000000" pitchFamily="2" charset="2"/>
              <a:buChar char="Ø"/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A23A23-D023-412B-9AE0-E6AB735C588C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3CC391-D119-448F-B312-4D5620939C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90076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Dva obsahy">
    <p:bg>
      <p:bgPr>
        <a:gradFill flip="none" rotWithShape="1"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>
            <a:lvl1pPr>
              <a:defRPr sz="5400" b="1">
                <a:solidFill>
                  <a:srgbClr val="FFFF00"/>
                </a:solidFill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756150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342900" indent="-342900">
              <a:buFont typeface="Wingdings" panose="05000000000000000000" pitchFamily="2" charset="2"/>
              <a:buChar char="Ø"/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A23A23-D023-412B-9AE0-E6AB735C588C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3CC391-D119-448F-B312-4D5620939C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391870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Dva obsahy">
    <p:bg>
      <p:bgPr>
        <a:gradFill flip="none" rotWithShape="1"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>
            <a:lvl1pPr>
              <a:defRPr sz="5400" b="1">
                <a:solidFill>
                  <a:srgbClr val="FFFF00"/>
                </a:solidFill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756150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342900" indent="-342900">
              <a:buFont typeface="Wingdings" panose="05000000000000000000" pitchFamily="2" charset="2"/>
              <a:buChar char="Ø"/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A23A23-D023-412B-9AE0-E6AB735C588C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3CC391-D119-448F-B312-4D5620939C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92138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Dva obsahy">
    <p:bg>
      <p:bgPr>
        <a:gradFill flip="none" rotWithShape="1"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>
            <a:lvl1pPr>
              <a:defRPr sz="5400" b="1">
                <a:solidFill>
                  <a:srgbClr val="FFFF00"/>
                </a:solidFill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756150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342900" indent="-342900">
              <a:buFont typeface="Wingdings" panose="05000000000000000000" pitchFamily="2" charset="2"/>
              <a:buChar char="Ø"/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A23A23-D023-412B-9AE0-E6AB735C588C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3CC391-D119-448F-B312-4D5620939C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776181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bg>
      <p:bgPr>
        <a:gradFill flip="none" rotWithShape="1"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>
            <a:noAutofit/>
          </a:bodyPr>
          <a:lstStyle>
            <a:lvl1pPr>
              <a:defRPr sz="5400" b="1">
                <a:solidFill>
                  <a:srgbClr val="FFFF00"/>
                </a:solidFill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6F1AE2-A4A8-4A09-9416-8E44632F8D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214833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9_Dva obsahy">
    <p:bg>
      <p:bgPr>
        <a:gradFill flip="none" rotWithShape="1"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>
            <a:lvl1pPr>
              <a:defRPr sz="5400" b="1">
                <a:solidFill>
                  <a:srgbClr val="FFFF00"/>
                </a:solidFill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756150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342900" indent="-342900">
              <a:buFont typeface="Wingdings" panose="05000000000000000000" pitchFamily="2" charset="2"/>
              <a:buChar char="Ø"/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A23A23-D023-412B-9AE0-E6AB735C588C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3CC391-D119-448F-B312-4D5620939C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321600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Dva obsahy">
    <p:bg>
      <p:bgPr>
        <a:gradFill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>
            <a:lvl1pPr algn="ctr">
              <a:defRPr sz="4800" b="1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00213"/>
            <a:ext cx="8369424" cy="4756150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457200" indent="-457200">
              <a:buSzPct val="150000"/>
              <a:buFontTx/>
              <a:buBlip>
                <a:blip r:embed="rId2"/>
              </a:buBlip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A23A23-D023-412B-9AE0-E6AB735C588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3CC391-D119-448F-B312-4D5620939CA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1101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>
              <a:defRPr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Klepnutím lze upravit styl předlohy podnadpisů.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35197C-8EAF-4E81-8683-8E16D3830B0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1123CF-FACF-4D41-B247-A926F26C69D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2502819"/>
      </p:ext>
    </p:extLst>
  </p:cSld>
  <p:clrMapOvr>
    <a:masterClrMapping/>
  </p:clrMapOvr>
  <p:transition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Ukáz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hasCustomPrompt="1"/>
          </p:nvPr>
        </p:nvSpPr>
        <p:spPr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>
            <a:lvl1pPr>
              <a:defRPr sz="480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C5744-8805-4579-9114-49AD82B3847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CE1F84-7918-4DD9-ACBD-38034C8BB8A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946387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obj" preserve="1">
  <p:cSld name="Citace: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hasCustomPrompt="1"/>
          </p:nvPr>
        </p:nvSpPr>
        <p:spPr>
          <a:xfrm>
            <a:off x="251520" y="260648"/>
            <a:ext cx="8640960" cy="56207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>
            <a:lvl1pPr>
              <a:defRPr sz="2400">
                <a:solidFill>
                  <a:srgbClr val="002060"/>
                </a:solidFill>
              </a:defRPr>
            </a:lvl1pPr>
          </a:lstStyle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 hasCustomPrompt="1"/>
          </p:nvPr>
        </p:nvSpPr>
        <p:spPr>
          <a:xfrm>
            <a:off x="251520" y="980728"/>
            <a:ext cx="8640960" cy="5760640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514350" indent="-514350">
              <a:buFont typeface="+mj-lt"/>
              <a:buAutoNum type="arabicPeriod"/>
              <a:defRPr sz="1100"/>
            </a:lvl1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C5744-8805-4579-9114-49AD82B3847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CE1F84-7918-4DD9-ACBD-38034C8BB8A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89780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hasCustomPrompt="1"/>
          </p:nvPr>
        </p:nvSpPr>
        <p:spPr>
          <a:xfrm>
            <a:off x="685800" y="2060848"/>
            <a:ext cx="7772400" cy="1362075"/>
          </a:xfrm>
          <a:solidFill>
            <a:srgbClr val="7A48D4"/>
          </a:solidFill>
        </p:spPr>
        <p:txBody>
          <a:bodyPr anchor="t"/>
          <a:lstStyle>
            <a:lvl1pPr algn="ctr">
              <a:defRPr sz="4400" b="1" cap="none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56848" y="4005064"/>
            <a:ext cx="7772400" cy="2592288"/>
          </a:xfrm>
          <a:solidFill>
            <a:srgbClr val="FFFF00"/>
          </a:solidFill>
        </p:spPr>
        <p:txBody>
          <a:bodyPr anchor="ctr"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BAB659-9DD5-4585-A4F1-626998EFEE6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 anchor="t"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3417CC-46AA-432A-A6A0-5ABD15A7DA5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539710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uto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60648"/>
            <a:ext cx="8229600" cy="1512168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>
            <a:lvl1pPr>
              <a:defRPr sz="54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81000" y="1940957"/>
            <a:ext cx="4038600" cy="4756150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342900" indent="-342900">
              <a:buFont typeface="Arial" panose="020B0604020202020204" pitchFamily="34" charset="0"/>
              <a:buChar char="♠"/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A23A23-D023-412B-9AE0-E6AB735C588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3CC391-D119-448F-B312-4D5620939CA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183477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ílo s komentář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60648"/>
            <a:ext cx="8229600" cy="1512168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>
            <a:lvl1pPr>
              <a:defRPr sz="5400" b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81000" y="1940957"/>
            <a:ext cx="4038600" cy="4756150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342900" indent="-342900">
              <a:buFont typeface="Arial" panose="020B0604020202020204" pitchFamily="34" charset="0"/>
              <a:buChar char="‒"/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A23A23-D023-412B-9AE0-E6AB735C588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3CC391-D119-448F-B312-4D5620939CA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343946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ist s otázkami">
    <p:bg>
      <p:bgPr>
        <a:gradFill>
          <a:gsLst>
            <a:gs pos="19000">
              <a:schemeClr val="accent2">
                <a:lumMod val="45000"/>
                <a:lumOff val="55000"/>
                <a:alpha val="24000"/>
              </a:schemeClr>
            </a:gs>
            <a:gs pos="97000">
              <a:srgbClr val="7A48D4"/>
            </a:gs>
            <a:gs pos="68841">
              <a:srgbClr val="FFE494">
                <a:alpha val="12000"/>
              </a:srgbClr>
            </a:gs>
            <a:gs pos="33000">
              <a:srgbClr val="F9EDED">
                <a:alpha val="32000"/>
              </a:srgbClr>
            </a:gs>
            <a:gs pos="0">
              <a:schemeClr val="bg1"/>
            </a:gs>
            <a:gs pos="81000">
              <a:srgbClr val="FFC000">
                <a:alpha val="42000"/>
              </a:srgbClr>
            </a:gs>
            <a:gs pos="0">
              <a:srgbClr val="7A48D4"/>
            </a:gs>
          </a:gsLst>
          <a:path path="circle">
            <a:fillToRect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hasCustomPrompt="1"/>
          </p:nvPr>
        </p:nvSpPr>
        <p:spPr>
          <a:xfrm>
            <a:off x="381000" y="260648"/>
            <a:ext cx="8511480" cy="864096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>
            <a:lvl1pPr>
              <a:defRPr sz="4400" b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81000" y="1340768"/>
            <a:ext cx="8511480" cy="5184575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514350" indent="-514350">
              <a:buFont typeface="+mj-lt"/>
              <a:buAutoNum type="arabicPeriod"/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A23A23-D023-412B-9AE0-E6AB735C588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3CC391-D119-448F-B312-4D5620939CA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088265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preserve="1" userDrawn="1">
  <p:cSld name="Odpověď">
    <p:bg>
      <p:bgPr>
        <a:gradFill flip="none" rotWithShape="1">
          <a:gsLst>
            <a:gs pos="27000">
              <a:schemeClr val="accent2">
                <a:lumMod val="45000"/>
                <a:lumOff val="55000"/>
                <a:alpha val="24000"/>
              </a:schemeClr>
            </a:gs>
            <a:gs pos="97000">
              <a:srgbClr val="7A48D4"/>
            </a:gs>
            <a:gs pos="61000">
              <a:srgbClr val="FFE494">
                <a:alpha val="12000"/>
              </a:srgbClr>
            </a:gs>
            <a:gs pos="39000">
              <a:srgbClr val="F9EDED">
                <a:alpha val="32000"/>
              </a:srgbClr>
            </a:gs>
            <a:gs pos="0">
              <a:schemeClr val="bg1"/>
            </a:gs>
            <a:gs pos="78000">
              <a:srgbClr val="FFC000">
                <a:alpha val="42000"/>
              </a:srgbClr>
            </a:gs>
            <a:gs pos="0">
              <a:srgbClr val="7A48D4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A23A23-D023-412B-9AE0-E6AB735C588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3CC391-D119-448F-B312-4D5620939CA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obsah 2"/>
          <p:cNvSpPr>
            <a:spLocks noGrp="1"/>
          </p:cNvSpPr>
          <p:nvPr>
            <p:ph idx="1" hasCustomPrompt="1"/>
          </p:nvPr>
        </p:nvSpPr>
        <p:spPr>
          <a:xfrm>
            <a:off x="457200" y="1052737"/>
            <a:ext cx="8229600" cy="3600400"/>
          </a:xfrm>
        </p:spPr>
        <p:txBody>
          <a:bodyPr/>
          <a:lstStyle>
            <a:lvl1pPr marL="0" indent="0" algn="ctr">
              <a:buFontTx/>
              <a:buNone/>
              <a:defRPr sz="5400" b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lvl="0"/>
            <a:r>
              <a:rPr lang="en-US" dirty="0" err="1"/>
              <a:t>Klepnutím</a:t>
            </a:r>
            <a:r>
              <a:rPr lang="en-US" dirty="0"/>
              <a:t> </a:t>
            </a:r>
            <a:r>
              <a:rPr lang="en-US" dirty="0" err="1"/>
              <a:t>lze</a:t>
            </a:r>
            <a:r>
              <a:rPr lang="en-US" dirty="0"/>
              <a:t> </a:t>
            </a:r>
            <a:r>
              <a:rPr lang="en-US" dirty="0" err="1"/>
              <a:t>upravit</a:t>
            </a:r>
            <a:r>
              <a:rPr lang="en-US" dirty="0"/>
              <a:t> </a:t>
            </a:r>
            <a:r>
              <a:rPr lang="en-US" dirty="0" err="1"/>
              <a:t>styly</a:t>
            </a:r>
            <a:r>
              <a:rPr lang="en-US" dirty="0"/>
              <a:t> </a:t>
            </a:r>
            <a:r>
              <a:rPr lang="en-US" dirty="0" err="1"/>
              <a:t>předlohy</a:t>
            </a:r>
            <a:r>
              <a:rPr lang="en-US" dirty="0"/>
              <a:t> </a:t>
            </a:r>
            <a:r>
              <a:rPr lang="en-US" dirty="0" err="1"/>
              <a:t>textu</a:t>
            </a:r>
            <a:r>
              <a:rPr lang="en-US" dirty="0" smtClean="0"/>
              <a:t>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392365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est">
    <p:bg>
      <p:bgPr>
        <a:gradFill flip="none" rotWithShape="1">
          <a:gsLst>
            <a:gs pos="27000">
              <a:schemeClr val="accent2">
                <a:lumMod val="45000"/>
                <a:lumOff val="55000"/>
                <a:alpha val="24000"/>
              </a:schemeClr>
            </a:gs>
            <a:gs pos="97000">
              <a:srgbClr val="7A48D4"/>
            </a:gs>
            <a:gs pos="61000">
              <a:srgbClr val="FFE494">
                <a:alpha val="12000"/>
              </a:srgbClr>
            </a:gs>
            <a:gs pos="39000">
              <a:srgbClr val="F9EDED">
                <a:alpha val="32000"/>
              </a:srgbClr>
            </a:gs>
            <a:gs pos="0">
              <a:schemeClr val="bg1"/>
            </a:gs>
            <a:gs pos="78000">
              <a:srgbClr val="FFC000">
                <a:alpha val="42000"/>
              </a:srgbClr>
            </a:gs>
            <a:gs pos="0">
              <a:srgbClr val="7A48D4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A23A23-D023-412B-9AE0-E6AB735C588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3CC391-D119-448F-B312-4D5620939CA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>
              <a:buNone/>
              <a:defRPr sz="4800" b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lvl="0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68084731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6645" y="260648"/>
            <a:ext cx="8229600" cy="1008112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>
            <a:lvl1pPr>
              <a:defRPr sz="4400" b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E420AE-A006-46EE-A40F-4F2368FB0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A4DE63-17E7-4A74-9E03-499EF54AC19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642675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4282FD-57AA-414F-A4E0-6D37310259D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E42FE3-59E9-4F6C-83F9-C3C53886F81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922140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3050"/>
            <a:ext cx="3141985" cy="1571774"/>
          </a:xfrm>
        </p:spPr>
        <p:txBody>
          <a:bodyPr anchor="b"/>
          <a:lstStyle>
            <a:lvl1pPr algn="l">
              <a:defRPr sz="2400" b="1"/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835145-F130-4761-BA31-145FAFD8698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D56BB4-F311-41B3-A551-425BDAC8109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820499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A9585F-1F2C-45F2-923B-B9556549A1A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E30523-8BC6-44A3-86FA-A5228670C10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219683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669477-CABB-4128-993D-23ADB0D8687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199693-A634-453E-953D-FD8C97D9357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235975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1EC071-FEBB-40BD-B2D6-9D93B17C814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A5C2DB-E28C-4F7F-8D72-CD0EFAD9D4A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3313851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image" Target="../media/image1.jp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slideLayout" Target="../slideLayouts/slideLayout35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slideLayout" Target="../slideLayouts/slideLayout34.xml"/><Relationship Id="rId17" Type="http://schemas.openxmlformats.org/officeDocument/2006/relationships/image" Target="../media/image3.jpeg"/><Relationship Id="rId2" Type="http://schemas.openxmlformats.org/officeDocument/2006/relationships/slideLayout" Target="../slideLayouts/slideLayout24.xml"/><Relationship Id="rId16" Type="http://schemas.openxmlformats.org/officeDocument/2006/relationships/theme" Target="../theme/theme2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5" Type="http://schemas.openxmlformats.org/officeDocument/2006/relationships/slideLayout" Target="../slideLayouts/slideLayout3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slideLayout" Target="../slideLayouts/slideLayout3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4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D2E299-5067-48AA-9D0B-5E1606F8B72C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C62C8C-1507-44B5-9C28-E63E9ED155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9044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90" r:id="rId15"/>
    <p:sldLayoutId id="2147483677" r:id="rId16"/>
    <p:sldLayoutId id="2147483678" r:id="rId17"/>
    <p:sldLayoutId id="2147483679" r:id="rId18"/>
    <p:sldLayoutId id="2147483680" r:id="rId19"/>
    <p:sldLayoutId id="2147483681" r:id="rId20"/>
    <p:sldLayoutId id="2147483682" r:id="rId21"/>
    <p:sldLayoutId id="2147483689" r:id="rId2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7">
            <a:alphaModFix amt="85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198AD9F-C59F-40AD-B2AC-477A5450E0C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67E53D5-9EA3-4AA1-9294-CD2736C796D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79099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2" r:id="rId1"/>
    <p:sldLayoutId id="2147483693" r:id="rId2"/>
    <p:sldLayoutId id="2147483694" r:id="rId3"/>
    <p:sldLayoutId id="2147483695" r:id="rId4"/>
    <p:sldLayoutId id="2147483696" r:id="rId5"/>
    <p:sldLayoutId id="2147483697" r:id="rId6"/>
    <p:sldLayoutId id="2147483698" r:id="rId7"/>
    <p:sldLayoutId id="2147483699" r:id="rId8"/>
    <p:sldLayoutId id="2147483700" r:id="rId9"/>
    <p:sldLayoutId id="2147483701" r:id="rId10"/>
    <p:sldLayoutId id="2147483702" r:id="rId11"/>
    <p:sldLayoutId id="2147483703" r:id="rId12"/>
    <p:sldLayoutId id="2147483704" r:id="rId13"/>
    <p:sldLayoutId id="2147483705" r:id="rId14"/>
    <p:sldLayoutId id="2147483706" r:id="rId15"/>
  </p:sldLayoutIdLst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22" presetClass="entr" presetSubtype="4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2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2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2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2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b="1" kern="1200">
          <a:solidFill>
            <a:schemeClr val="hlink"/>
          </a:solidFill>
          <a:latin typeface="Arial" charset="0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hlink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hlink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hlink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hlink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Arial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Arial" charset="0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Arial" charset="0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Arial" charset="0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Arial" charset="0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2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gif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1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1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14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1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1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gif"/><Relationship Id="rId1" Type="http://schemas.openxmlformats.org/officeDocument/2006/relationships/slideLayout" Target="../slideLayouts/slideLayout1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14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1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14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1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1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14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1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1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1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1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14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8.jpe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1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14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6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1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g"/><Relationship Id="rId1" Type="http://schemas.openxmlformats.org/officeDocument/2006/relationships/slideLayout" Target="../slideLayouts/slideLayout33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77.jpg"/><Relationship Id="rId4" Type="http://schemas.openxmlformats.org/officeDocument/2006/relationships/image" Target="../media/image76.jp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80.png"/><Relationship Id="rId4" Type="http://schemas.openxmlformats.org/officeDocument/2006/relationships/image" Target="../media/image79.jp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83.jpeg"/><Relationship Id="rId4" Type="http://schemas.openxmlformats.org/officeDocument/2006/relationships/image" Target="../media/image82.pn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86.jpg"/><Relationship Id="rId4" Type="http://schemas.openxmlformats.org/officeDocument/2006/relationships/image" Target="../media/image85.jpg"/></Relationships>
</file>

<file path=ppt/slides/_rels/slide6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Sima_1929_2.jpg" TargetMode="External"/><Relationship Id="rId13" Type="http://schemas.openxmlformats.org/officeDocument/2006/relationships/hyperlink" Target="http://www.wikipaintings.org/en/josef-sima/composition-1950" TargetMode="External"/><Relationship Id="rId3" Type="http://schemas.openxmlformats.org/officeDocument/2006/relationships/hyperlink" Target="http://ceskobudejovicky.denik.cz/galerie/frantisekmuzika.html?mm=3774727" TargetMode="External"/><Relationship Id="rId7" Type="http://schemas.openxmlformats.org/officeDocument/2006/relationships/hyperlink" Target="http://www.graphicbirdwatching.com/featuredbook/book-abaceda/" TargetMode="External"/><Relationship Id="rId12" Type="http://schemas.openxmlformats.org/officeDocument/2006/relationships/hyperlink" Target="http://www.lidovky.cz/anticka-inspirace-josefa-simy-d29-/kultura.aspx?c=A061108_091726_ln_kultura_vvr" TargetMode="External"/><Relationship Id="rId2" Type="http://schemas.openxmlformats.org/officeDocument/2006/relationships/hyperlink" Target="http://jperrissunit3.files.wordpress.com/2013/03/salvadordalieggsunartwallpaperc3a7izim-aed4eaa4677d71ccde81543c50f03757_h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rtbanking.cz/cz/novinky.html?clanek=109" TargetMode="External"/><Relationship Id="rId11" Type="http://schemas.openxmlformats.org/officeDocument/2006/relationships/hyperlink" Target="http://www.wikipaintings.org/en/josef-sima/evropa-1927" TargetMode="External"/><Relationship Id="rId5" Type="http://schemas.openxmlformats.org/officeDocument/2006/relationships/hyperlink" Target="http://www.cojeco.cz/index.php?detail=1&amp;id_desc=96161&amp;s_lang=2" TargetMode="External"/><Relationship Id="rId10" Type="http://schemas.openxmlformats.org/officeDocument/2006/relationships/hyperlink" Target="http://www.wikipaintings.org/en/josef-sima/vejce-1927" TargetMode="External"/><Relationship Id="rId4" Type="http://schemas.openxmlformats.org/officeDocument/2006/relationships/hyperlink" Target="http://letaguldkorn.wordpress.com/category/modiga-manniskor/" TargetMode="External"/><Relationship Id="rId9" Type="http://schemas.openxmlformats.org/officeDocument/2006/relationships/hyperlink" Target="http://www.wikipaintings.org/en/josef-sima/hot-air-balloon-1926" TargetMode="External"/><Relationship Id="rId14" Type="http://schemas.openxmlformats.org/officeDocument/2006/relationships/hyperlink" Target="http://www.wikipaintings.org/en/josef-sima/krajina-ii-1960" TargetMode="External"/></Relationships>
</file>

<file path=ppt/slides/_rels/slide69.xml.rels><?xml version="1.0" encoding="UTF-8" standalone="yes"?>
<Relationships xmlns="http://schemas.openxmlformats.org/package/2006/relationships"><Relationship Id="rId8" Type="http://schemas.openxmlformats.org/officeDocument/2006/relationships/hyperlink" Target="http://udu.ff.cuni.cz/soubory/galerie/01%20Cechy/Lahoda%20-%20ceske%20umeni%201907-1945/slides/75_Jindrich_Styrsky.Cigareta%20u%20mrtve.1931.html" TargetMode="External"/><Relationship Id="rId3" Type="http://schemas.openxmlformats.org/officeDocument/2006/relationships/hyperlink" Target="http://cs.wikipedia.org/wiki/Soubor:Styrsky1930.jpg" TargetMode="External"/><Relationship Id="rId7" Type="http://schemas.openxmlformats.org/officeDocument/2006/relationships/hyperlink" Target="http://abart-full.artarchiv.cz/osoby.php?IDosoby=2504#all" TargetMode="External"/><Relationship Id="rId12" Type="http://schemas.openxmlformats.org/officeDocument/2006/relationships/hyperlink" Target="http://ces.mkcr.cz/cz/img.php?imgid=1755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webmagazin.cz/index.php?id=7577&amp;stype=all" TargetMode="External"/><Relationship Id="rId11" Type="http://schemas.openxmlformats.org/officeDocument/2006/relationships/hyperlink" Target="http://hn.ihned.cz/c1-21323140-styrskeho-vystava-je-skrytou-udalosti-sezony" TargetMode="External"/><Relationship Id="rId5" Type="http://schemas.openxmlformats.org/officeDocument/2006/relationships/hyperlink" Target="http://udu.ff.cuni.cz/soubory/galerie/01%20Cechy/Lahoda%20-%20ceske%20umeni%201907-1945/slides/76_Jindrich_Styrsky.Souvenir.1924.html" TargetMode="External"/><Relationship Id="rId10" Type="http://schemas.openxmlformats.org/officeDocument/2006/relationships/hyperlink" Target="http://kultura.idnes.cz/foto.aspx?foto1=JAZ332b58_k_styrsky.jpg" TargetMode="External"/><Relationship Id="rId4" Type="http://schemas.openxmlformats.org/officeDocument/2006/relationships/hyperlink" Target="http://www.galerieart.cz/toyen_fotografie.htm" TargetMode="External"/><Relationship Id="rId9" Type="http://schemas.openxmlformats.org/officeDocument/2006/relationships/hyperlink" Target="http://artetmusiquekrakatit.blogspot.cz/search/label/%C5%A0t%C3%BDrsk%C3%BD%20Jind%C5%99ich" TargetMode="External"/></Relationships>
</file>

<file path=ppt/slides/_rels/slide70.xml.rels><?xml version="1.0" encoding="UTF-8" standalone="yes"?>
<Relationships xmlns="http://schemas.openxmlformats.org/package/2006/relationships"><Relationship Id="rId8" Type="http://schemas.openxmlformats.org/officeDocument/2006/relationships/hyperlink" Target="http://reprodukce.euweb.cz/images/muzika_epi_kant.jpg" TargetMode="External"/><Relationship Id="rId3" Type="http://schemas.openxmlformats.org/officeDocument/2006/relationships/hyperlink" Target="http://abart-full.artarchiv.cz/osoby.php?IDosoby=2505#all" TargetMode="External"/><Relationship Id="rId7" Type="http://schemas.openxmlformats.org/officeDocument/2006/relationships/hyperlink" Target="http://www.wikipaintings.org/en/toyen/the-shooting-gallery-vii-1940" TargetMode="External"/><Relationship Id="rId2" Type="http://schemas.openxmlformats.org/officeDocument/2006/relationships/hyperlink" Target="http://rosamitnik.blogspot.cz/2012_02_01_archive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wikipaintings.org/en/toyen/the-shooting-gallery-vi-1940" TargetMode="External"/><Relationship Id="rId5" Type="http://schemas.openxmlformats.org/officeDocument/2006/relationships/hyperlink" Target="http://www.wikipaintings.org/en/toyen/relache-1943" TargetMode="External"/><Relationship Id="rId10" Type="http://schemas.openxmlformats.org/officeDocument/2006/relationships/hyperlink" Target="http://leccos.com/index.php/clanky/muzika-frantisek" TargetMode="External"/><Relationship Id="rId4" Type="http://schemas.openxmlformats.org/officeDocument/2006/relationships/hyperlink" Target="http://www.wikipaintings.org/en/toyen/objekt-fantom-1937" TargetMode="External"/><Relationship Id="rId9" Type="http://schemas.openxmlformats.org/officeDocument/2006/relationships/hyperlink" Target="http://www.geocaching.com/seek/cache_details.aspx?guid=e9be8604-15f9-4ed5-98ee-c29a987e9f77" TargetMode="External"/></Relationships>
</file>

<file path=ppt/slides/_rels/slide71.xml.rels><?xml version="1.0" encoding="UTF-8" standalone="yes"?>
<Relationships xmlns="http://schemas.openxmlformats.org/package/2006/relationships"><Relationship Id="rId8" Type="http://schemas.openxmlformats.org/officeDocument/2006/relationships/hyperlink" Target="http://casopis.scena.cz/index.php?o=4&amp;r=11&amp;c=121197" TargetMode="External"/><Relationship Id="rId13" Type="http://schemas.openxmlformats.org/officeDocument/2006/relationships/hyperlink" Target="http://www.czech-press.cz/index.php?option=com_content&amp;view=article&amp;id=1127:basnik-svtelneho-msta&amp;Itemid=4" TargetMode="External"/><Relationship Id="rId3" Type="http://schemas.openxmlformats.org/officeDocument/2006/relationships/hyperlink" Target="http://reprodukce.euweb.cz/pages/muzika_str_kant.htm" TargetMode="External"/><Relationship Id="rId7" Type="http://schemas.openxmlformats.org/officeDocument/2006/relationships/hyperlink" Target="http://classic.tcj.com/news/journalista-for-dec-21-2009-roundly-and-soundly-rejected/" TargetMode="External"/><Relationship Id="rId12" Type="http://schemas.openxmlformats.org/officeDocument/2006/relationships/hyperlink" Target="http://www.flickr.com/photos/kraftgenie/4493246236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rtplus.cz/cs/aukcni-zpravodajstvi/1/karikatury-vytvarnych-umelcu-ve-stastnych-letech-prvni-republiky" TargetMode="External"/><Relationship Id="rId11" Type="http://schemas.openxmlformats.org/officeDocument/2006/relationships/hyperlink" Target="http://www.aukcnidum.cz/br80/br80-061.htm#74" TargetMode="External"/><Relationship Id="rId5" Type="http://schemas.openxmlformats.org/officeDocument/2006/relationships/hyperlink" Target="http://82.114.195.35:90/ProjektModerniUmeni/Dev%C4%9Btsil,%20Poetismus,%20artificialismus,%20%C4%8Desk%C3%BD%20surrealismus%20-%20obr%C3%A1zky/" TargetMode="External"/><Relationship Id="rId10" Type="http://schemas.openxmlformats.org/officeDocument/2006/relationships/hyperlink" Target="http://www.artvalue.com/auctionresult--makovsk-vincenc-1900-1966-czec-dream-of-a-girl-divci-sen-2919823.htm" TargetMode="External"/><Relationship Id="rId4" Type="http://schemas.openxmlformats.org/officeDocument/2006/relationships/hyperlink" Target="http://instinkt.tyden.cz/rubriky/ostatni/osud/adolf-hoffmeister-hoffstapler_26808.html" TargetMode="External"/><Relationship Id="rId9" Type="http://schemas.openxmlformats.org/officeDocument/2006/relationships/hyperlink" Target="http://holata.wz.cz/KOMORNIPLASTIKA/mak-modelfont1.jpg" TargetMode="External"/><Relationship Id="rId14" Type="http://schemas.openxmlformats.org/officeDocument/2006/relationships/hyperlink" Target="http://www.flickr.com/photos/calypsospots/3395797512/sizes/o/in/photostream/" TargetMode="External"/></Relationships>
</file>

<file path=ppt/slides/_rels/slide7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tyden.cz/rubriky/kultura/umeni/zrzaveho-san-marco-v-noci-je-na-prodej_51592.html" TargetMode="External"/><Relationship Id="rId3" Type="http://schemas.openxmlformats.org/officeDocument/2006/relationships/hyperlink" Target="http://www.artalk.cz/2012/01/22/tz-sbirky-ostravske-galerie-budou-reprezentovat-v-jinych-mestech/" TargetMode="External"/><Relationship Id="rId7" Type="http://schemas.openxmlformats.org/officeDocument/2006/relationships/hyperlink" Target="http://www.topzine.cz/konec-avantgardy-promlouva-bolest-z-pomnichovskeho-dramatu" TargetMode="External"/><Relationship Id="rId2" Type="http://schemas.openxmlformats.org/officeDocument/2006/relationships/hyperlink" Target="http://udu.ff.cuni.cz/soubory/galerie/01%20Cechy/Lahoda%20-%20ceske%20umeni%201907-1945/slides/67_Zdenek_Pesanek.Lezici%20torzo.1936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aleriezlin.cz/cz/sbirky/obrazy/" TargetMode="External"/><Relationship Id="rId5" Type="http://schemas.openxmlformats.org/officeDocument/2006/relationships/hyperlink" Target="http://leccos.com/index.php/clanky/janousek-frantisek" TargetMode="External"/><Relationship Id="rId10" Type="http://schemas.openxmlformats.org/officeDocument/2006/relationships/hyperlink" Target="http://www.mutualart.com/Artwork/Head/2539BB5C419720A5" TargetMode="External"/><Relationship Id="rId4" Type="http://schemas.openxmlformats.org/officeDocument/2006/relationships/hyperlink" Target="http://www.galeriekodl.cz/aukce/13" TargetMode="External"/><Relationship Id="rId9" Type="http://schemas.openxmlformats.org/officeDocument/2006/relationships/hyperlink" Target="http://www.mutualart.com/Artwork/A-Head/C1A4E996431A0D62" TargetMode="Externa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utualart.com/Artwork/Untitled/9090B57AC1754C7C" TargetMode="External"/><Relationship Id="rId2" Type="http://schemas.openxmlformats.org/officeDocument/2006/relationships/hyperlink" Target="http://www.mutualart.com/Artwork/A-Head/2B3CC8FAA47B557B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du.ff.cuni.cz/soubory/galerie/01%20Cechy/Klimesova%20-%20ceske%20umeni%201940-1970/slides/Vaclav%20Tikal,%20Symbioza,%201945.html" TargetMode="External"/><Relationship Id="rId5" Type="http://schemas.openxmlformats.org/officeDocument/2006/relationships/hyperlink" Target="http://udu.ff.cuni.cz/soubory/galerie/01%20Cechy/Klimesova%20-%20ceske%20umeni%201940-1970/slides/Vaclav%20Tikal,%20Autoportret,%201942.html" TargetMode="External"/><Relationship Id="rId4" Type="http://schemas.openxmlformats.org/officeDocument/2006/relationships/hyperlink" Target="http://dasartesplasticas.blogspot.cz/2007/09/arte-ps-holocausto.html" TargetMode="External"/></Relationships>
</file>

<file path=ppt/slides/_rels/slide7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wikipaintings.org/en/salvador-dali/soft-construction-with-boiled-beans-premonition-of-civil-war" TargetMode="External"/><Relationship Id="rId13" Type="http://schemas.openxmlformats.org/officeDocument/2006/relationships/hyperlink" Target="http://www.artbanking.cz/cz/novinky.html?clanek=109" TargetMode="External"/><Relationship Id="rId3" Type="http://schemas.openxmlformats.org/officeDocument/2006/relationships/hyperlink" Target="http://www.wikipaintings.org/en/max-ernst/napoleon-in-the-wilderness-1941" TargetMode="External"/><Relationship Id="rId7" Type="http://schemas.openxmlformats.org/officeDocument/2006/relationships/hyperlink" Target="http://www.wikipaintings.org/en/paul-delvaux/the-sleeping-venus-1944" TargetMode="External"/><Relationship Id="rId12" Type="http://schemas.openxmlformats.org/officeDocument/2006/relationships/hyperlink" Target="http://www.wikipaintings.org/en/salvador-dali/archeological-reminiscence-millet-s-angelus" TargetMode="External"/><Relationship Id="rId2" Type="http://schemas.openxmlformats.org/officeDocument/2006/relationships/hyperlink" Target="http://www.wikipaintings.org/en/giorgio-de-chirico/the-disquieting-muses-1918-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wikipaintings.org/en/joan-miro/harlequin-s-carnival-1925" TargetMode="External"/><Relationship Id="rId11" Type="http://schemas.openxmlformats.org/officeDocument/2006/relationships/hyperlink" Target="http://www.lidovky.cz/anticka-inspirace-josefa-simy-d29-/kultura.aspx?c=A061108_091726_ln_kultura_vvr" TargetMode="External"/><Relationship Id="rId5" Type="http://schemas.openxmlformats.org/officeDocument/2006/relationships/hyperlink" Target="http://www.wikipaintings.org/en/salvador-dali/the-persistence-of-memory-1931" TargetMode="External"/><Relationship Id="rId10" Type="http://schemas.openxmlformats.org/officeDocument/2006/relationships/hyperlink" Target="http://www.wikipaintings.org/en/giorgio-de-chirico/piazza-d-italia-1913" TargetMode="External"/><Relationship Id="rId4" Type="http://schemas.openxmlformats.org/officeDocument/2006/relationships/hyperlink" Target="http://www.wikipaintings.org/en/salvador-dali/flaming-giraffe" TargetMode="External"/><Relationship Id="rId9" Type="http://schemas.openxmlformats.org/officeDocument/2006/relationships/hyperlink" Target="http://www.wikipaintings.org/en/rene-magritte/the-empire-of-lights-1954-1" TargetMode="Externa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DB5"/>
            </a:gs>
            <a:gs pos="0">
              <a:schemeClr val="accent4">
                <a:lumMod val="0"/>
                <a:lumOff val="100000"/>
              </a:schemeClr>
            </a:gs>
            <a:gs pos="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24446205"/>
              </p:ext>
            </p:extLst>
          </p:nvPr>
        </p:nvGraphicFramePr>
        <p:xfrm>
          <a:off x="614363" y="2816225"/>
          <a:ext cx="8137525" cy="26924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77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04" marB="45704"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04" marB="45704"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Marcela Jelínková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VY_32_INOVACE_05C_20_Surrealismus III</a:t>
                      </a:r>
                    </a:p>
                  </a:txBody>
                  <a:tcPr marL="91447" marR="91447" marT="45704" marB="45704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Historie umění 20. století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25.04.2013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207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85028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EDB5"/>
            </a:gs>
            <a:gs pos="0">
              <a:schemeClr val="accent4">
                <a:lumMod val="0"/>
                <a:lumOff val="100000"/>
              </a:schemeClr>
            </a:gs>
            <a:gs pos="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noFill/>
        </p:spPr>
        <p:txBody>
          <a:bodyPr>
            <a:normAutofit fontScale="90000"/>
          </a:bodyPr>
          <a:lstStyle/>
          <a:p>
            <a:r>
              <a:rPr lang="cs-CZ" sz="4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81000" y="1218723"/>
            <a:ext cx="8429625" cy="539005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/>
              <a:t>Prezentace je </a:t>
            </a:r>
            <a:r>
              <a:rPr lang="cs-CZ" sz="1600" dirty="0" smtClean="0"/>
              <a:t>určena </a:t>
            </a:r>
            <a:r>
              <a:rPr lang="cs-CZ" sz="1600" dirty="0"/>
              <a:t>pro výklad, opakování a upevnění nového tématu z historie umění. Její součástí jsou motivační úkoly pro interaktivní zapojení žáků do vyučovacího procesu.</a:t>
            </a:r>
          </a:p>
          <a:p>
            <a:pPr marL="0" indent="0">
              <a:buNone/>
            </a:pPr>
            <a:r>
              <a:rPr lang="cs-CZ" sz="1600" dirty="0"/>
              <a:t>Obsahové se zaměřuje na </a:t>
            </a:r>
            <a:r>
              <a:rPr lang="cs-CZ" sz="1600" dirty="0" smtClean="0"/>
              <a:t>český surrealismus. Navazuje </a:t>
            </a:r>
            <a:r>
              <a:rPr lang="cs-CZ" sz="1600" dirty="0"/>
              <a:t>na prezentaci o metafyzickém </a:t>
            </a:r>
            <a:r>
              <a:rPr lang="cs-CZ" sz="1600" dirty="0" smtClean="0"/>
              <a:t>malířství a o surrealismu v evropském umění.</a:t>
            </a:r>
            <a:endParaRPr lang="cs-CZ" sz="1600" dirty="0"/>
          </a:p>
          <a:p>
            <a:pPr marL="0" indent="0">
              <a:buNone/>
            </a:pPr>
            <a:r>
              <a:rPr lang="cs-CZ" sz="1600" dirty="0"/>
              <a:t>Charakterizuje vznik a </a:t>
            </a:r>
            <a:r>
              <a:rPr lang="cs-CZ" sz="1600" dirty="0" smtClean="0"/>
              <a:t>vývoj </a:t>
            </a:r>
            <a:r>
              <a:rPr lang="cs-CZ" sz="1600" dirty="0"/>
              <a:t>surrealismu </a:t>
            </a:r>
            <a:r>
              <a:rPr lang="cs-CZ" sz="1600" dirty="0" smtClean="0"/>
              <a:t>v českém avantgardním </a:t>
            </a:r>
            <a:r>
              <a:rPr lang="cs-CZ" sz="1600" dirty="0"/>
              <a:t>umění </a:t>
            </a:r>
            <a:r>
              <a:rPr lang="cs-CZ" sz="1600" dirty="0" smtClean="0"/>
              <a:t>v první polovině </a:t>
            </a:r>
            <a:r>
              <a:rPr lang="cs-CZ" sz="1600" dirty="0"/>
              <a:t>20. </a:t>
            </a:r>
            <a:r>
              <a:rPr lang="cs-CZ" sz="1600" dirty="0" smtClean="0"/>
              <a:t>století od jeho formování na půdě uměleckého </a:t>
            </a:r>
            <a:r>
              <a:rPr lang="cs-CZ" sz="1600" dirty="0"/>
              <a:t>svazu </a:t>
            </a:r>
            <a:r>
              <a:rPr lang="cs-CZ" sz="1600" dirty="0" smtClean="0"/>
              <a:t>Devětsil, až po založení Surrealistické skupiny v Praze. Seznamuje s osobnostmi a </a:t>
            </a:r>
            <a:r>
              <a:rPr lang="cs-CZ" sz="1600" dirty="0"/>
              <a:t>dílem jeho </a:t>
            </a:r>
            <a:r>
              <a:rPr lang="cs-CZ" sz="1600" dirty="0" smtClean="0"/>
              <a:t>nejznámějších představitelů.</a:t>
            </a:r>
          </a:p>
          <a:p>
            <a:pPr marL="0" indent="0">
              <a:buNone/>
            </a:pPr>
            <a:r>
              <a:rPr lang="cs-CZ" sz="1600" dirty="0" smtClean="0"/>
              <a:t>Jako interaktivní prvek je </a:t>
            </a:r>
            <a:r>
              <a:rPr lang="cs-CZ" sz="1600" dirty="0"/>
              <a:t>na </a:t>
            </a:r>
            <a:r>
              <a:rPr lang="cs-CZ" sz="1600" dirty="0" smtClean="0"/>
              <a:t>závěr prezentace zařazena část pro zopakování probraného učiva (viz snímky číslo 63 až 67). Na každém snímku je 9 otázek k tématu, na které žáci odpovídají a kliknutím na plochu následně kontrolují správnost odpovědi. Tuto část prezentace lze využít nejen k opakování a upevnění učiva, ale i k prozkoušení znalostí žáků. </a:t>
            </a: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Látka </a:t>
            </a:r>
            <a:r>
              <a:rPr lang="cs-CZ" sz="1600" dirty="0"/>
              <a:t>je určena pro studenty 2. ročníků čtyřletého a 4. ročníků šestiletého gymnázia.</a:t>
            </a:r>
          </a:p>
          <a:p>
            <a:pPr marL="0" indent="0">
              <a:buNone/>
            </a:pPr>
            <a:r>
              <a:rPr lang="cs-CZ" sz="1600" dirty="0"/>
              <a:t>Může být využita i jako podklad pro samostatné studium žáka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r>
              <a:rPr lang="cs-CZ" sz="1600" dirty="0" smtClean="0"/>
              <a:t>Vzdělávací cíle</a:t>
            </a:r>
          </a:p>
          <a:p>
            <a:pPr>
              <a:buFont typeface="Calibri" panose="020F0502020204030204" pitchFamily="34" charset="0"/>
              <a:buChar char="‒"/>
              <a:defRPr/>
            </a:pPr>
            <a:r>
              <a:rPr lang="cs-CZ" sz="1600" dirty="0"/>
              <a:t>seznámit žáky </a:t>
            </a:r>
            <a:r>
              <a:rPr lang="cs-CZ" sz="1600" dirty="0" smtClean="0"/>
              <a:t>s charakterem českého surrealistického umění a jeho tvůrčími metodami na příkladu tvorby několika nejvýznačnějších představitelů</a:t>
            </a:r>
          </a:p>
          <a:p>
            <a:pPr>
              <a:buFont typeface="Calibri" panose="020F0502020204030204" pitchFamily="34" charset="0"/>
              <a:buChar char="‒"/>
              <a:defRPr/>
            </a:pPr>
            <a:r>
              <a:rPr lang="cs-CZ" sz="1600" dirty="0" smtClean="0"/>
              <a:t>zopakovat </a:t>
            </a:r>
            <a:r>
              <a:rPr lang="cs-CZ" sz="1600" dirty="0"/>
              <a:t>a upevnit </a:t>
            </a:r>
            <a:r>
              <a:rPr lang="cs-CZ" sz="1600" dirty="0" smtClean="0"/>
              <a:t>probrané </a:t>
            </a:r>
            <a:r>
              <a:rPr lang="cs-CZ" sz="1600" dirty="0"/>
              <a:t>učivo</a:t>
            </a:r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603791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375980" y="2967335"/>
            <a:ext cx="8392042" cy="1323439"/>
          </a:xfrm>
          <a:prstGeom prst="rect">
            <a:avLst/>
          </a:prstGeom>
          <a:noFill/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txBody>
          <a:bodyPr wrap="none" lIns="91440" tIns="45720" rIns="91440" bIns="45720">
            <a:prstTxWarp prst="textDoubleWave1">
              <a:avLst/>
            </a:prstTxWarp>
            <a:spAutoFit/>
            <a:scene3d>
              <a:camera prst="obliqueTopRight"/>
              <a:lightRig rig="threePt" dir="t"/>
            </a:scene3d>
            <a:sp3d extrusionH="57150">
              <a:bevelT w="38100" h="38100"/>
            </a:sp3d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8000" b="1" dirty="0" smtClean="0">
                <a:ln w="38100">
                  <a:solidFill>
                    <a:srgbClr val="FFFF00"/>
                  </a:solidFill>
                </a:ln>
                <a:solidFill>
                  <a:srgbClr val="D636A8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  <a:reflection blurRad="6350" stA="55000" endA="50" endPos="85000" dist="60007" dir="5400000" sy="-100000" algn="bl" rotWithShape="0"/>
                </a:effectLst>
                <a:latin typeface="Arial" charset="0"/>
                <a:cs typeface="Arial" charset="0"/>
              </a:rPr>
              <a:t>SURREALISMUS</a:t>
            </a:r>
            <a:endParaRPr lang="en-US" sz="8000" b="1" dirty="0">
              <a:ln w="38100">
                <a:solidFill>
                  <a:srgbClr val="FFFF00"/>
                </a:solidFill>
              </a:ln>
              <a:solidFill>
                <a:srgbClr val="D636A8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  <a:reflection blurRad="6350" stA="55000" endA="50" endPos="85000" dist="60007" dir="5400000" sy="-100000" algn="bl" rotWithShape="0"/>
              </a:effectLst>
              <a:latin typeface="Arial" charset="0"/>
              <a:cs typeface="Arial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8768022" y="648866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solidFill>
                  <a:prstClr val="white"/>
                </a:solidFill>
                <a:latin typeface="Arial" charset="0"/>
                <a:cs typeface="Arial" charset="0"/>
              </a:rPr>
              <a:t>1</a:t>
            </a:r>
            <a:endParaRPr lang="cs-CZ" dirty="0">
              <a:solidFill>
                <a:prstClr val="white"/>
              </a:solidFill>
              <a:latin typeface="Arial" charset="0"/>
              <a:cs typeface="Arial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355976" y="4725144"/>
            <a:ext cx="112723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800" b="1" dirty="0" smtClean="0">
                <a:ln w="6600">
                  <a:solidFill>
                    <a:srgbClr val="FFFF00"/>
                  </a:solidFill>
                  <a:prstDash val="solid"/>
                </a:ln>
                <a:solidFill>
                  <a:srgbClr val="D636A8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  <a:reflection blurRad="6350" stA="55000" endA="50" endPos="85000" dist="60007" dir="5400000" sy="-100000" algn="bl" rotWithShape="0"/>
                </a:effectLst>
                <a:latin typeface="Arial" charset="0"/>
                <a:cs typeface="Arial" charset="0"/>
              </a:rPr>
              <a:t>III</a:t>
            </a:r>
            <a:endParaRPr lang="cs-CZ" sz="8800" b="1" dirty="0">
              <a:ln w="6600">
                <a:solidFill>
                  <a:srgbClr val="FFFF00"/>
                </a:solidFill>
                <a:prstDash val="solid"/>
              </a:ln>
              <a:solidFill>
                <a:srgbClr val="D636A8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  <a:reflection blurRad="6350" stA="55000" endA="50" endPos="85000" dist="60007" dir="5400000" sy="-100000" algn="bl" rotWithShape="0"/>
              </a:effectLst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6716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100"/>
                            </p:stCondLst>
                            <p:childTnLst>
                              <p:par>
                                <p:cTn id="22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3" dur="625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4" dur="313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5" dur="313" fill="hold">
                                          <p:stCondLst>
                                            <p:cond delay="313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6" dur="313" fill="hold">
                                          <p:stCondLst>
                                            <p:cond delay="6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7" dur="313" fill="hold">
                                          <p:stCondLst>
                                            <p:cond delay="9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727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227"/>
                            </p:stCondLst>
                            <p:childTnLst>
                              <p:par>
                                <p:cTn id="33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34" dur="7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  <p:animClr clrSpc="rgb" dir="cw">
                                      <p:cBhvr>
                                        <p:cTn id="35" dur="7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  <p:set>
                                      <p:cBhvr>
                                        <p:cTn id="36" dur="7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7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6727"/>
                            </p:stCondLst>
                            <p:childTnLst>
                              <p:par>
                                <p:cTn id="39" presetID="27" presetClass="emph" presetSubtype="0" fill="remove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0" dur="750" autoRev="1" fill="remove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  <p:animClr clrSpc="rgb" dir="cw">
                                      <p:cBhvr>
                                        <p:cTn id="41" dur="750" autoRev="1" fill="remove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  <p:set>
                                      <p:cBhvr>
                                        <p:cTn id="42" dur="750" autoRev="1" fill="remove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750" autoRev="1" fill="remove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3" grpId="1" build="allAtOnce"/>
      <p:bldP spid="4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200150" y="2171700"/>
            <a:ext cx="6829727" cy="3696415"/>
          </a:xfrm>
          <a:prstGeom prst="rect">
            <a:avLst/>
          </a:prstGeom>
          <a:noFill/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txBody>
          <a:bodyPr wrap="none" lIns="91440" tIns="45720" rIns="91440" bIns="45720">
            <a:prstTxWarp prst="textDoubleWave1">
              <a:avLst/>
            </a:prstTxWarp>
            <a:spAutoFit/>
            <a:scene3d>
              <a:camera prst="obliqueTopRight"/>
              <a:lightRig rig="threePt" dir="t"/>
            </a:scene3d>
            <a:sp3d extrusionH="57150">
              <a:bevelT w="38100" h="38100"/>
            </a:sp3d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8000" b="1" dirty="0" smtClean="0">
                <a:ln w="38100">
                  <a:solidFill>
                    <a:srgbClr val="FFFF00"/>
                  </a:solidFill>
                </a:ln>
                <a:solidFill>
                  <a:srgbClr val="FF33CC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  <a:reflection blurRad="6350" stA="55000" endA="50" endPos="85000" dist="60007" dir="5400000" sy="-100000" algn="bl" rotWithShape="0"/>
                </a:effectLst>
                <a:latin typeface="Arial" charset="0"/>
                <a:cs typeface="Arial" charset="0"/>
              </a:rPr>
              <a:t>SURREALISMUS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8000" b="1" dirty="0" smtClean="0">
                <a:ln w="38100">
                  <a:solidFill>
                    <a:srgbClr val="FFFF00"/>
                  </a:solidFill>
                </a:ln>
                <a:solidFill>
                  <a:srgbClr val="FF33CC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  <a:reflection blurRad="6350" stA="55000" endA="50" endPos="85000" dist="60007" dir="5400000" sy="-100000" algn="bl" rotWithShape="0"/>
                </a:effectLst>
                <a:latin typeface="Arial" charset="0"/>
                <a:cs typeface="Arial" charset="0"/>
              </a:rPr>
              <a:t>V 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8000" b="1" dirty="0" smtClean="0">
                <a:ln w="38100">
                  <a:solidFill>
                    <a:srgbClr val="FFFF00"/>
                  </a:solidFill>
                </a:ln>
                <a:solidFill>
                  <a:srgbClr val="FF33CC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  <a:reflection blurRad="6350" stA="55000" endA="50" endPos="85000" dist="60007" dir="5400000" sy="-100000" algn="bl" rotWithShape="0"/>
                </a:effectLst>
                <a:latin typeface="Arial" charset="0"/>
                <a:cs typeface="Arial" charset="0"/>
              </a:rPr>
              <a:t>ČESKÉM UMĚNÍ</a:t>
            </a:r>
            <a:endParaRPr lang="en-US" sz="8000" b="1" dirty="0">
              <a:ln w="38100">
                <a:solidFill>
                  <a:srgbClr val="FFFF00"/>
                </a:solidFill>
              </a:ln>
              <a:solidFill>
                <a:srgbClr val="FF33CC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  <a:reflection blurRad="6350" stA="55000" endA="50" endPos="85000" dist="60007" dir="5400000" sy="-100000" algn="bl" rotWithShape="0"/>
              </a:effectLst>
              <a:latin typeface="Arial" charset="0"/>
              <a:cs typeface="Arial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8768022" y="648866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solidFill>
                  <a:prstClr val="white"/>
                </a:solidFill>
                <a:latin typeface="Arial" charset="0"/>
                <a:cs typeface="Arial" charset="0"/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383124109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3000">
        <p15:prstTrans prst="curtains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100"/>
                            </p:stCondLst>
                            <p:childTnLst>
                              <p:par>
                                <p:cTn id="22" presetID="26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100"/>
                            </p:stCondLst>
                            <p:childTnLst>
                              <p:par>
                                <p:cTn id="39" presetID="26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100"/>
                            </p:stCondLst>
                            <p:childTnLst>
                              <p:par>
                                <p:cTn id="5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1.11111E-6 1.48148E-6 L 1.11111E-6 -0.07222 " pathEditMode="relative" rAng="0" ptsTypes="AA">
                                      <p:cBhvr>
                                        <p:cTn id="57" dur="625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611"/>
                                    </p:animMotion>
                                    <p:animRot by="1500000">
                                      <p:cBhvr>
                                        <p:cTn id="58" dur="313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9" dur="313" fill="hold">
                                          <p:stCondLst>
                                            <p:cond delay="313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0" dur="313" fill="hold">
                                          <p:stCondLst>
                                            <p:cond delay="6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1" dur="313" fill="hold">
                                          <p:stCondLst>
                                            <p:cond delay="9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2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1.11111E-6 3.7037E-6 L 1.11111E-6 -0.07223 " pathEditMode="relative" rAng="0" ptsTypes="AA">
                                      <p:cBhvr>
                                        <p:cTn id="63" dur="625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611"/>
                                    </p:animMotion>
                                    <p:animRot by="1500000">
                                      <p:cBhvr>
                                        <p:cTn id="64" dur="313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5" dur="313" fill="hold">
                                          <p:stCondLst>
                                            <p:cond delay="313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6" dur="313" fill="hold">
                                          <p:stCondLst>
                                            <p:cond delay="6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7" dur="313" fill="hold">
                                          <p:stCondLst>
                                            <p:cond delay="9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8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1.11111E-6 -4.07407E-6 L 1.11111E-6 -0.07222 " pathEditMode="relative" rAng="0" ptsTypes="AA">
                                      <p:cBhvr>
                                        <p:cTn id="69" dur="625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611"/>
                                    </p:animMotion>
                                    <p:animRot by="1500000">
                                      <p:cBhvr>
                                        <p:cTn id="70" dur="313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1" dur="313" fill="hold">
                                          <p:stCondLst>
                                            <p:cond delay="313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2" dur="313" fill="hold">
                                          <p:stCondLst>
                                            <p:cond delay="6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73" dur="313" fill="hold">
                                          <p:stCondLst>
                                            <p:cond delay="9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7727"/>
                            </p:stCondLst>
                            <p:childTnLst>
                              <p:par>
                                <p:cTn id="75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76" dur="7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77" dur="7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78" dur="7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7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81" dur="7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82" dur="7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83" dur="7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4" dur="7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86" dur="7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87" dur="7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88" dur="7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9" dur="7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allAtOnce"/>
      <p:bldP spid="3" grpId="1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gradFill flip="none" rotWithShape="1">
          <a:gsLst>
            <a:gs pos="53980">
              <a:srgbClr val="FFEDB5"/>
            </a:gs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04" y="274638"/>
            <a:ext cx="8856984" cy="1143000"/>
          </a:xfrm>
        </p:spPr>
        <p:txBody>
          <a:bodyPr/>
          <a:lstStyle/>
          <a:p>
            <a:pPr algn="ctr" eaLnBrk="1" hangingPunct="1"/>
            <a:r>
              <a:rPr lang="cs-CZ" sz="4800" dirty="0" smtClean="0">
                <a:solidFill>
                  <a:srgbClr val="FF0D0D"/>
                </a:solidFill>
                <a:cs typeface="Times New Roman" pitchFamily="18" charset="0"/>
              </a:rPr>
              <a:t/>
            </a:r>
            <a:br>
              <a:rPr lang="cs-CZ" sz="4800" dirty="0" smtClean="0">
                <a:solidFill>
                  <a:srgbClr val="FF0D0D"/>
                </a:solidFill>
                <a:cs typeface="Times New Roman" pitchFamily="18" charset="0"/>
              </a:rPr>
            </a:br>
            <a:r>
              <a:rPr lang="cs-CZ" sz="4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Umělecká </a:t>
            </a:r>
            <a:r>
              <a:rPr lang="cs-CZ" sz="4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skupina DEVĚTSIL</a:t>
            </a:r>
            <a:br>
              <a:rPr lang="cs-CZ" sz="4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</a:br>
            <a:endParaRPr lang="cs-CZ" sz="37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18435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290414" y="1583418"/>
            <a:ext cx="5744626" cy="4919066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normAutofit lnSpcReduction="10000"/>
          </a:bodyPr>
          <a:lstStyle/>
          <a:p>
            <a:pPr eaLnBrk="1" hangingPunct="1">
              <a:lnSpc>
                <a:spcPct val="90000"/>
              </a:lnSpc>
              <a:buFont typeface="Arial" panose="020B0604020202020204" pitchFamily="34" charset="0"/>
              <a:buChar char="−"/>
            </a:pPr>
            <a:r>
              <a:rPr lang="cs-CZ" sz="2000" dirty="0" smtClean="0">
                <a:cs typeface="Times New Roman" pitchFamily="18" charset="0"/>
              </a:rPr>
              <a:t>⃰ 1920 → seskupení </a:t>
            </a:r>
            <a:r>
              <a:rPr lang="cs-CZ" sz="2000" dirty="0">
                <a:cs typeface="Times New Roman" pitchFamily="18" charset="0"/>
              </a:rPr>
              <a:t>českých avantgardních </a:t>
            </a:r>
            <a:r>
              <a:rPr lang="cs-CZ" sz="2000" dirty="0" smtClean="0">
                <a:cs typeface="Times New Roman" pitchFamily="18" charset="0"/>
              </a:rPr>
              <a:t>umělců</a:t>
            </a:r>
          </a:p>
          <a:p>
            <a:pPr marL="457200" lvl="1" indent="0" eaLnBrk="1" hangingPunct="1">
              <a:lnSpc>
                <a:spcPct val="90000"/>
              </a:lnSpc>
              <a:buNone/>
            </a:pPr>
            <a:r>
              <a:rPr lang="cs-CZ" sz="2000" dirty="0" smtClean="0">
                <a:cs typeface="Times New Roman" pitchFamily="18" charset="0"/>
              </a:rPr>
              <a:t>→ literáti, herci, výtvarníci, hudebníci </a:t>
            </a:r>
            <a:r>
              <a:rPr lang="cs-CZ" sz="2000" dirty="0">
                <a:cs typeface="Times New Roman" pitchFamily="18" charset="0"/>
              </a:rPr>
              <a:t>apod. </a:t>
            </a:r>
            <a:endParaRPr lang="cs-CZ" sz="2000" dirty="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buFont typeface="Arial" panose="020B0604020202020204" pitchFamily="34" charset="0"/>
              <a:buChar char="−"/>
            </a:pPr>
            <a:r>
              <a:rPr lang="cs-CZ" sz="2000" dirty="0" smtClean="0">
                <a:cs typeface="Times New Roman" pitchFamily="18" charset="0"/>
              </a:rPr>
              <a:t>společnost </a:t>
            </a:r>
            <a:r>
              <a:rPr lang="cs-CZ" sz="2000" dirty="0">
                <a:cs typeface="Times New Roman" pitchFamily="18" charset="0"/>
              </a:rPr>
              <a:t>umělců založená v kavárně </a:t>
            </a:r>
            <a:r>
              <a:rPr lang="cs-CZ" sz="2000" dirty="0" smtClean="0">
                <a:cs typeface="Times New Roman" pitchFamily="18" charset="0"/>
              </a:rPr>
              <a:t>UNION</a:t>
            </a:r>
            <a:endParaRPr lang="cs-CZ" sz="2000" dirty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buFont typeface="Arial" panose="020B0604020202020204" pitchFamily="34" charset="0"/>
              <a:buChar char="−"/>
            </a:pPr>
            <a:r>
              <a:rPr lang="cs-CZ" sz="2000" dirty="0" smtClean="0">
                <a:cs typeface="Times New Roman" pitchFamily="18" charset="0"/>
              </a:rPr>
              <a:t>zpočátku se věnovali proletářskému </a:t>
            </a:r>
            <a:r>
              <a:rPr lang="cs-CZ" sz="2000" dirty="0">
                <a:cs typeface="Times New Roman" pitchFamily="18" charset="0"/>
              </a:rPr>
              <a:t>umění a tzv. </a:t>
            </a:r>
            <a:r>
              <a:rPr lang="cs-CZ" sz="2000" dirty="0" smtClean="0">
                <a:cs typeface="Times New Roman" pitchFamily="18" charset="0"/>
              </a:rPr>
              <a:t>magickému realismu</a:t>
            </a:r>
          </a:p>
          <a:p>
            <a:pPr eaLnBrk="1" hangingPunct="1">
              <a:lnSpc>
                <a:spcPct val="90000"/>
              </a:lnSpc>
              <a:buFont typeface="Arial" panose="020B0604020202020204" pitchFamily="34" charset="0"/>
              <a:buChar char="−"/>
            </a:pPr>
            <a:r>
              <a:rPr lang="cs-CZ" sz="2000" dirty="0" smtClean="0">
                <a:cs typeface="Times New Roman" pitchFamily="18" charset="0"/>
              </a:rPr>
              <a:t>od </a:t>
            </a:r>
            <a:r>
              <a:rPr lang="cs-CZ" sz="2000" dirty="0">
                <a:cs typeface="Times New Roman" pitchFamily="18" charset="0"/>
              </a:rPr>
              <a:t>roku </a:t>
            </a:r>
            <a:r>
              <a:rPr lang="cs-CZ" sz="2000" dirty="0" smtClean="0">
                <a:cs typeface="Times New Roman" pitchFamily="18" charset="0"/>
              </a:rPr>
              <a:t>1923 → </a:t>
            </a:r>
            <a:r>
              <a:rPr lang="cs-CZ" sz="2400" b="1" dirty="0" smtClean="0">
                <a:solidFill>
                  <a:srgbClr val="C00000"/>
                </a:solidFill>
                <a:cs typeface="Times New Roman" pitchFamily="18" charset="0"/>
              </a:rPr>
              <a:t>POETISMUS</a:t>
            </a:r>
          </a:p>
          <a:p>
            <a:pPr>
              <a:buFont typeface="Arial" panose="020B0604020202020204" pitchFamily="34" charset="0"/>
              <a:buChar char="−"/>
            </a:pPr>
            <a:r>
              <a:rPr lang="cs-CZ" sz="2000" dirty="0">
                <a:cs typeface="Times New Roman" pitchFamily="18" charset="0"/>
              </a:rPr>
              <a:t>snaha přiblížit umění co nejširšímu publiku </a:t>
            </a:r>
            <a:endParaRPr lang="cs-CZ" sz="2000" b="1" dirty="0" smtClean="0">
              <a:solidFill>
                <a:srgbClr val="C00000"/>
              </a:solidFill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buFont typeface="Arial" panose="020B0604020202020204" pitchFamily="34" charset="0"/>
              <a:buChar char="−"/>
            </a:pPr>
            <a:r>
              <a:rPr lang="cs-CZ" sz="2000" dirty="0" smtClean="0">
                <a:cs typeface="Times New Roman" pitchFamily="18" charset="0"/>
              </a:rPr>
              <a:t>mluvčími byli</a:t>
            </a:r>
          </a:p>
          <a:p>
            <a:pPr marL="914400" lvl="2" indent="0" eaLnBrk="1" hangingPunct="1">
              <a:lnSpc>
                <a:spcPct val="90000"/>
              </a:lnSpc>
              <a:buNone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VÍTĚZSLAV NEZVAL</a:t>
            </a:r>
          </a:p>
          <a:p>
            <a:pPr marL="914400" lvl="2" indent="0" eaLnBrk="1" hangingPunct="1">
              <a:lnSpc>
                <a:spcPct val="90000"/>
              </a:lnSpc>
              <a:buNone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KAREL TEIGE</a:t>
            </a:r>
          </a:p>
          <a:p>
            <a:pPr eaLnBrk="1" hangingPunct="1">
              <a:lnSpc>
                <a:spcPct val="90000"/>
              </a:lnSpc>
              <a:buFont typeface="Arial" panose="020B0604020202020204" pitchFamily="34" charset="0"/>
              <a:buChar char="−"/>
            </a:pPr>
            <a:r>
              <a:rPr lang="cs-CZ" sz="2000" dirty="0" smtClean="0"/>
              <a:t>časopisy:</a:t>
            </a:r>
          </a:p>
          <a:p>
            <a:pPr lvl="2" eaLnBrk="1" hangingPunct="1">
              <a:lnSpc>
                <a:spcPct val="90000"/>
              </a:lnSpc>
              <a:buFont typeface="Arial" pitchFamily="34" charset="0"/>
              <a:buChar char="−"/>
            </a:pPr>
            <a:r>
              <a:rPr lang="cs-CZ" dirty="0" smtClean="0"/>
              <a:t>Revue Život</a:t>
            </a:r>
          </a:p>
          <a:p>
            <a:pPr lvl="2" eaLnBrk="1" hangingPunct="1">
              <a:lnSpc>
                <a:spcPct val="90000"/>
              </a:lnSpc>
              <a:buFont typeface="Arial" pitchFamily="34" charset="0"/>
              <a:buChar char="−"/>
            </a:pPr>
            <a:r>
              <a:rPr lang="cs-CZ" dirty="0" smtClean="0"/>
              <a:t>RED (= revoluční Devětsil)</a:t>
            </a:r>
            <a:endParaRPr lang="cs-CZ" dirty="0" smtClean="0">
              <a:solidFill>
                <a:schemeClr val="bg1"/>
              </a:solidFill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6138716" y="1583418"/>
            <a:ext cx="2825772" cy="4490634"/>
            <a:chOff x="5783681" y="1268760"/>
            <a:chExt cx="3234907" cy="5571173"/>
          </a:xfrm>
        </p:grpSpPr>
        <p:pic>
          <p:nvPicPr>
            <p:cNvPr id="3074" name="Picture 2" descr="http://i136.photobucket.com/albums/q170/juliuskronberg/Kvinnor/Toyen/ReDRevueSvazumodernkulturyDevtsil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62389" y="1268760"/>
              <a:ext cx="3077492" cy="462307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Obdélník 1"/>
            <p:cNvSpPr/>
            <p:nvPr/>
          </p:nvSpPr>
          <p:spPr>
            <a:xfrm>
              <a:off x="5783681" y="6038081"/>
              <a:ext cx="3234907" cy="801852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anchor="ctr">
              <a:spAutoFit/>
            </a:bodyPr>
            <a:lstStyle/>
            <a:p>
              <a:r>
                <a:rPr lang="cs-CZ" dirty="0" smtClean="0"/>
                <a:t>3. ReD – </a:t>
              </a:r>
              <a:r>
                <a:rPr lang="cs-CZ" dirty="0"/>
                <a:t>Revue Svazu moderní kultury Devětsil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840179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843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5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5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500"/>
                            </p:stCondLst>
                            <p:childTnLst>
                              <p:par>
                                <p:cTn id="3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6500"/>
                            </p:stCondLst>
                            <p:childTnLst>
                              <p:par>
                                <p:cTn id="3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8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8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184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50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1843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8500"/>
                            </p:stCondLst>
                            <p:childTnLst>
                              <p:par>
                                <p:cTn id="5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1843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500"/>
                            </p:stCondLst>
                            <p:childTnLst>
                              <p:par>
                                <p:cTn id="5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1843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 animBg="1" autoUpdateAnimBg="0"/>
      <p:bldP spid="18435" grpId="0" uiExpand="1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gradFill flip="none" rotWithShape="1"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250825" y="307342"/>
            <a:ext cx="8642350" cy="6335713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normAutofit/>
          </a:bodyPr>
          <a:lstStyle/>
          <a:p>
            <a:pPr marL="0" indent="0" eaLnBrk="1" hangingPunct="1">
              <a:lnSpc>
                <a:spcPct val="90000"/>
              </a:lnSpc>
              <a:buNone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DEVĚTSIL</a:t>
            </a:r>
          </a:p>
          <a:p>
            <a:pPr lvl="1" eaLnBrk="1" hangingPunct="1">
              <a:lnSpc>
                <a:spcPct val="90000"/>
              </a:lnSpc>
              <a:buClr>
                <a:schemeClr val="tx1"/>
              </a:buClr>
              <a:buSzPct val="101000"/>
              <a:buFont typeface="Calibri" panose="020F0502020204030204" pitchFamily="34" charset="0"/>
              <a:buChar char="‒"/>
            </a:pPr>
            <a:r>
              <a:rPr lang="cs-CZ" dirty="0" smtClean="0">
                <a:cs typeface="Arial" panose="020B0604020202020204" pitchFamily="34" charset="0"/>
              </a:rPr>
              <a:t>zpočátku inspirace proletářským uměním J. Wolkera</a:t>
            </a:r>
          </a:p>
          <a:p>
            <a:pPr lvl="1" eaLnBrk="1" hangingPunct="1">
              <a:lnSpc>
                <a:spcPct val="90000"/>
              </a:lnSpc>
              <a:buClr>
                <a:schemeClr val="tx1"/>
              </a:buClr>
              <a:buSzPct val="101000"/>
              <a:buFont typeface="Calibri" panose="020F0502020204030204" pitchFamily="34" charset="0"/>
              <a:buChar char="‒"/>
            </a:pPr>
            <a:r>
              <a:rPr lang="cs-CZ" dirty="0" smtClean="0">
                <a:cs typeface="Arial" panose="020B0604020202020204" pitchFamily="34" charset="0"/>
              </a:rPr>
              <a:t>hledání </a:t>
            </a:r>
            <a:r>
              <a:rPr lang="cs-CZ" b="1" dirty="0" smtClean="0">
                <a:cs typeface="Arial" panose="020B0604020202020204" pitchFamily="34" charset="0"/>
              </a:rPr>
              <a:t>poesie</a:t>
            </a:r>
            <a:r>
              <a:rPr lang="cs-CZ" dirty="0" smtClean="0">
                <a:cs typeface="Arial" panose="020B0604020202020204" pitchFamily="34" charset="0"/>
              </a:rPr>
              <a:t> ve </a:t>
            </a:r>
            <a:r>
              <a:rPr lang="cs-CZ" b="1" dirty="0" smtClean="0">
                <a:cs typeface="Arial" panose="020B0604020202020204" pitchFamily="34" charset="0"/>
              </a:rPr>
              <a:t>všednosti</a:t>
            </a:r>
            <a:r>
              <a:rPr lang="cs-CZ" dirty="0" smtClean="0">
                <a:cs typeface="Arial" panose="020B0604020202020204" pitchFamily="34" charset="0"/>
              </a:rPr>
              <a:t> –</a:t>
            </a:r>
            <a:r>
              <a:rPr lang="cs-CZ" dirty="0">
                <a:cs typeface="Arial" panose="020B0604020202020204" pitchFamily="34" charset="0"/>
              </a:rPr>
              <a:t> </a:t>
            </a:r>
            <a:r>
              <a:rPr lang="cs-CZ" dirty="0" smtClean="0">
                <a:cs typeface="Arial" panose="020B0604020202020204" pitchFamily="34" charset="0"/>
              </a:rPr>
              <a:t>inspirace obyčejnými věcmi</a:t>
            </a:r>
          </a:p>
          <a:p>
            <a:pPr lvl="1" eaLnBrk="1" hangingPunct="1">
              <a:lnSpc>
                <a:spcPct val="90000"/>
              </a:lnSpc>
              <a:buClr>
                <a:schemeClr val="tx1"/>
              </a:buClr>
              <a:buSzPct val="101000"/>
              <a:buFont typeface="Calibri" panose="020F0502020204030204" pitchFamily="34" charset="0"/>
              <a:buChar char="‒"/>
            </a:pPr>
            <a:r>
              <a:rPr lang="cs-CZ" dirty="0" smtClean="0">
                <a:cs typeface="Arial" panose="020B0604020202020204" pitchFamily="34" charset="0"/>
              </a:rPr>
              <a:t>poetický naivismus (proti Picassovi a Braqueovi </a:t>
            </a:r>
            <a:r>
              <a:rPr lang="cs-CZ" dirty="0" smtClean="0">
                <a:ea typeface="Arial Unicode MS" panose="020B0604020202020204" pitchFamily="34" charset="-128"/>
                <a:cs typeface="Arial" panose="020B0604020202020204" pitchFamily="34" charset="0"/>
              </a:rPr>
              <a:t>→</a:t>
            </a:r>
            <a:r>
              <a:rPr lang="cs-CZ" dirty="0" smtClean="0">
                <a:cs typeface="Arial" panose="020B0604020202020204" pitchFamily="34" charset="0"/>
              </a:rPr>
              <a:t> </a:t>
            </a:r>
            <a:r>
              <a:rPr lang="cs-CZ" dirty="0" err="1" smtClean="0">
                <a:cs typeface="Arial" panose="020B0604020202020204" pitchFamily="34" charset="0"/>
              </a:rPr>
              <a:t>Chagall</a:t>
            </a:r>
            <a:r>
              <a:rPr lang="cs-CZ" dirty="0" smtClean="0">
                <a:cs typeface="Arial" panose="020B0604020202020204" pitchFamily="34" charset="0"/>
              </a:rPr>
              <a:t>, Rousseau</a:t>
            </a: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cs-CZ" sz="2400" b="1" dirty="0" smtClean="0">
                <a:cs typeface="Arial" panose="020B0604020202020204" pitchFamily="34" charset="0"/>
              </a:rPr>
              <a:t>1923</a:t>
            </a:r>
            <a:r>
              <a:rPr lang="cs-CZ" sz="2400" dirty="0" smtClean="0">
                <a:cs typeface="Arial" panose="020B0604020202020204" pitchFamily="34" charset="0"/>
              </a:rPr>
              <a:t> → </a:t>
            </a:r>
            <a:r>
              <a:rPr lang="cs-CZ" sz="2400" b="1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POETISMUS</a:t>
            </a:r>
            <a:r>
              <a:rPr lang="cs-CZ" sz="2400" dirty="0" smtClean="0">
                <a:cs typeface="Arial" panose="020B0604020202020204" pitchFamily="34" charset="0"/>
              </a:rPr>
              <a:t> (původně básnické hnutí)</a:t>
            </a:r>
          </a:p>
          <a:p>
            <a:pPr lvl="1">
              <a:buFont typeface="Calibri" panose="020F0502020204030204" pitchFamily="34" charset="0"/>
              <a:buChar char="‒"/>
            </a:pPr>
            <a:r>
              <a:rPr lang="cs-CZ" sz="2200" dirty="0" smtClean="0">
                <a:cs typeface="Arial" panose="020B0604020202020204" pitchFamily="34" charset="0"/>
              </a:rPr>
              <a:t>snaha sblížit obraz s poezií </a:t>
            </a:r>
            <a:r>
              <a:rPr lang="cs-CZ" sz="2200" dirty="0">
                <a:cs typeface="Arial" panose="020B0604020202020204" pitchFamily="34" charset="0"/>
              </a:rPr>
              <a:t>= obrazová </a:t>
            </a:r>
            <a:r>
              <a:rPr lang="cs-CZ" sz="2200" dirty="0" smtClean="0">
                <a:cs typeface="Arial" panose="020B0604020202020204" pitchFamily="34" charset="0"/>
              </a:rPr>
              <a:t>poezie</a:t>
            </a:r>
          </a:p>
          <a:p>
            <a:pPr lvl="1" eaLnBrk="1" hangingPunct="1">
              <a:lnSpc>
                <a:spcPct val="90000"/>
              </a:lnSpc>
              <a:buFont typeface="Calibri" panose="020F0502020204030204" pitchFamily="34" charset="0"/>
              <a:buChar char="‒"/>
            </a:pPr>
            <a:r>
              <a:rPr lang="cs-CZ" sz="2200" dirty="0" smtClean="0">
                <a:cs typeface="Arial" panose="020B0604020202020204" pitchFamily="34" charset="0"/>
              </a:rPr>
              <a:t>cílem </a:t>
            </a:r>
            <a:r>
              <a:rPr lang="cs-CZ" sz="2200" dirty="0">
                <a:cs typeface="Arial" panose="020B0604020202020204" pitchFamily="34" charset="0"/>
              </a:rPr>
              <a:t>poetismu bylo úplné oproštění se od politiky a optimistický pohled na svět</a:t>
            </a:r>
          </a:p>
          <a:p>
            <a:pPr lvl="1" eaLnBrk="1" hangingPunct="1">
              <a:lnSpc>
                <a:spcPct val="90000"/>
              </a:lnSpc>
              <a:buFont typeface="Calibri" panose="020F0502020204030204" pitchFamily="34" charset="0"/>
              <a:buChar char="‒"/>
            </a:pPr>
            <a:r>
              <a:rPr lang="cs-CZ" sz="2200" dirty="0">
                <a:cs typeface="Arial" panose="020B0604020202020204" pitchFamily="34" charset="0"/>
              </a:rPr>
              <a:t>soustředil se pouze na současnost, na radostné </a:t>
            </a:r>
            <a:r>
              <a:rPr lang="cs-CZ" sz="2200" dirty="0" smtClean="0">
                <a:cs typeface="Arial" panose="020B0604020202020204" pitchFamily="34" charset="0"/>
              </a:rPr>
              <a:t>okamžiky</a:t>
            </a:r>
          </a:p>
          <a:p>
            <a:pPr lvl="1" eaLnBrk="1" hangingPunct="1">
              <a:lnSpc>
                <a:spcPct val="90000"/>
              </a:lnSpc>
              <a:buFont typeface="Calibri" panose="020F0502020204030204" pitchFamily="34" charset="0"/>
              <a:buChar char="‒"/>
            </a:pPr>
            <a:r>
              <a:rPr lang="cs-CZ" sz="2200" dirty="0">
                <a:cs typeface="Arial" panose="020B0604020202020204" pitchFamily="34" charset="0"/>
              </a:rPr>
              <a:t>usiluje o krásu světa a umění žít</a:t>
            </a:r>
          </a:p>
          <a:p>
            <a:pPr lvl="2" eaLnBrk="1" hangingPunct="1">
              <a:lnSpc>
                <a:spcPct val="90000"/>
              </a:lnSpc>
              <a:buFont typeface="Calibri" panose="020F0502020204030204" pitchFamily="34" charset="0"/>
              <a:buChar char="‒"/>
            </a:pPr>
            <a:r>
              <a:rPr lang="cs-CZ" sz="2200" dirty="0" smtClean="0">
                <a:cs typeface="Arial" panose="020B0604020202020204" pitchFamily="34" charset="0"/>
              </a:rPr>
              <a:t>základem </a:t>
            </a:r>
            <a:r>
              <a:rPr lang="cs-CZ" sz="2200" dirty="0">
                <a:cs typeface="Arial" panose="020B0604020202020204" pitchFamily="34" charset="0"/>
              </a:rPr>
              <a:t>jejich filosofie byl problém odcizení a sebeodcizení </a:t>
            </a:r>
            <a:r>
              <a:rPr lang="cs-CZ" sz="2200" dirty="0" smtClean="0">
                <a:cs typeface="Arial" panose="020B0604020202020204" pitchFamily="34" charset="0"/>
              </a:rPr>
              <a:t>člověka</a:t>
            </a:r>
          </a:p>
          <a:p>
            <a:pPr marL="457200" lvl="1" indent="0">
              <a:buNone/>
            </a:pPr>
            <a:r>
              <a:rPr lang="cs-CZ" dirty="0" smtClean="0">
                <a:cs typeface="Arial" panose="020B0604020202020204" pitchFamily="34" charset="0"/>
              </a:rPr>
              <a:t>téma</a:t>
            </a:r>
            <a:r>
              <a:rPr lang="cs-CZ" sz="2800" dirty="0" smtClean="0">
                <a:cs typeface="Arial" panose="020B0604020202020204" pitchFamily="34" charset="0"/>
              </a:rPr>
              <a:t>:</a:t>
            </a:r>
          </a:p>
          <a:p>
            <a:pPr lvl="2">
              <a:buFont typeface="Calibri" panose="020F0502020204030204" pitchFamily="34" charset="0"/>
              <a:buChar char="‒"/>
            </a:pPr>
            <a:r>
              <a:rPr lang="cs-CZ" sz="2200" dirty="0" smtClean="0">
                <a:cs typeface="Arial" panose="020B0604020202020204" pitchFamily="34" charset="0"/>
              </a:rPr>
              <a:t>turistické </a:t>
            </a:r>
            <a:r>
              <a:rPr lang="cs-CZ" sz="2200" dirty="0">
                <a:cs typeface="Arial" panose="020B0604020202020204" pitchFamily="34" charset="0"/>
              </a:rPr>
              <a:t>básně, touha po dálkách, </a:t>
            </a:r>
            <a:r>
              <a:rPr lang="cs-CZ" sz="2200" dirty="0" smtClean="0">
                <a:cs typeface="Arial" panose="020B0604020202020204" pitchFamily="34" charset="0"/>
              </a:rPr>
              <a:t>vesmíru, </a:t>
            </a:r>
            <a:r>
              <a:rPr lang="cs-CZ" sz="2200" dirty="0">
                <a:cs typeface="Arial" panose="020B0604020202020204" pitchFamily="34" charset="0"/>
              </a:rPr>
              <a:t>exotika vzdálených </a:t>
            </a:r>
            <a:r>
              <a:rPr lang="cs-CZ" sz="2200" dirty="0" smtClean="0">
                <a:cs typeface="Arial" panose="020B0604020202020204" pitchFamily="34" charset="0"/>
              </a:rPr>
              <a:t>plaveb</a:t>
            </a:r>
            <a:endParaRPr lang="cs-CZ" sz="2200" dirty="0">
              <a:cs typeface="Arial" panose="020B0604020202020204" pitchFamily="34" charset="0"/>
            </a:endParaRPr>
          </a:p>
          <a:p>
            <a:pPr lvl="2">
              <a:buFont typeface="Calibri" panose="020F0502020204030204" pitchFamily="34" charset="0"/>
              <a:buChar char="‒"/>
            </a:pPr>
            <a:r>
              <a:rPr lang="cs-CZ" sz="2200" dirty="0" smtClean="0">
                <a:cs typeface="Arial" panose="020B0604020202020204" pitchFamily="34" charset="0"/>
              </a:rPr>
              <a:t>hlavní </a:t>
            </a:r>
            <a:r>
              <a:rPr lang="cs-CZ" sz="2200" dirty="0">
                <a:cs typeface="Arial" panose="020B0604020202020204" pitchFamily="34" charset="0"/>
              </a:rPr>
              <a:t>materiál: fotografie</a:t>
            </a:r>
            <a:endParaRPr lang="cs-CZ" sz="2200" dirty="0" smtClean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728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750"/>
                                        <p:tgtEl>
                                          <p:spTgt spid="3379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750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750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75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750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750"/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25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750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5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750"/>
                                        <p:tgtEl>
                                          <p:spTgt spid="337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750"/>
                            </p:stCondLst>
                            <p:childTnLst>
                              <p:par>
                                <p:cTn id="3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750"/>
                                        <p:tgtEl>
                                          <p:spTgt spid="33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0"/>
                            </p:stCondLst>
                            <p:childTnLst>
                              <p:par>
                                <p:cTn id="3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750"/>
                                        <p:tgtEl>
                                          <p:spTgt spid="337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125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750"/>
                                        <p:tgtEl>
                                          <p:spTgt spid="337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2500"/>
                            </p:stCondLst>
                            <p:childTnLst>
                              <p:par>
                                <p:cTn id="4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750"/>
                                        <p:tgtEl>
                                          <p:spTgt spid="3379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3750"/>
                            </p:stCondLst>
                            <p:childTnLst>
                              <p:par>
                                <p:cTn id="4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750"/>
                                        <p:tgtEl>
                                          <p:spTgt spid="3379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5000"/>
                            </p:stCondLst>
                            <p:childTnLst>
                              <p:par>
                                <p:cTn id="5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750"/>
                                        <p:tgtEl>
                                          <p:spTgt spid="3379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6250"/>
                            </p:stCondLst>
                            <p:childTnLst>
                              <p:par>
                                <p:cTn id="5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750"/>
                                        <p:tgtEl>
                                          <p:spTgt spid="3379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5" grpId="0" uiExpand="1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177924"/>
          </a:xfrm>
          <a:solidFill>
            <a:srgbClr val="FFC000"/>
          </a:solidFill>
        </p:spPr>
        <p:txBody>
          <a:bodyPr/>
          <a:lstStyle/>
          <a:p>
            <a:pPr algn="ctr"/>
            <a:r>
              <a:rPr lang="cs-CZ" sz="48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Arial" panose="020B0604020202020204" pitchFamily="34" charset="0"/>
              </a:rPr>
              <a:t>Skupina </a:t>
            </a:r>
            <a:r>
              <a:rPr lang="cs-CZ" sz="4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Arial" panose="020B0604020202020204" pitchFamily="34" charset="0"/>
              </a:rPr>
              <a:t>surrealistů v ČSR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4294967295"/>
          </p:nvPr>
        </p:nvSpPr>
        <p:spPr>
          <a:xfrm>
            <a:off x="390525" y="1690689"/>
            <a:ext cx="8362950" cy="4756150"/>
          </a:xfrm>
          <a:noFill/>
        </p:spPr>
        <p:txBody>
          <a:bodyPr>
            <a:normAutofit lnSpcReduction="10000"/>
          </a:bodyPr>
          <a:lstStyle/>
          <a:p>
            <a:pPr>
              <a:buClr>
                <a:srgbClr val="C00000"/>
              </a:buClr>
              <a:buFont typeface="Arial" panose="020B0604020202020204" pitchFamily="34" charset="0"/>
              <a:buChar char="♣"/>
            </a:pPr>
            <a:r>
              <a:rPr lang="cs-CZ" dirty="0" smtClean="0"/>
              <a:t>výstava </a:t>
            </a:r>
            <a:r>
              <a:rPr lang="cs-CZ" b="1" dirty="0" smtClean="0">
                <a:solidFill>
                  <a:srgbClr val="FF0000"/>
                </a:solidFill>
              </a:rPr>
              <a:t>Poesie 1932</a:t>
            </a:r>
          </a:p>
          <a:p>
            <a:pPr lvl="1">
              <a:buClr>
                <a:srgbClr val="D01602"/>
              </a:buClr>
              <a:buFont typeface="Calibri" panose="020F0502020204030204" pitchFamily="34" charset="0"/>
              <a:buChar char="‒"/>
            </a:pPr>
            <a:r>
              <a:rPr lang="cs-CZ" dirty="0"/>
              <a:t>m</a:t>
            </a:r>
            <a:r>
              <a:rPr lang="cs-CZ" dirty="0" smtClean="0"/>
              <a:t>ezinárodní </a:t>
            </a:r>
            <a:r>
              <a:rPr lang="cs-CZ" dirty="0"/>
              <a:t>výstava </a:t>
            </a:r>
            <a:r>
              <a:rPr lang="cs-CZ" dirty="0" smtClean="0"/>
              <a:t>SVU Mánes </a:t>
            </a:r>
          </a:p>
          <a:p>
            <a:pPr lvl="1">
              <a:buClr>
                <a:srgbClr val="D01602"/>
              </a:buClr>
              <a:buFont typeface="Calibri" panose="020F0502020204030204" pitchFamily="34" charset="0"/>
              <a:buChar char="‒"/>
            </a:pPr>
            <a:r>
              <a:rPr lang="cs-CZ" dirty="0" smtClean="0"/>
              <a:t>11 </a:t>
            </a:r>
            <a:r>
              <a:rPr lang="cs-CZ" dirty="0"/>
              <a:t>č</a:t>
            </a:r>
            <a:r>
              <a:rPr lang="cs-CZ" dirty="0" smtClean="0"/>
              <a:t>eských </a:t>
            </a:r>
            <a:r>
              <a:rPr lang="cs-CZ" dirty="0"/>
              <a:t>a 12 </a:t>
            </a:r>
            <a:r>
              <a:rPr lang="cs-CZ" dirty="0" smtClean="0"/>
              <a:t>zahraničních výtvarníků </a:t>
            </a:r>
            <a:r>
              <a:rPr lang="it-IT" dirty="0"/>
              <a:t>(například Arp, Dalí, Giacometti, Chirico, Klee, Masson a Miró)</a:t>
            </a:r>
            <a:endParaRPr lang="cs-CZ" b="1" dirty="0" smtClean="0">
              <a:solidFill>
                <a:srgbClr val="C00000"/>
              </a:solidFill>
            </a:endParaRPr>
          </a:p>
          <a:p>
            <a:pPr>
              <a:buClr>
                <a:srgbClr val="C00000"/>
              </a:buClr>
              <a:buFont typeface="Arial" panose="020B0604020202020204" pitchFamily="34" charset="0"/>
              <a:buChar char="♣"/>
            </a:pPr>
            <a:r>
              <a:rPr lang="cs-CZ" dirty="0" smtClean="0"/>
              <a:t>literárně-umělecká skupina</a:t>
            </a:r>
          </a:p>
          <a:p>
            <a:pPr>
              <a:buClr>
                <a:srgbClr val="C00000"/>
              </a:buClr>
              <a:buFont typeface="Arial" panose="020B0604020202020204" pitchFamily="34" charset="0"/>
              <a:buChar char="♣"/>
            </a:pPr>
            <a:r>
              <a:rPr lang="cs-CZ" dirty="0"/>
              <a:t>v</a:t>
            </a:r>
            <a:r>
              <a:rPr lang="cs-CZ" dirty="0" smtClean="0"/>
              <a:t>znikla </a:t>
            </a:r>
            <a:r>
              <a:rPr lang="cs-CZ" dirty="0"/>
              <a:t>roku 1934 </a:t>
            </a:r>
            <a:endParaRPr lang="cs-CZ" dirty="0" smtClean="0"/>
          </a:p>
          <a:p>
            <a:pPr>
              <a:buClr>
                <a:srgbClr val="C00000"/>
              </a:buClr>
              <a:buFont typeface="Arial" panose="020B0604020202020204" pitchFamily="34" charset="0"/>
              <a:buChar char="♣"/>
            </a:pPr>
            <a:r>
              <a:rPr lang="cs-CZ" dirty="0"/>
              <a:t>v</a:t>
            </a:r>
            <a:r>
              <a:rPr lang="cs-CZ" dirty="0" smtClean="0"/>
              <a:t> </a:t>
            </a:r>
            <a:r>
              <a:rPr lang="cs-CZ" dirty="0"/>
              <a:t>roce 1938 </a:t>
            </a:r>
            <a:r>
              <a:rPr lang="cs-CZ" dirty="0" smtClean="0"/>
              <a:t>rozpuštěna jejím zakladatelem Vítězslavem Nezvalem</a:t>
            </a:r>
          </a:p>
          <a:p>
            <a:pPr lvl="1">
              <a:buClr>
                <a:srgbClr val="D01602"/>
              </a:buClr>
              <a:buSzPct val="104000"/>
              <a:buFont typeface="Calibri" panose="020F0502020204030204" pitchFamily="34" charset="0"/>
              <a:buChar char="‒"/>
            </a:pPr>
            <a:r>
              <a:rPr lang="cs-CZ" dirty="0" smtClean="0"/>
              <a:t>chtěl </a:t>
            </a:r>
            <a:r>
              <a:rPr lang="cs-CZ" dirty="0"/>
              <a:t>vyjádřit svůj nesouhlas s antisovětskými názory většiny členů (především </a:t>
            </a:r>
            <a:r>
              <a:rPr lang="cs-CZ" dirty="0" smtClean="0"/>
              <a:t>Karel Teige)</a:t>
            </a:r>
          </a:p>
          <a:p>
            <a:pPr lvl="1">
              <a:buClr>
                <a:srgbClr val="D01602"/>
              </a:buClr>
              <a:buSzPct val="104000"/>
              <a:buFont typeface="Calibri" panose="020F0502020204030204" pitchFamily="34" charset="0"/>
              <a:buChar char="‒"/>
            </a:pPr>
            <a:r>
              <a:rPr lang="cs-CZ" dirty="0" smtClean="0"/>
              <a:t>rozpuštění </a:t>
            </a:r>
            <a:r>
              <a:rPr lang="cs-CZ" dirty="0"/>
              <a:t>nebylo některými členy zcela </a:t>
            </a:r>
            <a:r>
              <a:rPr lang="cs-CZ" dirty="0" smtClean="0"/>
              <a:t>uznáno </a:t>
            </a:r>
            <a:r>
              <a:rPr lang="cs-CZ" dirty="0"/>
              <a:t>a část této skupiny vyvíjela aktivitu až do roku </a:t>
            </a:r>
            <a:r>
              <a:rPr lang="cs-CZ" dirty="0" smtClean="0"/>
              <a:t>1939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9581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75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75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250"/>
                            </p:stCondLst>
                            <p:childTnLst>
                              <p:par>
                                <p:cTn id="19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75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75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750"/>
                            </p:stCondLst>
                            <p:childTnLst>
                              <p:par>
                                <p:cTn id="27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75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7000"/>
                            </p:stCondLst>
                            <p:childTnLst>
                              <p:par>
                                <p:cTn id="31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75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250"/>
                            </p:stCondLst>
                            <p:childTnLst>
                              <p:par>
                                <p:cTn id="35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75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9500"/>
                            </p:stCondLst>
                            <p:childTnLst>
                              <p:par>
                                <p:cTn id="39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75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gradFill flip="none" rotWithShape="1"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3" name="Rectangle 4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C00000"/>
                </a:solidFill>
                <a:cs typeface="Times New Roman" pitchFamily="18" charset="0"/>
              </a:rPr>
              <a:t>KAREL TEIGE</a:t>
            </a:r>
            <a:r>
              <a:rPr lang="cs-CZ" sz="4400" dirty="0" smtClean="0">
                <a:solidFill>
                  <a:srgbClr val="C00000"/>
                </a:solidFill>
                <a:cs typeface="Times New Roman" pitchFamily="18" charset="0"/>
              </a:rPr>
              <a:t> </a:t>
            </a:r>
            <a:br>
              <a:rPr lang="cs-CZ" sz="4400" dirty="0" smtClean="0">
                <a:solidFill>
                  <a:srgbClr val="C00000"/>
                </a:solidFill>
                <a:cs typeface="Times New Roman" pitchFamily="18" charset="0"/>
              </a:rPr>
            </a:br>
            <a:r>
              <a:rPr lang="cs-CZ" sz="3200" b="0" dirty="0" smtClean="0">
                <a:solidFill>
                  <a:schemeClr val="tx1"/>
                </a:solidFill>
                <a:effectLst/>
                <a:latin typeface="+mn-lt"/>
                <a:cs typeface="Times New Roman" pitchFamily="18" charset="0"/>
              </a:rPr>
              <a:t>(1900 – 1951)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688080" y="1874520"/>
            <a:ext cx="4827270" cy="4641368"/>
          </a:xfrm>
          <a:solidFill>
            <a:schemeClr val="bg1"/>
          </a:solidFill>
        </p:spPr>
        <p:txBody>
          <a:bodyPr>
            <a:noAutofit/>
          </a:bodyPr>
          <a:lstStyle/>
          <a:p>
            <a:pPr eaLnBrk="1" hangingPunct="1"/>
            <a:r>
              <a:rPr lang="cs-CZ" sz="2400" dirty="0">
                <a:cs typeface="Times New Roman" pitchFamily="18" charset="0"/>
              </a:rPr>
              <a:t>český kritik a teoretik umění, výtvarný umělec, publicista a překladatel z </a:t>
            </a:r>
            <a:r>
              <a:rPr lang="cs-CZ" sz="2400" dirty="0" smtClean="0">
                <a:cs typeface="Times New Roman" pitchFamily="18" charset="0"/>
              </a:rPr>
              <a:t>francouzštiny</a:t>
            </a:r>
          </a:p>
          <a:p>
            <a:r>
              <a:rPr lang="cs-CZ" sz="2400" dirty="0">
                <a:cs typeface="Times New Roman" pitchFamily="18" charset="0"/>
              </a:rPr>
              <a:t>propagátor avantgardních směrů</a:t>
            </a:r>
          </a:p>
          <a:p>
            <a:r>
              <a:rPr lang="cs-CZ" sz="2400" dirty="0" smtClean="0">
                <a:cs typeface="Times New Roman" pitchFamily="18" charset="0"/>
              </a:rPr>
              <a:t>obhajoval </a:t>
            </a:r>
            <a:r>
              <a:rPr lang="cs-CZ" sz="2400" dirty="0">
                <a:cs typeface="Times New Roman" pitchFamily="18" charset="0"/>
              </a:rPr>
              <a:t>právo umělce na svobodu </a:t>
            </a:r>
            <a:r>
              <a:rPr lang="cs-CZ" sz="2400" dirty="0" smtClean="0">
                <a:cs typeface="Times New Roman" pitchFamily="18" charset="0"/>
              </a:rPr>
              <a:t>projevu</a:t>
            </a:r>
          </a:p>
          <a:p>
            <a:r>
              <a:rPr lang="cs-CZ" sz="2400" dirty="0" smtClean="0">
                <a:cs typeface="Times New Roman" pitchFamily="18" charset="0"/>
              </a:rPr>
              <a:t>podílel </a:t>
            </a:r>
            <a:r>
              <a:rPr lang="cs-CZ" sz="2400" dirty="0">
                <a:cs typeface="Times New Roman" pitchFamily="18" charset="0"/>
              </a:rPr>
              <a:t>se na založení poetismu, zasáhl do architektury, výtvarnictví, filmu, fotografie i </a:t>
            </a:r>
            <a:r>
              <a:rPr lang="cs-CZ" sz="2400" dirty="0" smtClean="0">
                <a:cs typeface="Times New Roman" pitchFamily="18" charset="0"/>
              </a:rPr>
              <a:t>literatury, </a:t>
            </a:r>
            <a:r>
              <a:rPr lang="cs-CZ" sz="2400" dirty="0">
                <a:cs typeface="Times New Roman" pitchFamily="18" charset="0"/>
              </a:rPr>
              <a:t>vytvořil spousty </a:t>
            </a:r>
            <a:r>
              <a:rPr lang="cs-CZ" sz="2400" dirty="0" smtClean="0">
                <a:cs typeface="Times New Roman" pitchFamily="18" charset="0"/>
              </a:rPr>
              <a:t>koláží</a:t>
            </a:r>
          </a:p>
          <a:p>
            <a:pPr eaLnBrk="1" hangingPunct="1"/>
            <a:r>
              <a:rPr lang="cs-CZ" sz="2400" dirty="0" smtClean="0">
                <a:cs typeface="Times New Roman" pitchFamily="18" charset="0"/>
              </a:rPr>
              <a:t>zabýval se typografií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628650" y="2097583"/>
            <a:ext cx="2674640" cy="4007294"/>
            <a:chOff x="628650" y="2097583"/>
            <a:chExt cx="2674640" cy="4007294"/>
          </a:xfrm>
        </p:grpSpPr>
        <p:pic>
          <p:nvPicPr>
            <p:cNvPr id="6146" name="Picture 2" descr="Načítám obrázek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72000"/>
                      </a14:imgEffect>
                      <a14:imgEffect>
                        <a14:brightnessContrast bright="4000" contrast="4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8650" y="2097583"/>
              <a:ext cx="2674640" cy="3600400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Box 1"/>
            <p:cNvSpPr txBox="1"/>
            <p:nvPr/>
          </p:nvSpPr>
          <p:spPr>
            <a:xfrm>
              <a:off x="628650" y="5735545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4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537700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1003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1003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1003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277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25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25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25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250"/>
                            </p:stCondLst>
                            <p:childTnLst>
                              <p:par>
                                <p:cTn id="3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3" grpId="0" animBg="1"/>
      <p:bldP spid="32771" grpId="0" uiExpand="1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6860" y="361096"/>
            <a:ext cx="4195140" cy="1325563"/>
          </a:xfrm>
        </p:spPr>
        <p:txBody>
          <a:bodyPr/>
          <a:lstStyle/>
          <a:p>
            <a:pPr algn="l"/>
            <a:r>
              <a:rPr lang="cs-CZ" dirty="0"/>
              <a:t>Pozdrav z cesty, 1924</a:t>
            </a:r>
          </a:p>
        </p:txBody>
      </p:sp>
      <p:grpSp>
        <p:nvGrpSpPr>
          <p:cNvPr id="4" name="Skupina 3"/>
          <p:cNvGrpSpPr/>
          <p:nvPr/>
        </p:nvGrpSpPr>
        <p:grpSpPr>
          <a:xfrm>
            <a:off x="288984" y="383956"/>
            <a:ext cx="8566031" cy="6027618"/>
            <a:chOff x="272744" y="520586"/>
            <a:chExt cx="8566031" cy="6027618"/>
          </a:xfrm>
        </p:grpSpPr>
        <p:sp>
          <p:nvSpPr>
            <p:cNvPr id="3" name="Obdélník 2"/>
            <p:cNvSpPr/>
            <p:nvPr/>
          </p:nvSpPr>
          <p:spPr>
            <a:xfrm>
              <a:off x="272744" y="5884371"/>
              <a:ext cx="4320480" cy="646331"/>
            </a:xfrm>
            <a:prstGeom prst="rect">
              <a:avLst/>
            </a:prstGeom>
            <a:solidFill>
              <a:schemeClr val="bg1"/>
            </a:solidFill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r>
                <a:rPr lang="cs-CZ" dirty="0" smtClean="0"/>
                <a:t>5. Pozdrav </a:t>
              </a:r>
              <a:r>
                <a:rPr lang="cs-CZ" dirty="0"/>
                <a:t>z cesty, 1924, tužka, tuš, koláž, papír, Galerie hlavního města Prahy</a:t>
              </a:r>
            </a:p>
          </p:txBody>
        </p:sp>
        <p:pic>
          <p:nvPicPr>
            <p:cNvPr id="7170" name="Picture 2" descr="teige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65232" y="520586"/>
              <a:ext cx="4173543" cy="602761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29260845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8650" y="193676"/>
            <a:ext cx="7886700" cy="1325563"/>
          </a:xfrm>
        </p:spPr>
        <p:txBody>
          <a:bodyPr/>
          <a:lstStyle/>
          <a:p>
            <a:r>
              <a:rPr lang="cs-CZ" dirty="0" smtClean="0"/>
              <a:t>Abeceda</a:t>
            </a:r>
            <a:endParaRPr lang="cs-CZ" dirty="0"/>
          </a:p>
        </p:txBody>
      </p:sp>
      <p:pic>
        <p:nvPicPr>
          <p:cNvPr id="5122" name="Picture 2" descr="http://www.graphicbirdwatching.com/wp-content/uploads/ABACED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743" y="1359215"/>
            <a:ext cx="3535972" cy="492540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www.graphicbirdwatching.com/wp-content/uploads/6791_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0635" y="1359216"/>
            <a:ext cx="3434044" cy="492540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1554480" y="6387426"/>
            <a:ext cx="622935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dirty="0" smtClean="0"/>
              <a:t>6. Abeceda </a:t>
            </a:r>
            <a:r>
              <a:rPr lang="cs-CZ" sz="2000" dirty="0"/>
              <a:t>– lidské tělo jako grafický znak</a:t>
            </a:r>
          </a:p>
        </p:txBody>
      </p:sp>
    </p:spTree>
    <p:extLst>
      <p:ext uri="{BB962C8B-B14F-4D97-AF65-F5344CB8AC3E}">
        <p14:creationId xmlns:p14="http://schemas.microsoft.com/office/powerpoint/2010/main" val="3183321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gradFill flip="none" rotWithShape="1"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7" name="Rectangle 4"/>
          <p:cNvSpPr>
            <a:spLocks noGrp="1"/>
          </p:cNvSpPr>
          <p:nvPr>
            <p:ph type="title"/>
          </p:nvPr>
        </p:nvSpPr>
        <p:spPr>
          <a:xfrm>
            <a:off x="456065" y="227966"/>
            <a:ext cx="8310563" cy="1325563"/>
          </a:xfrm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dirty="0" smtClean="0"/>
              <a:t>JOSEF ŠÍMA</a:t>
            </a:r>
            <a:br>
              <a:rPr lang="cs-CZ" dirty="0" smtClean="0"/>
            </a:br>
            <a:r>
              <a:rPr lang="cs-CZ" sz="3200" b="0" dirty="0" smtClean="0">
                <a:solidFill>
                  <a:schemeClr val="tx1"/>
                </a:solidFill>
                <a:effectLst/>
                <a:latin typeface="+mn-lt"/>
              </a:rPr>
              <a:t>(1891 – 1971)</a:t>
            </a:r>
            <a:endParaRPr lang="cs-CZ" sz="5400" b="0" dirty="0" smtClean="0"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174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653903" y="1871181"/>
            <a:ext cx="5112725" cy="4756150"/>
          </a:xfrm>
          <a:solidFill>
            <a:schemeClr val="bg1"/>
          </a:solidFill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2200" dirty="0" smtClean="0"/>
              <a:t>jeden ze zakládajících členů Devětsilu</a:t>
            </a:r>
          </a:p>
          <a:p>
            <a:pPr eaLnBrk="1" hangingPunct="1">
              <a:lnSpc>
                <a:spcPct val="90000"/>
              </a:lnSpc>
            </a:pPr>
            <a:r>
              <a:rPr lang="cs-CZ" sz="2200" dirty="0" smtClean="0"/>
              <a:t>žil </a:t>
            </a:r>
            <a:r>
              <a:rPr lang="cs-CZ" sz="2200" dirty="0"/>
              <a:t>téměř 50 let v Paříži</a:t>
            </a:r>
            <a:r>
              <a:rPr lang="cs-CZ" sz="2200" dirty="0" smtClean="0"/>
              <a:t>, stále udržoval těsné vztahy s českou kulturou a zprostředkovával důležité kontakty</a:t>
            </a:r>
          </a:p>
          <a:p>
            <a:pPr eaLnBrk="1" hangingPunct="1">
              <a:lnSpc>
                <a:spcPct val="90000"/>
              </a:lnSpc>
            </a:pPr>
            <a:r>
              <a:rPr lang="cs-CZ" sz="2200" dirty="0" smtClean="0"/>
              <a:t>v jeho díle se spojují české i evropské tradice</a:t>
            </a:r>
          </a:p>
          <a:p>
            <a:pPr eaLnBrk="1" hangingPunct="1">
              <a:lnSpc>
                <a:spcPct val="90000"/>
              </a:lnSpc>
            </a:pPr>
            <a:r>
              <a:rPr lang="cs-CZ" sz="2200" dirty="0" smtClean="0"/>
              <a:t>kolem </a:t>
            </a:r>
            <a:r>
              <a:rPr lang="cs-CZ" sz="2200" dirty="0"/>
              <a:t>roku 1925 se snažil o geometrickou </a:t>
            </a:r>
            <a:r>
              <a:rPr lang="cs-CZ" sz="2200" dirty="0" smtClean="0"/>
              <a:t>abstrakci</a:t>
            </a:r>
          </a:p>
          <a:p>
            <a:r>
              <a:rPr lang="cs-CZ" sz="2200" dirty="0"/>
              <a:t>jeho obrazy mají řadu symbolů a prvků obsahujících symbolismus: </a:t>
            </a:r>
            <a:r>
              <a:rPr lang="cs-CZ" sz="2200" dirty="0" smtClean="0"/>
              <a:t>vejce</a:t>
            </a:r>
            <a:r>
              <a:rPr lang="cs-CZ" sz="2200" dirty="0"/>
              <a:t>, krystal, </a:t>
            </a:r>
            <a:r>
              <a:rPr lang="cs-CZ" sz="2200" dirty="0" smtClean="0"/>
              <a:t>strom </a:t>
            </a:r>
            <a:r>
              <a:rPr lang="cs-CZ" sz="2200" dirty="0">
                <a:ea typeface="Arial Unicode MS" panose="020B0604020202020204" pitchFamily="34" charset="-128"/>
                <a:cs typeface="Arial Unicode MS" panose="020B0604020202020204" pitchFamily="34" charset="-128"/>
              </a:rPr>
              <a:t>→ mýtické </a:t>
            </a:r>
            <a:r>
              <a:rPr lang="cs-CZ" sz="2200" dirty="0" smtClean="0">
                <a:ea typeface="Arial Unicode MS" panose="020B0604020202020204" pitchFamily="34" charset="-128"/>
                <a:cs typeface="Arial Unicode MS" panose="020B0604020202020204" pitchFamily="34" charset="-128"/>
              </a:rPr>
              <a:t>prakrajiny </a:t>
            </a:r>
          </a:p>
          <a:p>
            <a:pPr eaLnBrk="1" hangingPunct="1">
              <a:lnSpc>
                <a:spcPct val="90000"/>
              </a:lnSpc>
            </a:pPr>
            <a:r>
              <a:rPr lang="cs-CZ" sz="2200" dirty="0" smtClean="0"/>
              <a:t>ve </a:t>
            </a:r>
            <a:r>
              <a:rPr lang="cs-CZ" sz="2200" dirty="0"/>
              <a:t>30. letech zpracoval nekonvenčně antická </a:t>
            </a:r>
            <a:r>
              <a:rPr lang="cs-CZ" sz="2200" dirty="0" smtClean="0"/>
              <a:t>témata</a:t>
            </a:r>
          </a:p>
        </p:txBody>
      </p:sp>
      <p:grpSp>
        <p:nvGrpSpPr>
          <p:cNvPr id="3" name="Skupina 2"/>
          <p:cNvGrpSpPr/>
          <p:nvPr/>
        </p:nvGrpSpPr>
        <p:grpSpPr>
          <a:xfrm>
            <a:off x="456065" y="1742859"/>
            <a:ext cx="2847939" cy="5012794"/>
            <a:chOff x="452980" y="1785243"/>
            <a:chExt cx="2847939" cy="5012794"/>
          </a:xfrm>
        </p:grpSpPr>
        <p:sp>
          <p:nvSpPr>
            <p:cNvPr id="2" name="Obdélník 1"/>
            <p:cNvSpPr/>
            <p:nvPr/>
          </p:nvSpPr>
          <p:spPr>
            <a:xfrm>
              <a:off x="452980" y="6151706"/>
              <a:ext cx="2847939" cy="646331"/>
            </a:xfrm>
            <a:prstGeom prst="rect">
              <a:avLst/>
            </a:prstGeom>
            <a:solidFill>
              <a:schemeClr val="bg1"/>
            </a:solidFill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r>
                <a:rPr lang="cs-CZ" dirty="0" smtClean="0"/>
                <a:t>7. Josef </a:t>
              </a:r>
              <a:r>
                <a:rPr lang="cs-CZ" dirty="0"/>
                <a:t>Šíma ve svém pařížském ateliéru, asi 1929</a:t>
              </a:r>
            </a:p>
          </p:txBody>
        </p:sp>
        <p:pic>
          <p:nvPicPr>
            <p:cNvPr id="1026" name="Picture 2" descr="http://upload.wikimedia.org/wikipedia/commons/e/e3/Sima_1929_2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59000"/>
                      </a14:imgEffect>
                      <a14:imgEffect>
                        <a14:brightnessContrast bright="4000" contrast="26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2980" y="1785243"/>
              <a:ext cx="2847939" cy="427190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982491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1013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1013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1013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174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5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50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1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500"/>
                            </p:stCondLst>
                            <p:childTnLst>
                              <p:par>
                                <p:cTn id="34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31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6500"/>
                            </p:stCondLst>
                            <p:childTnLst>
                              <p:par>
                                <p:cTn id="38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317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77" grpId="0" animBg="1"/>
      <p:bldP spid="31747" grpId="0" uiExpand="1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Horký vzdušný balón, 1926</a:t>
            </a:r>
            <a:endParaRPr lang="cs-CZ" dirty="0"/>
          </a:p>
        </p:txBody>
      </p:sp>
      <p:grpSp>
        <p:nvGrpSpPr>
          <p:cNvPr id="4" name="Group 3"/>
          <p:cNvGrpSpPr/>
          <p:nvPr/>
        </p:nvGrpSpPr>
        <p:grpSpPr>
          <a:xfrm>
            <a:off x="2661698" y="1875522"/>
            <a:ext cx="3820603" cy="5067044"/>
            <a:chOff x="2710433" y="1703580"/>
            <a:chExt cx="3820603" cy="5067044"/>
          </a:xfrm>
        </p:grpSpPr>
        <p:pic>
          <p:nvPicPr>
            <p:cNvPr id="2050" name="Picture 2" descr="http://uploads8.wikipaintings.org/images/josef-ma/hot-air-balloon-1926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10433" y="1703580"/>
              <a:ext cx="3809173" cy="470914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6229350" y="6401292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8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06244839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2"/>
          <p:cNvSpPr>
            <a:spLocks noGrp="1"/>
          </p:cNvSpPr>
          <p:nvPr>
            <p:ph type="title"/>
          </p:nvPr>
        </p:nvSpPr>
        <p:spPr>
          <a:xfrm>
            <a:off x="628650" y="308538"/>
            <a:ext cx="4756150" cy="1325563"/>
          </a:xfrm>
          <a:solidFill>
            <a:srgbClr val="FFC000"/>
          </a:solidFill>
        </p:spPr>
        <p:txBody>
          <a:bodyPr/>
          <a:lstStyle/>
          <a:p>
            <a:pPr algn="l"/>
            <a:r>
              <a:rPr lang="cs-CZ" sz="4400" dirty="0" smtClean="0">
                <a:solidFill>
                  <a:schemeClr val="hlink"/>
                </a:solidFill>
              </a:rPr>
              <a:t>VEJCE, 1927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sz="half" idx="4294967295"/>
          </p:nvPr>
        </p:nvSpPr>
        <p:spPr>
          <a:xfrm>
            <a:off x="388620" y="1804741"/>
            <a:ext cx="4777740" cy="1898579"/>
          </a:xfrm>
          <a:noFill/>
        </p:spPr>
        <p:txBody>
          <a:bodyPr/>
          <a:lstStyle/>
          <a:p>
            <a:pPr>
              <a:buClr>
                <a:srgbClr val="002060"/>
              </a:buClr>
              <a:buSzPct val="115000"/>
              <a:buFont typeface="Calibri" panose="020F0502020204030204" pitchFamily="34" charset="0"/>
              <a:buChar char="‒"/>
            </a:pPr>
            <a:r>
              <a:rPr lang="cs-CZ" sz="2400" dirty="0" smtClean="0"/>
              <a:t>20</a:t>
            </a:r>
            <a:r>
              <a:rPr lang="cs-CZ" sz="2400" dirty="0"/>
              <a:t>. </a:t>
            </a:r>
            <a:r>
              <a:rPr lang="cs-CZ" sz="2400" dirty="0" smtClean="0"/>
              <a:t>léta – snové krajiny</a:t>
            </a:r>
            <a:r>
              <a:rPr lang="cs-CZ" sz="2400" dirty="0"/>
              <a:t>, které mají tvar vejce, vznášející se torza </a:t>
            </a:r>
            <a:r>
              <a:rPr lang="cs-CZ" sz="2400" dirty="0" smtClean="0"/>
              <a:t>a záhadné </a:t>
            </a:r>
            <a:r>
              <a:rPr lang="cs-CZ" sz="2400" dirty="0"/>
              <a:t>beztvaré </a:t>
            </a:r>
            <a:r>
              <a:rPr lang="cs-CZ" sz="2400" dirty="0" smtClean="0"/>
              <a:t>skvrny</a:t>
            </a:r>
            <a:endParaRPr lang="cs-CZ" sz="2400" dirty="0"/>
          </a:p>
        </p:txBody>
      </p:sp>
      <p:grpSp>
        <p:nvGrpSpPr>
          <p:cNvPr id="3" name="Group 2"/>
          <p:cNvGrpSpPr/>
          <p:nvPr/>
        </p:nvGrpSpPr>
        <p:grpSpPr>
          <a:xfrm>
            <a:off x="5349240" y="308538"/>
            <a:ext cx="3476974" cy="6290144"/>
            <a:chOff x="5349240" y="308538"/>
            <a:chExt cx="3476974" cy="6290144"/>
          </a:xfrm>
        </p:grpSpPr>
        <p:pic>
          <p:nvPicPr>
            <p:cNvPr id="1028" name="Picture 4" descr="http://uploads7.wikipaintings.org/images/josef-ma/vejce-1927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25256" y="308538"/>
              <a:ext cx="3100958" cy="6240923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Box 1"/>
            <p:cNvSpPr txBox="1"/>
            <p:nvPr/>
          </p:nvSpPr>
          <p:spPr>
            <a:xfrm>
              <a:off x="5349240" y="6229350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9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7928991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4330" y="555182"/>
            <a:ext cx="3581428" cy="1325563"/>
          </a:xfrm>
        </p:spPr>
        <p:txBody>
          <a:bodyPr/>
          <a:lstStyle/>
          <a:p>
            <a:pPr algn="l"/>
            <a:r>
              <a:rPr lang="cs-CZ" dirty="0" smtClean="0"/>
              <a:t>Evropa, 1927</a:t>
            </a:r>
            <a:endParaRPr lang="cs-CZ" dirty="0"/>
          </a:p>
        </p:txBody>
      </p:sp>
      <p:grpSp>
        <p:nvGrpSpPr>
          <p:cNvPr id="4" name="Group 3"/>
          <p:cNvGrpSpPr/>
          <p:nvPr/>
        </p:nvGrpSpPr>
        <p:grpSpPr>
          <a:xfrm>
            <a:off x="4158677" y="597631"/>
            <a:ext cx="4889677" cy="6227081"/>
            <a:chOff x="4170107" y="463041"/>
            <a:chExt cx="4889677" cy="6227081"/>
          </a:xfrm>
        </p:grpSpPr>
        <p:pic>
          <p:nvPicPr>
            <p:cNvPr id="1026" name="Picture 2" descr="http://uploads8.wikipaintings.org/images/josef-ma/evropa-1927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70107" y="463041"/>
              <a:ext cx="4792488" cy="593191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8641080" y="6320790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10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11248763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8650" y="115619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cs-CZ" dirty="0"/>
              <a:t>N</a:t>
            </a:r>
            <a:r>
              <a:rPr lang="cs-CZ" dirty="0" smtClean="0"/>
              <a:t>ávrat </a:t>
            </a:r>
            <a:r>
              <a:rPr lang="cs-CZ" dirty="0" err="1"/>
              <a:t>T</a:t>
            </a:r>
            <a:r>
              <a:rPr lang="cs-CZ" dirty="0" err="1" smtClean="0"/>
              <a:t>heseův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108710" y="5746750"/>
            <a:ext cx="6960870" cy="1009650"/>
          </a:xfrm>
          <a:solidFill>
            <a:schemeClr val="bg1"/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>
            <a:normAutofit lnSpcReduction="1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cs-CZ" sz="1600" dirty="0" smtClean="0"/>
              <a:t>11. </a:t>
            </a:r>
            <a:r>
              <a:rPr lang="cs-CZ" sz="1600" dirty="0"/>
              <a:t>k</a:t>
            </a:r>
            <a:r>
              <a:rPr lang="cs-CZ" sz="1600" dirty="0" smtClean="0"/>
              <a:t>olem r. 1933 – vyjádření tragédie </a:t>
            </a:r>
            <a:r>
              <a:rPr lang="cs-CZ" sz="1600" dirty="0"/>
              <a:t>lidské </a:t>
            </a:r>
            <a:r>
              <a:rPr lang="cs-CZ" sz="1600" dirty="0" smtClean="0"/>
              <a:t>existence</a:t>
            </a:r>
          </a:p>
          <a:p>
            <a:pPr>
              <a:lnSpc>
                <a:spcPct val="100000"/>
              </a:lnSpc>
              <a:buClr>
                <a:srgbClr val="002060"/>
              </a:buClr>
              <a:buFont typeface="Calibri" panose="020F0502020204030204" pitchFamily="34" charset="0"/>
              <a:buChar char="‒"/>
            </a:pPr>
            <a:r>
              <a:rPr lang="cs-CZ" sz="1600" dirty="0" smtClean="0"/>
              <a:t>volná inspirace </a:t>
            </a:r>
            <a:r>
              <a:rPr lang="cs-CZ" sz="1600" dirty="0"/>
              <a:t>řeckou </a:t>
            </a:r>
            <a:r>
              <a:rPr lang="cs-CZ" sz="1600" dirty="0" smtClean="0"/>
              <a:t>mytologií</a:t>
            </a:r>
          </a:p>
          <a:p>
            <a:pPr>
              <a:lnSpc>
                <a:spcPct val="100000"/>
              </a:lnSpc>
              <a:buClr>
                <a:srgbClr val="002060"/>
              </a:buClr>
              <a:buFont typeface="Calibri" panose="020F0502020204030204" pitchFamily="34" charset="0"/>
              <a:buChar char="‒"/>
            </a:pPr>
            <a:r>
              <a:rPr lang="cs-CZ" sz="1600" dirty="0" smtClean="0"/>
              <a:t>obraz byl </a:t>
            </a:r>
            <a:r>
              <a:rPr lang="cs-CZ" sz="1600" dirty="0"/>
              <a:t>původně posledním dílem z </a:t>
            </a:r>
            <a:r>
              <a:rPr lang="cs-CZ" sz="1600" dirty="0" smtClean="0"/>
              <a:t>triptychu o antickém hrdinovi </a:t>
            </a:r>
            <a:r>
              <a:rPr lang="cs-CZ" sz="1600" dirty="0" err="1" smtClean="0"/>
              <a:t>Theseovi</a:t>
            </a:r>
            <a:endParaRPr lang="cs-CZ" sz="1600" dirty="0" smtClean="0"/>
          </a:p>
        </p:txBody>
      </p:sp>
      <p:pic>
        <p:nvPicPr>
          <p:cNvPr id="4098" name="Picture 2" descr="Návrat Theseův bez Thesea. Ústřední postavou obrazu Josefa Šímy z roku 1933 je bohyně Athéna. | na serveru Lidovky.cz | aktuální zpráv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4717" y="1268760"/>
            <a:ext cx="5434566" cy="43204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320177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8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07028" y="137161"/>
            <a:ext cx="7488833" cy="971550"/>
          </a:xfrm>
        </p:spPr>
        <p:txBody>
          <a:bodyPr/>
          <a:lstStyle/>
          <a:p>
            <a:r>
              <a:rPr lang="cs-CZ" dirty="0" smtClean="0"/>
              <a:t>Vitráž</a:t>
            </a:r>
            <a:endParaRPr lang="cs-CZ" dirty="0"/>
          </a:p>
        </p:txBody>
      </p:sp>
      <p:pic>
        <p:nvPicPr>
          <p:cNvPr id="2050" name="Picture 2" descr="http://upload.wikimedia.org/wikipedia/commons/7/70/%C3%89glise_St-Jacques_le_choeur_031.JPG?uselang=c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029" y="1283618"/>
            <a:ext cx="7488832" cy="49911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543049" y="6370641"/>
            <a:ext cx="6116767" cy="369332"/>
          </a:xfrm>
          <a:prstGeom prst="rect">
            <a:avLst/>
          </a:prstGeom>
          <a:solidFill>
            <a:schemeClr val="bg1"/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algn="ctr"/>
            <a:r>
              <a:rPr lang="cs-CZ" dirty="0"/>
              <a:t>V 60. letech realizoval vitráže pro kostel sv. Jakuba v Remeši.</a:t>
            </a:r>
          </a:p>
        </p:txBody>
      </p:sp>
    </p:spTree>
    <p:extLst>
      <p:ext uri="{BB962C8B-B14F-4D97-AF65-F5344CB8AC3E}">
        <p14:creationId xmlns:p14="http://schemas.microsoft.com/office/powerpoint/2010/main" val="198832675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85117"/>
            <a:ext cx="7886700" cy="907799"/>
          </a:xfrm>
        </p:spPr>
        <p:txBody>
          <a:bodyPr/>
          <a:lstStyle/>
          <a:p>
            <a:pPr algn="ctr"/>
            <a:r>
              <a:rPr lang="cs-CZ" dirty="0" smtClean="0"/>
              <a:t>Kompozice, 1950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4294967295"/>
          </p:nvPr>
        </p:nvSpPr>
        <p:spPr>
          <a:xfrm>
            <a:off x="313556" y="1308588"/>
            <a:ext cx="4883123" cy="5033998"/>
          </a:xfrm>
          <a:solidFill>
            <a:schemeClr val="bg1"/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anchor="ctr">
            <a:noAutofit/>
          </a:bodyPr>
          <a:lstStyle/>
          <a:p>
            <a:pPr>
              <a:buClr>
                <a:srgbClr val="0070C0"/>
              </a:buClr>
              <a:buFont typeface="Arial" panose="020B0604020202020204" pitchFamily="34" charset="0"/>
              <a:buChar char="♣"/>
            </a:pPr>
            <a:r>
              <a:rPr lang="cs-CZ" sz="2000" dirty="0" smtClean="0"/>
              <a:t>počátkem </a:t>
            </a:r>
            <a:r>
              <a:rPr lang="cs-CZ" sz="2000" dirty="0"/>
              <a:t>války se zcela </a:t>
            </a:r>
            <a:r>
              <a:rPr lang="cs-CZ" sz="2000" dirty="0" smtClean="0"/>
              <a:t>odmlčel</a:t>
            </a:r>
          </a:p>
          <a:p>
            <a:pPr>
              <a:buClr>
                <a:srgbClr val="0070C0"/>
              </a:buClr>
              <a:buFont typeface="Arial" panose="020B0604020202020204" pitchFamily="34" charset="0"/>
              <a:buChar char="♣"/>
            </a:pPr>
            <a:r>
              <a:rPr lang="cs-CZ" sz="2000" dirty="0" smtClean="0"/>
              <a:t>po </a:t>
            </a:r>
            <a:r>
              <a:rPr lang="cs-CZ" sz="2000" dirty="0"/>
              <a:t>válce 10 let pauza (těžce nesl válku) =&gt; </a:t>
            </a:r>
            <a:r>
              <a:rPr lang="cs-CZ" sz="2000" dirty="0" smtClean="0"/>
              <a:t>k </a:t>
            </a:r>
            <a:r>
              <a:rPr lang="cs-CZ" sz="2000" dirty="0"/>
              <a:t>malování se vrátil až počátkem padesátých </a:t>
            </a:r>
            <a:r>
              <a:rPr lang="cs-CZ" sz="2000" dirty="0" smtClean="0"/>
              <a:t>let</a:t>
            </a:r>
          </a:p>
          <a:p>
            <a:pPr lvl="1">
              <a:buClr>
                <a:srgbClr val="0070C0"/>
              </a:buClr>
              <a:buSzPct val="123000"/>
              <a:buFont typeface="Calibri" panose="020F0502020204030204" pitchFamily="34" charset="0"/>
              <a:buChar char="‒"/>
            </a:pPr>
            <a:r>
              <a:rPr lang="cs-CZ" sz="2000" dirty="0"/>
              <a:t>světlem prostoupené a odhmotněné krajiny</a:t>
            </a:r>
          </a:p>
          <a:p>
            <a:pPr lvl="1">
              <a:buClr>
                <a:srgbClr val="0070C0"/>
              </a:buClr>
              <a:buSzPct val="123000"/>
              <a:buFont typeface="Calibri" panose="020F0502020204030204" pitchFamily="34" charset="0"/>
              <a:buChar char="‒"/>
            </a:pPr>
            <a:r>
              <a:rPr lang="cs-CZ" sz="2000" dirty="0" smtClean="0"/>
              <a:t>země, oheň </a:t>
            </a:r>
            <a:r>
              <a:rPr lang="cs-CZ" sz="2000" dirty="0"/>
              <a:t>a </a:t>
            </a:r>
            <a:r>
              <a:rPr lang="cs-CZ" sz="2000" dirty="0" smtClean="0"/>
              <a:t>světlo</a:t>
            </a:r>
            <a:endParaRPr lang="cs-CZ" sz="2000" dirty="0"/>
          </a:p>
          <a:p>
            <a:pPr>
              <a:buClr>
                <a:srgbClr val="0070C0"/>
              </a:buClr>
              <a:buFont typeface="Arial" panose="020B0604020202020204" pitchFamily="34" charset="0"/>
              <a:buChar char="♣"/>
            </a:pPr>
            <a:r>
              <a:rPr lang="cs-CZ" sz="2000" dirty="0" smtClean="0"/>
              <a:t>kolem </a:t>
            </a:r>
            <a:r>
              <a:rPr lang="cs-CZ" sz="2000" dirty="0"/>
              <a:t>poloviny šedesátých let se do jeho malby vrací starší témata </a:t>
            </a:r>
            <a:endParaRPr lang="cs-CZ" sz="2000" dirty="0" smtClean="0"/>
          </a:p>
          <a:p>
            <a:pPr lvl="1">
              <a:buClr>
                <a:srgbClr val="0070C0"/>
              </a:buClr>
              <a:buSzPct val="123000"/>
              <a:buFont typeface="Calibri" panose="020F0502020204030204" pitchFamily="34" charset="0"/>
              <a:buChar char="‒"/>
            </a:pPr>
            <a:r>
              <a:rPr lang="cs-CZ" sz="2000" dirty="0" smtClean="0"/>
              <a:t>bezhlavá </a:t>
            </a:r>
            <a:r>
              <a:rPr lang="cs-CZ" sz="2000" dirty="0"/>
              <a:t>torza, labyrint, matematické </a:t>
            </a:r>
            <a:r>
              <a:rPr lang="cs-CZ" sz="2000" dirty="0" smtClean="0"/>
              <a:t>symboly	</a:t>
            </a:r>
          </a:p>
          <a:p>
            <a:pPr>
              <a:buClr>
                <a:srgbClr val="0070C0"/>
              </a:buClr>
              <a:buFont typeface="Arial" panose="020B0604020202020204" pitchFamily="34" charset="0"/>
              <a:buChar char="♣"/>
            </a:pPr>
            <a:r>
              <a:rPr lang="cs-CZ" sz="2000" dirty="0"/>
              <a:t>v</a:t>
            </a:r>
            <a:r>
              <a:rPr lang="cs-CZ" sz="2000" dirty="0" smtClean="0"/>
              <a:t> </a:t>
            </a:r>
            <a:r>
              <a:rPr lang="cs-CZ" sz="2000" dirty="0"/>
              <a:t>závěru života </a:t>
            </a:r>
            <a:r>
              <a:rPr lang="cs-CZ" sz="2000" dirty="0" smtClean="0"/>
              <a:t>– syntéza všech dřívějších témat</a:t>
            </a:r>
          </a:p>
          <a:p>
            <a:pPr lvl="1">
              <a:buClr>
                <a:srgbClr val="0070C0"/>
              </a:buClr>
              <a:buSzPct val="123000"/>
              <a:buFont typeface="Calibri" panose="020F0502020204030204" pitchFamily="34" charset="0"/>
              <a:buChar char="‒"/>
            </a:pPr>
            <a:r>
              <a:rPr lang="cs-CZ" sz="2000" dirty="0" smtClean="0"/>
              <a:t>krajiny</a:t>
            </a:r>
            <a:r>
              <a:rPr lang="cs-CZ" sz="2000" dirty="0"/>
              <a:t>, světelné kosmické vize, symbolika lidského </a:t>
            </a:r>
            <a:r>
              <a:rPr lang="cs-CZ" sz="2000" dirty="0" smtClean="0"/>
              <a:t>osudu…</a:t>
            </a:r>
            <a:endParaRPr lang="cs-CZ" sz="2000" dirty="0"/>
          </a:p>
        </p:txBody>
      </p:sp>
      <p:grpSp>
        <p:nvGrpSpPr>
          <p:cNvPr id="5" name="Group 4"/>
          <p:cNvGrpSpPr/>
          <p:nvPr/>
        </p:nvGrpSpPr>
        <p:grpSpPr>
          <a:xfrm>
            <a:off x="5292080" y="3886961"/>
            <a:ext cx="3538364" cy="2824957"/>
            <a:chOff x="5361642" y="3934670"/>
            <a:chExt cx="3538364" cy="2824957"/>
          </a:xfrm>
        </p:grpSpPr>
        <p:pic>
          <p:nvPicPr>
            <p:cNvPr id="3074" name="Picture 2" descr="Paysage II - Josef Sima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61642" y="3934670"/>
              <a:ext cx="3538364" cy="245562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6276297" y="6390295"/>
              <a:ext cx="19716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13. Krajina II, 1960 </a:t>
              </a:r>
              <a:endParaRPr lang="cs-CZ" dirty="0"/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5292080" y="1308588"/>
            <a:ext cx="3610905" cy="2462701"/>
            <a:chOff x="5292080" y="1308588"/>
            <a:chExt cx="3610905" cy="2462701"/>
          </a:xfrm>
        </p:grpSpPr>
        <p:pic>
          <p:nvPicPr>
            <p:cNvPr id="3078" name="Picture 6" descr="Composition - Josef Sima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92080" y="1308588"/>
              <a:ext cx="3538364" cy="246270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Box 5"/>
            <p:cNvSpPr txBox="1"/>
            <p:nvPr/>
          </p:nvSpPr>
          <p:spPr>
            <a:xfrm>
              <a:off x="8484281" y="3383518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12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00343277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000"/>
                            </p:stCondLst>
                            <p:childTnLst>
                              <p:par>
                                <p:cTn id="24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6000"/>
                            </p:stCondLst>
                            <p:childTnLst>
                              <p:par>
                                <p:cTn id="36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8000"/>
                            </p:stCondLst>
                            <p:childTnLst>
                              <p:par>
                                <p:cTn id="44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gradFill flip="none" rotWithShape="1"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1" name="Rectangle 5"/>
          <p:cNvSpPr>
            <a:spLocks noGrp="1"/>
          </p:cNvSpPr>
          <p:nvPr>
            <p:ph type="title"/>
          </p:nvPr>
        </p:nvSpPr>
        <p:spPr>
          <a:xfrm>
            <a:off x="2117232" y="65363"/>
            <a:ext cx="5069555" cy="1325563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ARTIFICIALISMUS</a:t>
            </a:r>
            <a:endParaRPr lang="cs-CZ" sz="4800" dirty="0" smtClean="0">
              <a:solidFill>
                <a:srgbClr val="C00000"/>
              </a:solidFill>
            </a:endParaRPr>
          </a:p>
        </p:txBody>
      </p:sp>
      <p:sp>
        <p:nvSpPr>
          <p:cNvPr id="23555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160614" y="1691640"/>
            <a:ext cx="4866568" cy="5049550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noAutofit/>
          </a:bodyPr>
          <a:lstStyle/>
          <a:p>
            <a:pPr eaLnBrk="1" hangingPunct="1">
              <a:lnSpc>
                <a:spcPct val="80000"/>
              </a:lnSpc>
              <a:buClr>
                <a:srgbClr val="C00000"/>
              </a:buClr>
              <a:buFont typeface="Arial" panose="020B0604020202020204" pitchFamily="34" charset="0"/>
              <a:buChar char="♣"/>
            </a:pPr>
            <a:r>
              <a:rPr lang="cs-CZ" sz="2400" dirty="0" smtClean="0"/>
              <a:t>české odvětví surrealismu (fantazie, snovost, abstrakce)</a:t>
            </a:r>
          </a:p>
          <a:p>
            <a:pPr lvl="1" eaLnBrk="1" hangingPunct="1">
              <a:lnSpc>
                <a:spcPct val="80000"/>
              </a:lnSpc>
              <a:buClr>
                <a:srgbClr val="C00000"/>
              </a:buClr>
              <a:buFont typeface="Calibri" panose="020F0502020204030204" pitchFamily="34" charset="0"/>
              <a:buChar char="‒"/>
            </a:pPr>
            <a:r>
              <a:rPr lang="cs-CZ" sz="2000" dirty="0" smtClean="0"/>
              <a:t>přechod mezi poetismem a surrealismem, mezi realitou a abstrakcí</a:t>
            </a:r>
          </a:p>
          <a:p>
            <a:pPr lvl="1" eaLnBrk="1" hangingPunct="1">
              <a:lnSpc>
                <a:spcPct val="80000"/>
              </a:lnSpc>
              <a:buClr>
                <a:srgbClr val="C00000"/>
              </a:buClr>
              <a:buFont typeface="Calibri" panose="020F0502020204030204" pitchFamily="34" charset="0"/>
              <a:buChar char="‒"/>
            </a:pPr>
            <a:r>
              <a:rPr lang="cs-CZ" sz="2000" dirty="0" smtClean="0"/>
              <a:t>čerpá </a:t>
            </a:r>
            <a:r>
              <a:rPr lang="cs-CZ" sz="2000" dirty="0"/>
              <a:t>z oblasti existující na pokraji vědomí a nevědomí</a:t>
            </a:r>
            <a:endParaRPr lang="cs-CZ" sz="2000" dirty="0" smtClean="0"/>
          </a:p>
          <a:p>
            <a:pPr marL="914400" lvl="2" indent="0" eaLnBrk="1" hangingPunct="1">
              <a:lnSpc>
                <a:spcPct val="80000"/>
              </a:lnSpc>
              <a:buClr>
                <a:srgbClr val="C00000"/>
              </a:buClr>
              <a:buNone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Jindřich Štýrský</a:t>
            </a:r>
          </a:p>
          <a:p>
            <a:pPr marL="914400" lvl="2" indent="0" eaLnBrk="1" hangingPunct="1">
              <a:lnSpc>
                <a:spcPct val="80000"/>
              </a:lnSpc>
              <a:buClr>
                <a:srgbClr val="C00000"/>
              </a:buClr>
              <a:buNone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Toyen</a:t>
            </a:r>
          </a:p>
          <a:p>
            <a:pPr lvl="1" eaLnBrk="1" hangingPunct="1">
              <a:lnSpc>
                <a:spcPct val="80000"/>
              </a:lnSpc>
              <a:buClr>
                <a:srgbClr val="C00000"/>
              </a:buClr>
              <a:buFont typeface="Calibri" panose="020F0502020204030204" pitchFamily="34" charset="0"/>
              <a:buChar char="‒"/>
            </a:pPr>
            <a:r>
              <a:rPr lang="cs-CZ" dirty="0" smtClean="0"/>
              <a:t>seznámili se  roku 1922 </a:t>
            </a:r>
          </a:p>
          <a:p>
            <a:pPr lvl="1" eaLnBrk="1" hangingPunct="1">
              <a:lnSpc>
                <a:spcPct val="80000"/>
              </a:lnSpc>
              <a:buClr>
                <a:srgbClr val="C00000"/>
              </a:buClr>
              <a:buFont typeface="Calibri" panose="020F0502020204030204" pitchFamily="34" charset="0"/>
              <a:buChar char="‒"/>
            </a:pPr>
            <a:r>
              <a:rPr lang="cs-CZ" dirty="0" smtClean="0"/>
              <a:t>v letech 1925–1928 žili v Paříži</a:t>
            </a:r>
          </a:p>
          <a:p>
            <a:pPr lvl="1" eaLnBrk="1" hangingPunct="1">
              <a:lnSpc>
                <a:spcPct val="80000"/>
              </a:lnSpc>
              <a:buClr>
                <a:srgbClr val="C00000"/>
              </a:buClr>
              <a:buFont typeface="Calibri" panose="020F0502020204030204" pitchFamily="34" charset="0"/>
              <a:buChar char="‒"/>
            </a:pPr>
            <a:r>
              <a:rPr lang="cs-CZ" dirty="0" smtClean="0"/>
              <a:t>1927 – Devětsil</a:t>
            </a:r>
          </a:p>
          <a:p>
            <a:pPr lvl="1" eaLnBrk="1" hangingPunct="1">
              <a:lnSpc>
                <a:spcPct val="80000"/>
              </a:lnSpc>
              <a:buClr>
                <a:srgbClr val="C00000"/>
              </a:buClr>
              <a:buFont typeface="Calibri" panose="020F0502020204030204" pitchFamily="34" charset="0"/>
              <a:buChar char="‒"/>
            </a:pPr>
            <a:r>
              <a:rPr lang="cs-CZ" dirty="0" smtClean="0"/>
              <a:t>roku 1934 se se stali spoluzakladateli Skupiny surrealistů v ČSR v Praze              </a:t>
            </a:r>
          </a:p>
        </p:txBody>
      </p:sp>
      <p:grpSp>
        <p:nvGrpSpPr>
          <p:cNvPr id="3" name="Skupina 2"/>
          <p:cNvGrpSpPr/>
          <p:nvPr/>
        </p:nvGrpSpPr>
        <p:grpSpPr>
          <a:xfrm>
            <a:off x="5239736" y="2069032"/>
            <a:ext cx="3716749" cy="3444301"/>
            <a:chOff x="5112789" y="1781720"/>
            <a:chExt cx="3887195" cy="3755793"/>
          </a:xfrm>
        </p:grpSpPr>
        <p:sp>
          <p:nvSpPr>
            <p:cNvPr id="2" name="Obdélník 1"/>
            <p:cNvSpPr/>
            <p:nvPr/>
          </p:nvSpPr>
          <p:spPr>
            <a:xfrm>
              <a:off x="5112789" y="4832730"/>
              <a:ext cx="3887195" cy="704783"/>
            </a:xfrm>
            <a:prstGeom prst="rect">
              <a:avLst/>
            </a:prstGeom>
            <a:solidFill>
              <a:schemeClr val="bg1"/>
            </a:solidFill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r>
                <a:rPr lang="cs-CZ" dirty="0" smtClean="0"/>
                <a:t>14. Malíři </a:t>
              </a:r>
              <a:r>
                <a:rPr lang="cs-CZ" dirty="0"/>
                <a:t>Jindřich Štyrský a Toyen v </a:t>
              </a:r>
              <a:r>
                <a:rPr lang="cs-CZ" dirty="0" smtClean="0"/>
                <a:t>maskách</a:t>
              </a:r>
              <a:endParaRPr lang="cs-CZ" dirty="0"/>
            </a:p>
          </p:txBody>
        </p:sp>
        <p:pic>
          <p:nvPicPr>
            <p:cNvPr id="1026" name="Picture 2" descr="Soubor:StyrskyToyenDeka1929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37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12789" y="1781720"/>
              <a:ext cx="3857917" cy="2811195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5" name="Group 4"/>
          <p:cNvGrpSpPr/>
          <p:nvPr/>
        </p:nvGrpSpPr>
        <p:grpSpPr>
          <a:xfrm>
            <a:off x="5296518" y="1768095"/>
            <a:ext cx="3575190" cy="4896639"/>
            <a:chOff x="5098860" y="1135359"/>
            <a:chExt cx="3952127" cy="5574745"/>
          </a:xfrm>
        </p:grpSpPr>
        <p:sp>
          <p:nvSpPr>
            <p:cNvPr id="4" name="TextBox 3"/>
            <p:cNvSpPr txBox="1"/>
            <p:nvPr/>
          </p:nvSpPr>
          <p:spPr>
            <a:xfrm>
              <a:off x="8632283" y="6340772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15</a:t>
              </a:r>
              <a:endParaRPr lang="cs-CZ" dirty="0"/>
            </a:p>
          </p:txBody>
        </p:sp>
        <p:pic>
          <p:nvPicPr>
            <p:cNvPr id="9" name="Picture 2" descr="C:\Documents and Settings\Jelinkova\Dokumenty\MJ\Výtvarná výchova\5.20.století\6.Surrealismus\Česko\toyen-Ttyrsky-1931.jpg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5098860" y="1135359"/>
              <a:ext cx="3857625" cy="5205413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</p:spTree>
    <p:extLst>
      <p:ext uri="{BB962C8B-B14F-4D97-AF65-F5344CB8AC3E}">
        <p14:creationId xmlns:p14="http://schemas.microsoft.com/office/powerpoint/2010/main" val="3419095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1024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1024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1024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355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25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25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25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25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25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725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235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8250"/>
                            </p:stCondLst>
                            <p:childTnLst>
                              <p:par>
                                <p:cTn id="4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235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925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2355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250"/>
                            </p:stCondLst>
                            <p:childTnLst>
                              <p:par>
                                <p:cTn id="5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2355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1" grpId="0" animBg="1"/>
      <p:bldP spid="23555" grpId="0" build="p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gradFill flip="none" rotWithShape="1"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JINDŘICH ŠTÝRSKÝ</a:t>
            </a:r>
            <a:br>
              <a:rPr lang="cs-CZ" dirty="0" smtClean="0"/>
            </a:br>
            <a:r>
              <a:rPr lang="cs-CZ" sz="3200" b="0" dirty="0" smtClean="0">
                <a:solidFill>
                  <a:schemeClr val="tx1"/>
                </a:solidFill>
                <a:effectLst/>
                <a:latin typeface="+mn-lt"/>
              </a:rPr>
              <a:t>(1899 – 1942)</a:t>
            </a:r>
            <a:endParaRPr lang="cs-CZ" sz="3200" b="0" dirty="0"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533400" y="1851465"/>
            <a:ext cx="4552950" cy="4400745"/>
          </a:xfrm>
        </p:spPr>
        <p:txBody>
          <a:bodyPr>
            <a:noAutofit/>
          </a:bodyPr>
          <a:lstStyle/>
          <a:p>
            <a:r>
              <a:rPr lang="cs-CZ" sz="2800" dirty="0"/>
              <a:t>český </a:t>
            </a:r>
            <a:r>
              <a:rPr lang="cs-CZ" sz="2800" dirty="0" smtClean="0"/>
              <a:t>malíř</a:t>
            </a:r>
            <a:r>
              <a:rPr lang="cs-CZ" sz="2800" dirty="0"/>
              <a:t>,</a:t>
            </a:r>
            <a:r>
              <a:rPr lang="cs-CZ" sz="2800" dirty="0" smtClean="0"/>
              <a:t> fotograf</a:t>
            </a:r>
            <a:r>
              <a:rPr lang="cs-CZ" sz="2800" dirty="0"/>
              <a:t>, grafik, výtvarník, básník, představitel surrealismu a </a:t>
            </a:r>
            <a:r>
              <a:rPr lang="cs-CZ" sz="2800" dirty="0" smtClean="0"/>
              <a:t>teoretik umění</a:t>
            </a:r>
          </a:p>
          <a:p>
            <a:pPr lvl="1"/>
            <a:r>
              <a:rPr lang="cs-CZ" sz="2400" dirty="0" smtClean="0"/>
              <a:t>zabýval </a:t>
            </a:r>
            <a:r>
              <a:rPr lang="cs-CZ" sz="2400" dirty="0"/>
              <a:t>se fotografií, kolážemi, malířstvím, grafikou, knižní ilustrací, poezií, </a:t>
            </a:r>
            <a:r>
              <a:rPr lang="cs-CZ" sz="2400" dirty="0" smtClean="0"/>
              <a:t>scénografií</a:t>
            </a:r>
          </a:p>
          <a:p>
            <a:pPr lvl="1"/>
            <a:r>
              <a:rPr lang="cs-CZ" sz="2400" dirty="0"/>
              <a:t> byl jedním z prvních umělců používajících barevnou koláž</a:t>
            </a:r>
            <a:endParaRPr lang="cs-CZ" sz="2400" dirty="0" smtClean="0"/>
          </a:p>
          <a:p>
            <a:pPr lvl="1"/>
            <a:r>
              <a:rPr lang="cs-CZ" sz="2400" dirty="0" smtClean="0"/>
              <a:t>šéf </a:t>
            </a:r>
            <a:r>
              <a:rPr lang="cs-CZ" sz="2400" dirty="0"/>
              <a:t>výpravy Osvobozeného </a:t>
            </a:r>
            <a:r>
              <a:rPr lang="cs-CZ" sz="2400" dirty="0" smtClean="0"/>
              <a:t>divadla</a:t>
            </a:r>
          </a:p>
        </p:txBody>
      </p:sp>
      <p:grpSp>
        <p:nvGrpSpPr>
          <p:cNvPr id="6" name="Skupina 5"/>
          <p:cNvGrpSpPr/>
          <p:nvPr/>
        </p:nvGrpSpPr>
        <p:grpSpPr>
          <a:xfrm>
            <a:off x="5424666" y="1885852"/>
            <a:ext cx="3250704" cy="4819144"/>
            <a:chOff x="5436096" y="1840132"/>
            <a:chExt cx="2869555" cy="4691068"/>
          </a:xfrm>
        </p:grpSpPr>
        <p:sp>
          <p:nvSpPr>
            <p:cNvPr id="5" name="Obdélník 4"/>
            <p:cNvSpPr/>
            <p:nvPr/>
          </p:nvSpPr>
          <p:spPr>
            <a:xfrm>
              <a:off x="5796136" y="6171684"/>
              <a:ext cx="2059463" cy="359516"/>
            </a:xfrm>
            <a:prstGeom prst="rect">
              <a:avLst/>
            </a:prstGeom>
            <a:solidFill>
              <a:schemeClr val="bg1"/>
            </a:solidFill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wrap="none">
              <a:spAutoFit/>
            </a:bodyPr>
            <a:lstStyle/>
            <a:p>
              <a:r>
                <a:rPr lang="cs-CZ" dirty="0" smtClean="0"/>
                <a:t>16. Štyrský </a:t>
              </a:r>
              <a:r>
                <a:rPr lang="cs-CZ" dirty="0"/>
                <a:t>v roce 1930</a:t>
              </a:r>
            </a:p>
          </p:txBody>
        </p:sp>
        <p:pic>
          <p:nvPicPr>
            <p:cNvPr id="2050" name="Picture 2" descr="Soubor:Styrsky1930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36096" y="1840132"/>
              <a:ext cx="2869555" cy="4109148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808583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25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25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25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uiExpand="1" build="p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Souvenir</a:t>
            </a:r>
            <a:r>
              <a:rPr lang="cs-CZ" dirty="0" smtClean="0"/>
              <a:t>, 1924</a:t>
            </a:r>
            <a:endParaRPr lang="cs-CZ" dirty="0"/>
          </a:p>
        </p:txBody>
      </p:sp>
      <p:grpSp>
        <p:nvGrpSpPr>
          <p:cNvPr id="5" name="Group 4"/>
          <p:cNvGrpSpPr/>
          <p:nvPr/>
        </p:nvGrpSpPr>
        <p:grpSpPr>
          <a:xfrm>
            <a:off x="1841500" y="1749792"/>
            <a:ext cx="5872061" cy="4903232"/>
            <a:chOff x="1841500" y="1612632"/>
            <a:chExt cx="5872061" cy="4903232"/>
          </a:xfrm>
        </p:grpSpPr>
        <p:pic>
          <p:nvPicPr>
            <p:cNvPr id="8194" name="Picture 2" descr="Další snímek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41500" y="1612632"/>
              <a:ext cx="5715000" cy="453390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Rectangle 3"/>
            <p:cNvSpPr/>
            <p:nvPr/>
          </p:nvSpPr>
          <p:spPr>
            <a:xfrm>
              <a:off x="7241957" y="6146532"/>
              <a:ext cx="471604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 smtClean="0"/>
                <a:t>17 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42785414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0039" y="508952"/>
            <a:ext cx="4750435" cy="1857058"/>
          </a:xfrm>
        </p:spPr>
        <p:txBody>
          <a:bodyPr/>
          <a:lstStyle/>
          <a:p>
            <a:pPr algn="l"/>
            <a:r>
              <a:rPr lang="cs-CZ" dirty="0"/>
              <a:t>Cirkus </a:t>
            </a:r>
            <a:r>
              <a:rPr lang="cs-CZ" dirty="0" err="1"/>
              <a:t>Simonette</a:t>
            </a:r>
            <a:r>
              <a:rPr lang="cs-CZ" dirty="0"/>
              <a:t>, 1923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4744481" y="508952"/>
            <a:ext cx="3996929" cy="6158628"/>
            <a:chOff x="4744481" y="508952"/>
            <a:chExt cx="3996929" cy="6158628"/>
          </a:xfrm>
        </p:grpSpPr>
        <p:pic>
          <p:nvPicPr>
            <p:cNvPr id="9218" name="Picture 2" descr="http://www.webmagazin.cz/_okcl/1205881147_730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50485" y="508952"/>
              <a:ext cx="3590925" cy="609600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4744481" y="6298248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18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68713915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9332" y="667694"/>
            <a:ext cx="4502150" cy="1325563"/>
          </a:xfrm>
        </p:spPr>
        <p:txBody>
          <a:bodyPr/>
          <a:lstStyle/>
          <a:p>
            <a:pPr algn="l"/>
            <a:r>
              <a:rPr lang="cs-CZ" dirty="0"/>
              <a:t>Modrý </a:t>
            </a:r>
            <a:r>
              <a:rPr lang="cs-CZ" dirty="0" smtClean="0"/>
              <a:t>obraz, 1930</a:t>
            </a:r>
            <a:endParaRPr lang="cs-CZ" dirty="0"/>
          </a:p>
        </p:txBody>
      </p:sp>
      <p:grpSp>
        <p:nvGrpSpPr>
          <p:cNvPr id="4" name="Group 3"/>
          <p:cNvGrpSpPr/>
          <p:nvPr/>
        </p:nvGrpSpPr>
        <p:grpSpPr>
          <a:xfrm>
            <a:off x="4572000" y="740023"/>
            <a:ext cx="4353397" cy="6027657"/>
            <a:chOff x="2926635" y="1478818"/>
            <a:chExt cx="3594930" cy="5263248"/>
          </a:xfrm>
        </p:grpSpPr>
        <p:pic>
          <p:nvPicPr>
            <p:cNvPr id="6146" name="Picture 2" descr="http://abart-full.artarchiv.cz/obrazky/d_82782_1_0001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26635" y="1478818"/>
              <a:ext cx="3458527" cy="494075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6175809" y="6419572"/>
              <a:ext cx="345756" cy="32249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19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78068645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Cigareta u mrtvé, 1931</a:t>
            </a:r>
            <a:endParaRPr lang="cs-CZ" dirty="0"/>
          </a:p>
        </p:txBody>
      </p:sp>
      <p:grpSp>
        <p:nvGrpSpPr>
          <p:cNvPr id="5" name="Group 4"/>
          <p:cNvGrpSpPr/>
          <p:nvPr/>
        </p:nvGrpSpPr>
        <p:grpSpPr>
          <a:xfrm>
            <a:off x="1727200" y="1966962"/>
            <a:ext cx="5816204" cy="4534666"/>
            <a:chOff x="1727200" y="1612632"/>
            <a:chExt cx="5816204" cy="4534666"/>
          </a:xfrm>
        </p:grpSpPr>
        <p:pic>
          <p:nvPicPr>
            <p:cNvPr id="9218" name="Picture 2" descr="Další snímek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27200" y="1612632"/>
              <a:ext cx="5715000" cy="422910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7124700" y="5777966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20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15412796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8150" y="301308"/>
            <a:ext cx="4239856" cy="1896061"/>
          </a:xfrm>
        </p:spPr>
        <p:txBody>
          <a:bodyPr/>
          <a:lstStyle/>
          <a:p>
            <a:pPr algn="l"/>
            <a:r>
              <a:rPr lang="cs-CZ" dirty="0" smtClean="0"/>
              <a:t>Krajina v oblacích, 1931</a:t>
            </a:r>
            <a:endParaRPr lang="cs-CZ" dirty="0"/>
          </a:p>
        </p:txBody>
      </p:sp>
      <p:grpSp>
        <p:nvGrpSpPr>
          <p:cNvPr id="5" name="Group 4"/>
          <p:cNvGrpSpPr/>
          <p:nvPr/>
        </p:nvGrpSpPr>
        <p:grpSpPr>
          <a:xfrm>
            <a:off x="4468654" y="301308"/>
            <a:ext cx="4378840" cy="6341110"/>
            <a:chOff x="4468654" y="301308"/>
            <a:chExt cx="4378840" cy="6341110"/>
          </a:xfrm>
        </p:grpSpPr>
        <p:pic>
          <p:nvPicPr>
            <p:cNvPr id="8194" name="Picture 2" descr="http://2.bp.blogspot.com/_OU-Tk4xLX24/SYSttXQS8-I/AAAAAAAAAE0/2tfkqsSDm3I/s1600/styrsky_krajina_v_oblacich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68506" y="301308"/>
              <a:ext cx="3978988" cy="632841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4468654" y="6273086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21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5647686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632" y="457200"/>
            <a:ext cx="3807778" cy="1325563"/>
          </a:xfrm>
        </p:spPr>
        <p:txBody>
          <a:bodyPr/>
          <a:lstStyle/>
          <a:p>
            <a:pPr algn="l"/>
            <a:r>
              <a:rPr lang="cs-CZ" dirty="0" smtClean="0"/>
              <a:t>Obraz, 1932</a:t>
            </a:r>
            <a:endParaRPr lang="cs-CZ" dirty="0"/>
          </a:p>
        </p:txBody>
      </p:sp>
      <p:pic>
        <p:nvPicPr>
          <p:cNvPr id="12290" name="Picture 2" descr="Jindřich Štýrský - Obraz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-136525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Group 4"/>
          <p:cNvGrpSpPr/>
          <p:nvPr/>
        </p:nvGrpSpPr>
        <p:grpSpPr>
          <a:xfrm>
            <a:off x="4924742" y="457200"/>
            <a:ext cx="4002962" cy="6312932"/>
            <a:chOff x="4924742" y="457200"/>
            <a:chExt cx="4002962" cy="6312932"/>
          </a:xfrm>
        </p:grpSpPr>
        <p:pic>
          <p:nvPicPr>
            <p:cNvPr id="12292" name="Picture 4" descr="http://oidnes.cz/10/052/maxi/JAZ332b58_k_styrsky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24742" y="457200"/>
              <a:ext cx="3900488" cy="594360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8509000" y="6400800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22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91895050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87069"/>
            <a:ext cx="7886700" cy="1198831"/>
          </a:xfrm>
        </p:spPr>
        <p:txBody>
          <a:bodyPr/>
          <a:lstStyle/>
          <a:p>
            <a:r>
              <a:rPr lang="pl-PL" dirty="0"/>
              <a:t>Majakovského </a:t>
            </a:r>
            <a:r>
              <a:rPr lang="pl-PL" dirty="0" smtClean="0"/>
              <a:t>vesta, 1939</a:t>
            </a:r>
            <a:endParaRPr lang="cs-CZ" dirty="0"/>
          </a:p>
        </p:txBody>
      </p:sp>
      <p:grpSp>
        <p:nvGrpSpPr>
          <p:cNvPr id="5" name="Group 4"/>
          <p:cNvGrpSpPr/>
          <p:nvPr/>
        </p:nvGrpSpPr>
        <p:grpSpPr>
          <a:xfrm>
            <a:off x="2321758" y="1707117"/>
            <a:ext cx="4500484" cy="5150883"/>
            <a:chOff x="2369820" y="1612632"/>
            <a:chExt cx="4500484" cy="5150883"/>
          </a:xfrm>
        </p:grpSpPr>
        <p:pic>
          <p:nvPicPr>
            <p:cNvPr id="10242" name="Picture 2" descr="Majakovskeho_vesta_obraz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69820" y="1612632"/>
              <a:ext cx="4381500" cy="478155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6451600" y="6394183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23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36256460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gradFill flip="none" rotWithShape="1"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5" name="Rectangle 9"/>
          <p:cNvSpPr>
            <a:spLocks noGrp="1"/>
          </p:cNvSpPr>
          <p:nvPr>
            <p:ph type="title"/>
          </p:nvPr>
        </p:nvSpPr>
        <p:spPr>
          <a:xfrm>
            <a:off x="296416" y="209189"/>
            <a:ext cx="8467348" cy="1345292"/>
          </a:xfrm>
          <a:solidFill>
            <a:srgbClr val="FFC000"/>
          </a:solidFill>
        </p:spPr>
        <p:txBody>
          <a:bodyPr/>
          <a:lstStyle/>
          <a:p>
            <a:r>
              <a:rPr lang="cs-CZ" sz="5400" dirty="0" smtClean="0"/>
              <a:t>TOYEN</a:t>
            </a:r>
            <a:r>
              <a:rPr lang="cs-CZ" sz="5400" dirty="0" smtClean="0">
                <a:solidFill>
                  <a:srgbClr val="FF0D0D"/>
                </a:solidFill>
              </a:rPr>
              <a:t/>
            </a:r>
            <a:br>
              <a:rPr lang="cs-CZ" sz="5400" dirty="0" smtClean="0">
                <a:solidFill>
                  <a:srgbClr val="FF0D0D"/>
                </a:solidFill>
              </a:rPr>
            </a:br>
            <a:r>
              <a:rPr lang="cs-CZ" sz="3200" b="0" dirty="0" smtClean="0">
                <a:solidFill>
                  <a:schemeClr val="tx1"/>
                </a:solidFill>
                <a:effectLst/>
                <a:latin typeface="Verdana" pitchFamily="34" charset="0"/>
              </a:rPr>
              <a:t>(1902 – 1980)</a:t>
            </a:r>
            <a:endParaRPr lang="cs-CZ" sz="4000" b="0" dirty="0" smtClean="0">
              <a:solidFill>
                <a:schemeClr val="tx1"/>
              </a:solidFill>
              <a:effectLst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296416" y="1690689"/>
            <a:ext cx="4830576" cy="4949190"/>
          </a:xfrm>
          <a:solidFill>
            <a:schemeClr val="bg1"/>
          </a:solidFill>
        </p:spPr>
        <p:txBody>
          <a:bodyPr>
            <a:normAutofit fontScale="62500" lnSpcReduction="20000"/>
          </a:bodyPr>
          <a:lstStyle/>
          <a:p>
            <a:r>
              <a:rPr lang="cs-CZ" dirty="0"/>
              <a:t>Marie </a:t>
            </a:r>
            <a:r>
              <a:rPr lang="cs-CZ" dirty="0" smtClean="0"/>
              <a:t>Čermínová</a:t>
            </a:r>
          </a:p>
          <a:p>
            <a:r>
              <a:rPr lang="cs-CZ" dirty="0"/>
              <a:t>celoživotní přátelství s malířem, spisovatelem a fotografem Jindřichem </a:t>
            </a:r>
            <a:r>
              <a:rPr lang="cs-CZ" dirty="0" smtClean="0"/>
              <a:t>Štyrským</a:t>
            </a:r>
          </a:p>
          <a:p>
            <a:r>
              <a:rPr lang="cs-CZ" dirty="0"/>
              <a:t>tvořila obrazy z cirkusového </a:t>
            </a:r>
            <a:r>
              <a:rPr lang="cs-CZ" dirty="0" smtClean="0"/>
              <a:t>prostředí</a:t>
            </a:r>
          </a:p>
          <a:p>
            <a:r>
              <a:rPr lang="cs-CZ" dirty="0"/>
              <a:t>m</a:t>
            </a:r>
            <a:r>
              <a:rPr lang="cs-CZ" dirty="0" smtClean="0"/>
              <a:t>alovala </a:t>
            </a:r>
            <a:r>
              <a:rPr lang="cs-CZ" dirty="0"/>
              <a:t>také válečné </a:t>
            </a:r>
            <a:r>
              <a:rPr lang="cs-CZ" dirty="0" smtClean="0"/>
              <a:t>dílo</a:t>
            </a:r>
          </a:p>
          <a:p>
            <a:pPr lvl="1"/>
            <a:r>
              <a:rPr lang="cs-CZ" dirty="0" smtClean="0"/>
              <a:t>cykly </a:t>
            </a:r>
            <a:r>
              <a:rPr lang="cs-CZ" dirty="0"/>
              <a:t>Střelnice, Schovej se </a:t>
            </a:r>
            <a:r>
              <a:rPr lang="cs-CZ" dirty="0" smtClean="0"/>
              <a:t>válko</a:t>
            </a:r>
          </a:p>
          <a:p>
            <a:r>
              <a:rPr lang="cs-CZ" dirty="0" smtClean="0"/>
              <a:t>roku </a:t>
            </a:r>
            <a:r>
              <a:rPr lang="cs-CZ" dirty="0"/>
              <a:t>1947 </a:t>
            </a:r>
            <a:r>
              <a:rPr lang="cs-CZ" dirty="0" smtClean="0"/>
              <a:t>opustila </a:t>
            </a:r>
            <a:r>
              <a:rPr lang="cs-CZ" dirty="0"/>
              <a:t>Československo v předtuše blížícího se komunistického </a:t>
            </a:r>
            <a:r>
              <a:rPr lang="cs-CZ" dirty="0" smtClean="0"/>
              <a:t>puče</a:t>
            </a:r>
          </a:p>
          <a:p>
            <a:pPr lvl="1"/>
            <a:r>
              <a:rPr lang="cs-CZ" dirty="0"/>
              <a:t>spolu se surrealistickým básníkem Jindřichem </a:t>
            </a:r>
            <a:r>
              <a:rPr lang="cs-CZ" dirty="0" err="1"/>
              <a:t>Heislerem</a:t>
            </a:r>
            <a:r>
              <a:rPr lang="cs-CZ" dirty="0"/>
              <a:t> </a:t>
            </a:r>
            <a:r>
              <a:rPr lang="cs-CZ" dirty="0" smtClean="0"/>
              <a:t>(za </a:t>
            </a:r>
            <a:r>
              <a:rPr lang="cs-CZ" dirty="0"/>
              <a:t>války </a:t>
            </a:r>
            <a:r>
              <a:rPr lang="cs-CZ" dirty="0" smtClean="0"/>
              <a:t>jej ukrývala </a:t>
            </a:r>
            <a:r>
              <a:rPr lang="cs-CZ" dirty="0"/>
              <a:t>před </a:t>
            </a:r>
            <a:r>
              <a:rPr lang="cs-CZ" dirty="0" smtClean="0"/>
              <a:t>nacisty</a:t>
            </a:r>
            <a:r>
              <a:rPr lang="cs-CZ" dirty="0"/>
              <a:t>)</a:t>
            </a:r>
            <a:endParaRPr lang="cs-CZ" dirty="0" smtClean="0"/>
          </a:p>
          <a:p>
            <a:pPr lvl="1"/>
            <a:r>
              <a:rPr lang="cs-CZ" dirty="0"/>
              <a:t>o</a:t>
            </a:r>
            <a:r>
              <a:rPr lang="cs-CZ" dirty="0" smtClean="0"/>
              <a:t>dstěhovala </a:t>
            </a:r>
            <a:r>
              <a:rPr lang="cs-CZ" dirty="0"/>
              <a:t>veškeré své dílo a odjela do Paříže již </a:t>
            </a:r>
            <a:r>
              <a:rPr lang="cs-CZ" dirty="0" smtClean="0"/>
              <a:t>natrvalo</a:t>
            </a:r>
            <a:endParaRPr lang="cs-CZ" dirty="0"/>
          </a:p>
        </p:txBody>
      </p:sp>
      <p:grpSp>
        <p:nvGrpSpPr>
          <p:cNvPr id="4" name="Group 3"/>
          <p:cNvGrpSpPr/>
          <p:nvPr/>
        </p:nvGrpSpPr>
        <p:grpSpPr>
          <a:xfrm>
            <a:off x="5649394" y="3983130"/>
            <a:ext cx="2866545" cy="2760570"/>
            <a:chOff x="5089324" y="3628860"/>
            <a:chExt cx="2866545" cy="2760570"/>
          </a:xfrm>
        </p:grpSpPr>
        <p:sp>
          <p:nvSpPr>
            <p:cNvPr id="3" name="Rectangle 2"/>
            <p:cNvSpPr/>
            <p:nvPr/>
          </p:nvSpPr>
          <p:spPr>
            <a:xfrm>
              <a:off x="5156288" y="5989320"/>
              <a:ext cx="2683748" cy="400110"/>
            </a:xfrm>
            <a:prstGeom prst="rect">
              <a:avLst/>
            </a:prstGeom>
            <a:solidFill>
              <a:schemeClr val="bg1"/>
            </a:solidFill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wrap="none">
              <a:spAutoFit/>
            </a:bodyPr>
            <a:lstStyle/>
            <a:p>
              <a:r>
                <a:rPr lang="cs-CZ" sz="2000" dirty="0" smtClean="0"/>
                <a:t>25. Z </a:t>
              </a:r>
              <a:r>
                <a:rPr lang="cs-CZ" sz="2000" dirty="0"/>
                <a:t>jižních moří (1931)</a:t>
              </a:r>
            </a:p>
          </p:txBody>
        </p:sp>
        <p:pic>
          <p:nvPicPr>
            <p:cNvPr id="1026" name="Picture 2" descr="Toyen - Z jižních moří (1931)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89324" y="3628860"/>
              <a:ext cx="2866545" cy="230325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6" name="Group 5"/>
          <p:cNvGrpSpPr/>
          <p:nvPr/>
        </p:nvGrpSpPr>
        <p:grpSpPr>
          <a:xfrm>
            <a:off x="6455539" y="735119"/>
            <a:ext cx="2479104" cy="3491944"/>
            <a:chOff x="6455539" y="735119"/>
            <a:chExt cx="2479104" cy="3491944"/>
          </a:xfrm>
        </p:grpSpPr>
        <p:pic>
          <p:nvPicPr>
            <p:cNvPr id="103442" name="Picture 18" descr="toyen-portrét-1919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6455539" y="735119"/>
              <a:ext cx="2308225" cy="3122612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</p:spPr>
        </p:pic>
        <p:sp>
          <p:nvSpPr>
            <p:cNvPr id="5" name="TextBox 4"/>
            <p:cNvSpPr txBox="1"/>
            <p:nvPr/>
          </p:nvSpPr>
          <p:spPr>
            <a:xfrm>
              <a:off x="8515939" y="3857731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24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920804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1034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1034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1034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6000"/>
                            </p:stCondLst>
                            <p:childTnLst>
                              <p:par>
                                <p:cTn id="34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7000"/>
                            </p:stCondLst>
                            <p:childTnLst>
                              <p:par>
                                <p:cTn id="38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8000"/>
                            </p:stCondLst>
                            <p:childTnLst>
                              <p:par>
                                <p:cTn id="42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9000"/>
                            </p:stCondLst>
                            <p:childTnLst>
                              <p:par>
                                <p:cTn id="46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0"/>
                            </p:stCondLst>
                            <p:childTnLst>
                              <p:par>
                                <p:cTn id="5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25" grpId="0" animBg="1"/>
      <p:bldP spid="2" grpId="0" uiExpand="1" build="p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Jezerní krajina, 1929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1755098" y="1772652"/>
            <a:ext cx="5674010" cy="4910608"/>
            <a:chOff x="1798637" y="1802374"/>
            <a:chExt cx="5674010" cy="4910608"/>
          </a:xfrm>
        </p:grpSpPr>
        <p:pic>
          <p:nvPicPr>
            <p:cNvPr id="11266" name="Picture 2" descr="http://3.bp.blogspot.com/-32jijrPxhTI/TzjeFQwjaRI/AAAAAAAAAKc/xhI8cshGdf4/s1600/cerna-slunce-odvracena-strana-modernity-1927-1945_6a972c_profile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98637" y="1802374"/>
              <a:ext cx="5546725" cy="454127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7053943" y="6343650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26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15045460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Léto, 1931</a:t>
            </a:r>
            <a:endParaRPr lang="cs-CZ" sz="5400" dirty="0"/>
          </a:p>
        </p:txBody>
      </p:sp>
      <p:grpSp>
        <p:nvGrpSpPr>
          <p:cNvPr id="4" name="Group 3"/>
          <p:cNvGrpSpPr/>
          <p:nvPr/>
        </p:nvGrpSpPr>
        <p:grpSpPr>
          <a:xfrm>
            <a:off x="1640024" y="1772289"/>
            <a:ext cx="5980773" cy="4592913"/>
            <a:chOff x="1915795" y="1977072"/>
            <a:chExt cx="5602975" cy="4230963"/>
          </a:xfrm>
        </p:grpSpPr>
        <p:pic>
          <p:nvPicPr>
            <p:cNvPr id="2050" name="Picture 2" descr="http://abart-full.artarchiv.cz/obrazky/23165_0001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15795" y="1977072"/>
              <a:ext cx="5419725" cy="390525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7126515" y="5867809"/>
              <a:ext cx="392255" cy="3402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27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99128612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Noc v </a:t>
            </a:r>
            <a:r>
              <a:rPr lang="cs-CZ" dirty="0" smtClean="0"/>
              <a:t>Oceánii, 1931</a:t>
            </a:r>
            <a:endParaRPr lang="cs-CZ" dirty="0"/>
          </a:p>
        </p:txBody>
      </p:sp>
      <p:grpSp>
        <p:nvGrpSpPr>
          <p:cNvPr id="4" name="Group 3"/>
          <p:cNvGrpSpPr/>
          <p:nvPr/>
        </p:nvGrpSpPr>
        <p:grpSpPr>
          <a:xfrm>
            <a:off x="1623087" y="1825870"/>
            <a:ext cx="5980188" cy="4667099"/>
            <a:chOff x="1623087" y="1725662"/>
            <a:chExt cx="5980188" cy="4667099"/>
          </a:xfrm>
        </p:grpSpPr>
        <p:pic>
          <p:nvPicPr>
            <p:cNvPr id="3074" name="Picture 2" descr="http://abart-full.artarchiv.cz/obrazky/d_45696__0001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23087" y="1725662"/>
              <a:ext cx="5897826" cy="4341309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7184571" y="6023429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28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48804917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Oblázky </a:t>
            </a:r>
            <a:r>
              <a:rPr lang="cs-CZ" dirty="0" smtClean="0"/>
              <a:t>večera, 1937</a:t>
            </a:r>
            <a:endParaRPr lang="cs-CZ" dirty="0"/>
          </a:p>
        </p:txBody>
      </p:sp>
      <p:grpSp>
        <p:nvGrpSpPr>
          <p:cNvPr id="4" name="Group 3"/>
          <p:cNvGrpSpPr/>
          <p:nvPr/>
        </p:nvGrpSpPr>
        <p:grpSpPr>
          <a:xfrm>
            <a:off x="1712686" y="1810310"/>
            <a:ext cx="5811290" cy="4864937"/>
            <a:chOff x="1986914" y="1612632"/>
            <a:chExt cx="5328236" cy="4540637"/>
          </a:xfrm>
        </p:grpSpPr>
        <p:pic>
          <p:nvPicPr>
            <p:cNvPr id="4098" name="Picture 2" descr="http://abart-full.artarchiv.cz/obrazky/d_82783_1_0001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86914" y="1612632"/>
              <a:ext cx="5243273" cy="4182378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D47F0E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  <a:extLst/>
          </p:spPr>
        </p:pic>
        <p:sp>
          <p:nvSpPr>
            <p:cNvPr id="3" name="TextBox 2"/>
            <p:cNvSpPr txBox="1"/>
            <p:nvPr/>
          </p:nvSpPr>
          <p:spPr>
            <a:xfrm>
              <a:off x="6931250" y="5808557"/>
              <a:ext cx="383900" cy="34471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29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51801905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8650" y="287069"/>
            <a:ext cx="7886700" cy="1155247"/>
          </a:xfrm>
        </p:spPr>
        <p:txBody>
          <a:bodyPr/>
          <a:lstStyle/>
          <a:p>
            <a:r>
              <a:rPr lang="cs-CZ" dirty="0" smtClean="0"/>
              <a:t>Objekt </a:t>
            </a:r>
            <a:r>
              <a:rPr lang="cs-CZ" dirty="0"/>
              <a:t>- </a:t>
            </a:r>
            <a:r>
              <a:rPr lang="cs-CZ" dirty="0" smtClean="0"/>
              <a:t>fantom, </a:t>
            </a:r>
            <a:r>
              <a:rPr lang="cs-CZ" dirty="0"/>
              <a:t>1937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1343428" y="1587170"/>
            <a:ext cx="6457143" cy="5070414"/>
            <a:chOff x="1421904" y="1612632"/>
            <a:chExt cx="6457143" cy="5070414"/>
          </a:xfrm>
        </p:grpSpPr>
        <p:pic>
          <p:nvPicPr>
            <p:cNvPr id="6146" name="Picture 2" descr="http://img.mf.cz/902/870/1-Toyen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21904" y="1612632"/>
              <a:ext cx="6300192" cy="472514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7460343" y="6313714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30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64826009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2"/>
          <p:cNvSpPr>
            <a:spLocks noGrp="1"/>
          </p:cNvSpPr>
          <p:nvPr>
            <p:ph type="title"/>
          </p:nvPr>
        </p:nvSpPr>
        <p:spPr>
          <a:xfrm>
            <a:off x="502920" y="538529"/>
            <a:ext cx="4807446" cy="1325563"/>
          </a:xfrm>
        </p:spPr>
        <p:txBody>
          <a:bodyPr/>
          <a:lstStyle/>
          <a:p>
            <a:pPr algn="l"/>
            <a:r>
              <a:rPr lang="cs-CZ" sz="4400" dirty="0" smtClean="0">
                <a:solidFill>
                  <a:schemeClr val="hlink"/>
                </a:solidFill>
              </a:rPr>
              <a:t>Po performanci, 1943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5310366" y="200373"/>
            <a:ext cx="3454004" cy="6480175"/>
            <a:chOff x="5101014" y="225425"/>
            <a:chExt cx="3454004" cy="6480175"/>
          </a:xfrm>
        </p:grpSpPr>
        <p:pic>
          <p:nvPicPr>
            <p:cNvPr id="132100" name="Picture 4" descr="Toyen -  Po performanci 1943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5519718" y="225425"/>
              <a:ext cx="3035300" cy="648017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2" name="TextBox 1"/>
            <p:cNvSpPr txBox="1"/>
            <p:nvPr/>
          </p:nvSpPr>
          <p:spPr>
            <a:xfrm>
              <a:off x="5101014" y="6336268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31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64381121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dirty="0"/>
              <a:t>Na </a:t>
            </a:r>
            <a:r>
              <a:rPr lang="es-ES" dirty="0" err="1"/>
              <a:t>zámku</a:t>
            </a:r>
            <a:r>
              <a:rPr lang="es-ES" dirty="0"/>
              <a:t> La </a:t>
            </a:r>
            <a:r>
              <a:rPr lang="es-ES" dirty="0" smtClean="0"/>
              <a:t>Coste</a:t>
            </a:r>
            <a:r>
              <a:rPr lang="cs-CZ" dirty="0" smtClean="0"/>
              <a:t>, </a:t>
            </a:r>
            <a:r>
              <a:rPr lang="es-ES" dirty="0" smtClean="0"/>
              <a:t>1946</a:t>
            </a:r>
            <a:endParaRPr lang="cs-CZ" dirty="0"/>
          </a:p>
        </p:txBody>
      </p:sp>
      <p:grpSp>
        <p:nvGrpSpPr>
          <p:cNvPr id="4" name="Group 3"/>
          <p:cNvGrpSpPr/>
          <p:nvPr/>
        </p:nvGrpSpPr>
        <p:grpSpPr>
          <a:xfrm>
            <a:off x="1509212" y="2114550"/>
            <a:ext cx="6267088" cy="4110752"/>
            <a:chOff x="1496512" y="1847850"/>
            <a:chExt cx="6267088" cy="4110752"/>
          </a:xfrm>
        </p:grpSpPr>
        <p:pic>
          <p:nvPicPr>
            <p:cNvPr id="5122" name="Picture 2" descr="http://abart-full.artarchiv.cz/obrazky/d_52905__0001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96512" y="1847850"/>
              <a:ext cx="6150976" cy="3741420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D47F0E">
                  <a:alpha val="83000"/>
                </a:srgbClr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  <a:extLst/>
          </p:spPr>
        </p:pic>
        <p:sp>
          <p:nvSpPr>
            <p:cNvPr id="3" name="TextBox 2"/>
            <p:cNvSpPr txBox="1"/>
            <p:nvPr/>
          </p:nvSpPr>
          <p:spPr>
            <a:xfrm>
              <a:off x="7344896" y="5589270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32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15255834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smtClean="0">
                <a:solidFill>
                  <a:schemeClr val="hlink"/>
                </a:solidFill>
              </a:rPr>
              <a:t>Střelnice VI, 1940</a:t>
            </a:r>
          </a:p>
        </p:txBody>
      </p:sp>
      <p:pic>
        <p:nvPicPr>
          <p:cNvPr id="28680" name="Picture 8" descr="C:\Documents and Settings\vuong\Plocha\toyen_poust.jpg"/>
          <p:cNvPicPr>
            <a:picLocks noGrp="1" noChangeAspect="1" noChangeArrowheads="1"/>
          </p:cNvPicPr>
          <p:nvPr>
            <p:ph type="body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1483662" y="1797298"/>
            <a:ext cx="6418263" cy="45259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Box 2"/>
          <p:cNvSpPr txBox="1"/>
          <p:nvPr/>
        </p:nvSpPr>
        <p:spPr>
          <a:xfrm>
            <a:off x="7483221" y="5953929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473503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286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8650" y="369515"/>
            <a:ext cx="7886700" cy="1325563"/>
          </a:xfrm>
        </p:spPr>
        <p:txBody>
          <a:bodyPr/>
          <a:lstStyle/>
          <a:p>
            <a:r>
              <a:rPr lang="cs-CZ" dirty="0" smtClean="0"/>
              <a:t>Střelnice VII, 1940</a:t>
            </a:r>
            <a:endParaRPr lang="cs-CZ" dirty="0"/>
          </a:p>
        </p:txBody>
      </p:sp>
      <p:sp>
        <p:nvSpPr>
          <p:cNvPr id="3" name="Rectangle 2"/>
          <p:cNvSpPr/>
          <p:nvPr/>
        </p:nvSpPr>
        <p:spPr>
          <a:xfrm>
            <a:off x="0" y="4950936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grpSp>
        <p:nvGrpSpPr>
          <p:cNvPr id="6" name="Group 5"/>
          <p:cNvGrpSpPr/>
          <p:nvPr/>
        </p:nvGrpSpPr>
        <p:grpSpPr>
          <a:xfrm>
            <a:off x="1547664" y="1858214"/>
            <a:ext cx="6155636" cy="4642789"/>
            <a:chOff x="1547664" y="1988840"/>
            <a:chExt cx="6155636" cy="4642789"/>
          </a:xfrm>
        </p:grpSpPr>
        <p:pic>
          <p:nvPicPr>
            <p:cNvPr id="8194" name="Picture 2" descr="http://img.mf.cz/933/870/1-toyen_strelnice_V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47664" y="1988840"/>
              <a:ext cx="6048672" cy="428797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Box 4"/>
            <p:cNvSpPr txBox="1"/>
            <p:nvPr/>
          </p:nvSpPr>
          <p:spPr>
            <a:xfrm>
              <a:off x="7284596" y="6262297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34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411899025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gradFill flip="none" rotWithShape="1"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49" name="Rectangle 7"/>
          <p:cNvSpPr>
            <a:spLocks noGrp="1"/>
          </p:cNvSpPr>
          <p:nvPr>
            <p:ph type="title"/>
          </p:nvPr>
        </p:nvSpPr>
        <p:spPr>
          <a:xfrm>
            <a:off x="624840" y="177467"/>
            <a:ext cx="7981950" cy="1325563"/>
          </a:xfrm>
          <a:solidFill>
            <a:srgbClr val="FFC000"/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4800" dirty="0" smtClean="0"/>
              <a:t>FRANTIŠEK MUZIKA</a:t>
            </a:r>
            <a:r>
              <a:rPr lang="cs-CZ" sz="4800" dirty="0" smtClean="0">
                <a:effectLst/>
              </a:rPr>
              <a:t/>
            </a:r>
            <a:br>
              <a:rPr lang="cs-CZ" sz="4800" dirty="0" smtClean="0">
                <a:effectLst/>
              </a:rPr>
            </a:br>
            <a:r>
              <a:rPr lang="cs-CZ" sz="3200" b="0" dirty="0" smtClean="0">
                <a:solidFill>
                  <a:schemeClr val="tx1"/>
                </a:solidFill>
                <a:effectLst/>
                <a:latin typeface="+mn-lt"/>
              </a:rPr>
              <a:t>(1900 – 1974)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46742" y="1690689"/>
            <a:ext cx="5036457" cy="4871661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český </a:t>
            </a:r>
            <a:r>
              <a:rPr lang="cs-CZ" dirty="0"/>
              <a:t>malíř, ilustrátor, typograf a </a:t>
            </a:r>
            <a:r>
              <a:rPr lang="cs-CZ" dirty="0" smtClean="0"/>
              <a:t>scénograf</a:t>
            </a:r>
            <a:endParaRPr lang="cs-CZ" dirty="0"/>
          </a:p>
          <a:p>
            <a:pPr lvl="1" eaLnBrk="1" hangingPunct="1"/>
            <a:r>
              <a:rPr lang="cs-CZ" dirty="0" smtClean="0"/>
              <a:t>navrhl </a:t>
            </a:r>
            <a:r>
              <a:rPr lang="cs-CZ" dirty="0"/>
              <a:t>přes 100 </a:t>
            </a:r>
            <a:r>
              <a:rPr lang="cs-CZ" dirty="0" smtClean="0"/>
              <a:t>scénických výprav</a:t>
            </a:r>
          </a:p>
          <a:p>
            <a:pPr lvl="1" eaLnBrk="1" hangingPunct="1"/>
            <a:r>
              <a:rPr lang="cs-CZ" dirty="0" smtClean="0"/>
              <a:t>v </a:t>
            </a:r>
            <a:r>
              <a:rPr lang="cs-CZ" dirty="0"/>
              <a:t>letech 1927–1947 provedl 43 výprav pro Národní divadlo v </a:t>
            </a:r>
            <a:r>
              <a:rPr lang="cs-CZ" dirty="0" smtClean="0"/>
              <a:t>Praze</a:t>
            </a:r>
          </a:p>
          <a:p>
            <a:r>
              <a:rPr lang="cs-CZ" dirty="0" smtClean="0"/>
              <a:t>ve </a:t>
            </a:r>
            <a:r>
              <a:rPr lang="cs-CZ" dirty="0"/>
              <a:t>30. letech dospěl k imaginativní malbě blízké surrealismu (Cyklus Z Českého ráje, </a:t>
            </a:r>
            <a:r>
              <a:rPr lang="cs-CZ" dirty="0" smtClean="0"/>
              <a:t>Requiem)</a:t>
            </a:r>
          </a:p>
          <a:p>
            <a:r>
              <a:rPr lang="cs-CZ" dirty="0"/>
              <a:t>p</a:t>
            </a:r>
            <a:r>
              <a:rPr lang="cs-CZ" dirty="0" smtClean="0"/>
              <a:t>o </a:t>
            </a:r>
            <a:r>
              <a:rPr lang="cs-CZ" dirty="0"/>
              <a:t>2. světové válce rozvíjel dílo v duchu fantaskního </a:t>
            </a:r>
            <a:r>
              <a:rPr lang="cs-CZ" dirty="0" smtClean="0"/>
              <a:t>umění</a:t>
            </a:r>
            <a:endParaRPr lang="cs-CZ" dirty="0"/>
          </a:p>
        </p:txBody>
      </p:sp>
      <p:grpSp>
        <p:nvGrpSpPr>
          <p:cNvPr id="6" name="Group 5"/>
          <p:cNvGrpSpPr/>
          <p:nvPr/>
        </p:nvGrpSpPr>
        <p:grpSpPr>
          <a:xfrm>
            <a:off x="5428858" y="1690689"/>
            <a:ext cx="3492536" cy="5071716"/>
            <a:chOff x="5515944" y="1553028"/>
            <a:chExt cx="3492536" cy="5071716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515944" y="1553028"/>
              <a:ext cx="3492536" cy="4884057"/>
            </a:xfrm>
            <a:prstGeom prst="rect">
              <a:avLst/>
            </a:prstGeom>
          </p:spPr>
        </p:pic>
        <p:sp>
          <p:nvSpPr>
            <p:cNvPr id="5" name="Rectangle 4"/>
            <p:cNvSpPr/>
            <p:nvPr/>
          </p:nvSpPr>
          <p:spPr>
            <a:xfrm>
              <a:off x="6484077" y="6224634"/>
              <a:ext cx="1852238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000" dirty="0" smtClean="0"/>
                <a:t>35. Epitaf</a:t>
              </a:r>
              <a:r>
                <a:rPr lang="cs-CZ" sz="2000" dirty="0"/>
                <a:t>,  1943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919513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1044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1044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1044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457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25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25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25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250"/>
                            </p:stCondLst>
                            <p:childTnLst>
                              <p:par>
                                <p:cTn id="34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49" grpId="0" animBg="1"/>
      <p:bldP spid="24579" grpId="0" uiExpand="1" build="p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1885" y="540235"/>
            <a:ext cx="4180115" cy="1325563"/>
          </a:xfrm>
        </p:spPr>
        <p:txBody>
          <a:bodyPr/>
          <a:lstStyle/>
          <a:p>
            <a:pPr algn="l"/>
            <a:r>
              <a:rPr lang="cs-CZ" sz="5400" dirty="0" smtClean="0"/>
              <a:t>Popelec II, </a:t>
            </a:r>
            <a:r>
              <a:rPr lang="cs-CZ" sz="5400" dirty="0"/>
              <a:t>1945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4153296" y="540235"/>
            <a:ext cx="4362055" cy="6063924"/>
            <a:chOff x="4153296" y="540235"/>
            <a:chExt cx="4362055" cy="6063924"/>
          </a:xfrm>
        </p:grpSpPr>
        <p:pic>
          <p:nvPicPr>
            <p:cNvPr id="14338" name="Picture 2" descr="http://img.geocaching.com/cache/f905da09-8463-4f3a-9717-15b2b79dc904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72001" y="540235"/>
              <a:ext cx="3943350" cy="602038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4153296" y="6234827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36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77397852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Obraz </a:t>
            </a:r>
            <a:endParaRPr lang="cs-CZ" dirty="0"/>
          </a:p>
        </p:txBody>
      </p:sp>
      <p:grpSp>
        <p:nvGrpSpPr>
          <p:cNvPr id="5" name="Group 4"/>
          <p:cNvGrpSpPr/>
          <p:nvPr/>
        </p:nvGrpSpPr>
        <p:grpSpPr>
          <a:xfrm>
            <a:off x="1349014" y="1748744"/>
            <a:ext cx="6573577" cy="4716587"/>
            <a:chOff x="1436098" y="1748744"/>
            <a:chExt cx="6573577" cy="4716587"/>
          </a:xfrm>
        </p:grpSpPr>
        <p:pic>
          <p:nvPicPr>
            <p:cNvPr id="15362" name="Picture 2" descr="http://leccos.com/pics/pic/muzika_frantisek-_obraz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36098" y="1748744"/>
              <a:ext cx="6573577" cy="434725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7590971" y="6095999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37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8937757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8650" y="112759"/>
            <a:ext cx="7886700" cy="1325563"/>
          </a:xfrm>
        </p:spPr>
        <p:txBody>
          <a:bodyPr/>
          <a:lstStyle/>
          <a:p>
            <a:r>
              <a:rPr lang="pl-PL" dirty="0"/>
              <a:t>Strom XIII s </a:t>
            </a:r>
            <a:r>
              <a:rPr lang="pl-PL" dirty="0" smtClean="0"/>
              <a:t>oknem, 1952</a:t>
            </a:r>
            <a:endParaRPr lang="cs-CZ" dirty="0"/>
          </a:p>
        </p:txBody>
      </p:sp>
      <p:grpSp>
        <p:nvGrpSpPr>
          <p:cNvPr id="5" name="Skupina 4"/>
          <p:cNvGrpSpPr/>
          <p:nvPr/>
        </p:nvGrpSpPr>
        <p:grpSpPr>
          <a:xfrm>
            <a:off x="1714494" y="1407127"/>
            <a:ext cx="5924352" cy="5408009"/>
            <a:chOff x="1714500" y="1468780"/>
            <a:chExt cx="5924352" cy="5408009"/>
          </a:xfrm>
        </p:grpSpPr>
        <p:pic>
          <p:nvPicPr>
            <p:cNvPr id="16386" name="Picture 2" descr="muzika_str_kant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14500" y="1468780"/>
              <a:ext cx="5715000" cy="4991101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190500" cap="rnd">
              <a:solidFill>
                <a:srgbClr val="FFFFFF"/>
              </a:solidFill>
            </a:ln>
            <a:effectLst>
              <a:outerShdw blurRad="50000" algn="tl" rotWithShape="0">
                <a:srgbClr val="000000">
                  <a:alpha val="41000"/>
                </a:srgbClr>
              </a:outerShdw>
            </a:effectLst>
            <a:scene3d>
              <a:camera prst="orthographicFront"/>
              <a:lightRig rig="twoPt" dir="t">
                <a:rot lat="0" lon="0" rev="7800000"/>
              </a:lightRig>
            </a:scene3d>
            <a:sp3d contourW="6350">
              <a:bevelT w="50800" h="16510"/>
              <a:contourClr>
                <a:srgbClr val="C0C0C0"/>
              </a:contourClr>
            </a:sp3d>
            <a:extLst/>
          </p:spPr>
        </p:pic>
        <p:sp>
          <p:nvSpPr>
            <p:cNvPr id="4" name="TextovéPole 3"/>
            <p:cNvSpPr txBox="1"/>
            <p:nvPr/>
          </p:nvSpPr>
          <p:spPr>
            <a:xfrm>
              <a:off x="7220148" y="6507457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38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08016253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gradFill flip="none" rotWithShape="1"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3" name="Rectangle 4"/>
          <p:cNvSpPr>
            <a:spLocks noGrp="1"/>
          </p:cNvSpPr>
          <p:nvPr>
            <p:ph type="title"/>
          </p:nvPr>
        </p:nvSpPr>
        <p:spPr>
          <a:xfrm>
            <a:off x="262888" y="203201"/>
            <a:ext cx="8538211" cy="1325563"/>
          </a:xfrm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ADOLF HOFFMEISTER</a:t>
            </a:r>
            <a:br>
              <a:rPr lang="cs-CZ" dirty="0" smtClean="0"/>
            </a:br>
            <a:r>
              <a:rPr lang="cs-CZ" sz="3200" b="0" dirty="0" smtClean="0">
                <a:solidFill>
                  <a:schemeClr val="tx1"/>
                </a:solidFill>
                <a:effectLst/>
              </a:rPr>
              <a:t>(1902 – 1973)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62889" y="1809749"/>
            <a:ext cx="5494974" cy="4553474"/>
          </a:xfrm>
          <a:solidFill>
            <a:schemeClr val="bg1"/>
          </a:solidFill>
        </p:spPr>
        <p:txBody>
          <a:bodyPr>
            <a:normAutofit fontScale="85000" lnSpcReduction="10000"/>
          </a:bodyPr>
          <a:lstStyle/>
          <a:p>
            <a:pPr eaLnBrk="1" hangingPunct="1">
              <a:buFont typeface="Arial" panose="020B0604020202020204" pitchFamily="34" charset="0"/>
              <a:buChar char="♠"/>
            </a:pPr>
            <a:r>
              <a:rPr lang="cs-CZ" sz="2800" dirty="0" smtClean="0"/>
              <a:t>český malíř, spisovatel, dramatik, politik, reportér, karikaturista, </a:t>
            </a:r>
            <a:r>
              <a:rPr lang="it-IT" sz="2800" dirty="0" smtClean="0"/>
              <a:t>překladatel</a:t>
            </a:r>
            <a:r>
              <a:rPr lang="it-IT" sz="2800" dirty="0"/>
              <a:t>, diplomat, právník a </a:t>
            </a:r>
            <a:r>
              <a:rPr lang="it-IT" sz="2800" dirty="0" smtClean="0"/>
              <a:t>cestovatel</a:t>
            </a:r>
            <a:endParaRPr lang="cs-CZ" sz="2800" dirty="0" smtClean="0"/>
          </a:p>
          <a:p>
            <a:pPr lvl="1">
              <a:buFont typeface="Calibri" panose="020F0502020204030204" pitchFamily="34" charset="0"/>
              <a:buChar char="−"/>
            </a:pPr>
            <a:r>
              <a:rPr lang="cs-CZ" sz="2400" dirty="0" smtClean="0"/>
              <a:t>po </a:t>
            </a:r>
            <a:r>
              <a:rPr lang="cs-CZ" sz="2400" dirty="0"/>
              <a:t>ukončení studia se stal společníkem v právnické kanceláři svého </a:t>
            </a:r>
            <a:r>
              <a:rPr lang="cs-CZ" sz="2400" dirty="0" smtClean="0"/>
              <a:t>otce</a:t>
            </a:r>
          </a:p>
          <a:p>
            <a:pPr lvl="1">
              <a:buFont typeface="Calibri" panose="020F0502020204030204" pitchFamily="34" charset="0"/>
              <a:buChar char="−"/>
            </a:pPr>
            <a:r>
              <a:rPr lang="cs-CZ" sz="2400" dirty="0" smtClean="0"/>
              <a:t>od </a:t>
            </a:r>
            <a:r>
              <a:rPr lang="cs-CZ" sz="2400" dirty="0"/>
              <a:t>roku 1927 spolupracoval s Osvobozeným </a:t>
            </a:r>
            <a:r>
              <a:rPr lang="cs-CZ" sz="2400" dirty="0" smtClean="0"/>
              <a:t>divadlem</a:t>
            </a:r>
          </a:p>
          <a:p>
            <a:pPr lvl="1">
              <a:buFont typeface="Calibri" panose="020F0502020204030204" pitchFamily="34" charset="0"/>
              <a:buChar char="−"/>
            </a:pPr>
            <a:r>
              <a:rPr lang="cs-CZ" sz="2400" dirty="0" smtClean="0"/>
              <a:t>redaktor </a:t>
            </a:r>
            <a:r>
              <a:rPr lang="cs-CZ" sz="2400" dirty="0"/>
              <a:t>Lidových </a:t>
            </a:r>
            <a:r>
              <a:rPr lang="cs-CZ" sz="2400" dirty="0" smtClean="0"/>
              <a:t>novin a </a:t>
            </a:r>
            <a:r>
              <a:rPr lang="cs-CZ" sz="2400" dirty="0"/>
              <a:t>Literárních </a:t>
            </a:r>
            <a:r>
              <a:rPr lang="cs-CZ" sz="2400" dirty="0" smtClean="0"/>
              <a:t>novin</a:t>
            </a:r>
          </a:p>
          <a:p>
            <a:pPr lvl="1">
              <a:buFont typeface="Calibri" panose="020F0502020204030204" pitchFamily="34" charset="0"/>
              <a:buChar char="−"/>
            </a:pPr>
            <a:r>
              <a:rPr lang="cs-CZ" sz="2400" dirty="0"/>
              <a:t>z</a:t>
            </a:r>
            <a:r>
              <a:rPr lang="cs-CZ" sz="2400" dirty="0" smtClean="0"/>
              <a:t>a války pobýval ve vězení a koncentračních táborech (Francie, Maroko)</a:t>
            </a:r>
          </a:p>
          <a:p>
            <a:pPr lvl="1">
              <a:buFont typeface="Calibri" panose="020F0502020204030204" pitchFamily="34" charset="0"/>
              <a:buChar char="−"/>
            </a:pPr>
            <a:r>
              <a:rPr lang="cs-CZ" sz="2400" dirty="0" smtClean="0"/>
              <a:t>hlasatel Hlasu Ameriky (New York)</a:t>
            </a:r>
          </a:p>
          <a:p>
            <a:pPr lvl="1">
              <a:buFont typeface="Calibri" panose="020F0502020204030204" pitchFamily="34" charset="0"/>
              <a:buChar char="−"/>
            </a:pPr>
            <a:r>
              <a:rPr lang="cs-CZ" sz="2400" dirty="0" smtClean="0"/>
              <a:t>velvyslanec ve Francii</a:t>
            </a:r>
            <a:r>
              <a:rPr lang="cs-CZ" sz="2400" dirty="0"/>
              <a:t>, rektor Vysoké školy uměleckoprůmyslové v </a:t>
            </a:r>
            <a:r>
              <a:rPr lang="cs-CZ" sz="2400" dirty="0" smtClean="0"/>
              <a:t>Praze</a:t>
            </a:r>
            <a:r>
              <a:rPr lang="cs-CZ" sz="2400" dirty="0"/>
              <a:t>, </a:t>
            </a:r>
            <a:r>
              <a:rPr lang="cs-CZ" sz="2400" dirty="0" smtClean="0"/>
              <a:t>předseda </a:t>
            </a:r>
            <a:r>
              <a:rPr lang="cs-CZ" sz="2400" dirty="0"/>
              <a:t>Svazu československých výtvarných </a:t>
            </a:r>
            <a:r>
              <a:rPr lang="cs-CZ" sz="2400" dirty="0" smtClean="0"/>
              <a:t>umělců…</a:t>
            </a:r>
          </a:p>
        </p:txBody>
      </p:sp>
      <p:grpSp>
        <p:nvGrpSpPr>
          <p:cNvPr id="4" name="Skupina 3"/>
          <p:cNvGrpSpPr/>
          <p:nvPr/>
        </p:nvGrpSpPr>
        <p:grpSpPr>
          <a:xfrm>
            <a:off x="5939231" y="1809749"/>
            <a:ext cx="2861868" cy="4217433"/>
            <a:chOff x="5943599" y="1652587"/>
            <a:chExt cx="2861868" cy="4217433"/>
          </a:xfrm>
        </p:grpSpPr>
        <p:pic>
          <p:nvPicPr>
            <p:cNvPr id="3074" name="Picture 2" descr="http://instinkt.tyden.cz/obrazek/502d0f1dd6169/33-5-42-osud-otv-ctk-alexandr-hampl-2-502d0ff2901d8_300x404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43599" y="1652587"/>
              <a:ext cx="2857500" cy="384810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8386763" y="5500688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39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4264928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1054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1054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1054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560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25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75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75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75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75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675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256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7750"/>
                            </p:stCondLst>
                            <p:childTnLst>
                              <p:par>
                                <p:cTn id="4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256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473" grpId="0" animBg="1"/>
      <p:bldP spid="25603" grpId="0" uiExpand="1" build="p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1005" y="511771"/>
            <a:ext cx="3919521" cy="1325563"/>
          </a:xfrm>
          <a:solidFill>
            <a:srgbClr val="FFC000"/>
          </a:solidFill>
        </p:spPr>
        <p:txBody>
          <a:bodyPr/>
          <a:lstStyle/>
          <a:p>
            <a:pPr algn="l"/>
            <a:r>
              <a:rPr lang="cs-CZ" dirty="0"/>
              <a:t>Anděl nad vodami, </a:t>
            </a:r>
            <a:r>
              <a:rPr lang="cs-CZ" dirty="0" smtClean="0"/>
              <a:t>1922</a:t>
            </a:r>
            <a:endParaRPr lang="cs-CZ" dirty="0"/>
          </a:p>
        </p:txBody>
      </p:sp>
      <p:grpSp>
        <p:nvGrpSpPr>
          <p:cNvPr id="4" name="Skupina 3"/>
          <p:cNvGrpSpPr/>
          <p:nvPr/>
        </p:nvGrpSpPr>
        <p:grpSpPr>
          <a:xfrm>
            <a:off x="4200526" y="511771"/>
            <a:ext cx="4781607" cy="6305391"/>
            <a:chOff x="4200526" y="511771"/>
            <a:chExt cx="4781607" cy="6305391"/>
          </a:xfrm>
        </p:grpSpPr>
        <p:pic>
          <p:nvPicPr>
            <p:cNvPr id="1026" name="Picture 2" descr="http://82.114.195.35:90/ProjektModerniUmeni/Dev%C4%9Btsil,%20Poetismus,%20artificialismus,%20%C4%8Desk%C3%BD%20surrealismus%20-%20obr%C3%A1zky/Adolf%20Hoffmeister,%20And%C4%9Bl%20nad%20vodami,%201922,%20OG%20Liberec,%20D%C4%9Bjiny%20%C4%8CVU%20II,%20s.%20153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00526" y="511771"/>
              <a:ext cx="4667403" cy="5936059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8563429" y="6447830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40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07025743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4320" y="769352"/>
            <a:ext cx="4537710" cy="3222693"/>
          </a:xfrm>
          <a:solidFill>
            <a:srgbClr val="FFC000"/>
          </a:solidFill>
        </p:spPr>
        <p:txBody>
          <a:bodyPr/>
          <a:lstStyle/>
          <a:p>
            <a:pPr algn="l"/>
            <a:r>
              <a:rPr lang="cs-CZ" sz="4400" dirty="0"/>
              <a:t>České podoby </a:t>
            </a:r>
            <a:r>
              <a:rPr lang="cs-CZ" sz="4400" dirty="0" smtClean="0"/>
              <a:t>XV.: </a:t>
            </a:r>
            <a:r>
              <a:rPr lang="cs-CZ" sz="4400" dirty="0"/>
              <a:t>Josef Gočár jest pán hradů a Hradců, domů, domků a měst</a:t>
            </a:r>
          </a:p>
        </p:txBody>
      </p:sp>
      <p:grpSp>
        <p:nvGrpSpPr>
          <p:cNvPr id="5" name="Skupina 4"/>
          <p:cNvGrpSpPr/>
          <p:nvPr/>
        </p:nvGrpSpPr>
        <p:grpSpPr>
          <a:xfrm>
            <a:off x="5124631" y="754838"/>
            <a:ext cx="3811905" cy="5093733"/>
            <a:chOff x="5052060" y="769352"/>
            <a:chExt cx="3811905" cy="5093733"/>
          </a:xfrm>
        </p:grpSpPr>
        <p:pic>
          <p:nvPicPr>
            <p:cNvPr id="7170" name="Picture 2" descr="http://www.artplus.cz/web/uploads/image/AH-gocar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52060" y="769352"/>
              <a:ext cx="3571875" cy="472440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8287657" y="5493753"/>
              <a:ext cx="57630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41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05743480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8650" y="187053"/>
            <a:ext cx="7886700" cy="1325563"/>
          </a:xfrm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Zvířata jsou v klecích, 1941</a:t>
            </a:r>
            <a:endParaRPr lang="cs-CZ" dirty="0"/>
          </a:p>
        </p:txBody>
      </p:sp>
      <p:grpSp>
        <p:nvGrpSpPr>
          <p:cNvPr id="4" name="Skupina 3"/>
          <p:cNvGrpSpPr/>
          <p:nvPr/>
        </p:nvGrpSpPr>
        <p:grpSpPr>
          <a:xfrm>
            <a:off x="3022600" y="1727200"/>
            <a:ext cx="3564675" cy="4970365"/>
            <a:chOff x="2656870" y="1312592"/>
            <a:chExt cx="3930405" cy="5384973"/>
          </a:xfrm>
        </p:grpSpPr>
        <p:pic>
          <p:nvPicPr>
            <p:cNvPr id="2050" name="Picture 2" descr="http://www.tcj.com/wp-content/uploads/2009/12/hoffmeisteranimalsincages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56870" y="1312592"/>
              <a:ext cx="3830260" cy="504693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6168571" y="6328233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42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57529401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gradFill flip="none" rotWithShape="1"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8" name="Rectangle 4"/>
          <p:cNvSpPr>
            <a:spLocks noGrp="1"/>
          </p:cNvSpPr>
          <p:nvPr>
            <p:ph type="title"/>
          </p:nvPr>
        </p:nvSpPr>
        <p:spPr>
          <a:xfrm>
            <a:off x="533398" y="222743"/>
            <a:ext cx="8304371" cy="1335089"/>
          </a:xfrm>
          <a:solidFill>
            <a:srgbClr val="FFC000"/>
          </a:solidFill>
        </p:spPr>
        <p:txBody>
          <a:bodyPr/>
          <a:lstStyle/>
          <a:p>
            <a:r>
              <a:rPr lang="cs-CZ" sz="4800" dirty="0" smtClean="0"/>
              <a:t>VINCENC MAKOVSKÝ</a:t>
            </a:r>
            <a:br>
              <a:rPr lang="cs-CZ" sz="4800" dirty="0" smtClean="0"/>
            </a:br>
            <a:r>
              <a:rPr lang="cs-CZ" sz="3200" b="0" dirty="0" smtClean="0">
                <a:solidFill>
                  <a:schemeClr val="tx1"/>
                </a:solidFill>
                <a:effectLst/>
              </a:rPr>
              <a:t>(1900 – 1966)  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250848" y="1702942"/>
            <a:ext cx="4586921" cy="4756150"/>
          </a:xfrm>
          <a:solidFill>
            <a:schemeClr val="bg1"/>
          </a:solidFill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sochař, malíř</a:t>
            </a:r>
            <a:r>
              <a:rPr lang="cs-CZ" dirty="0"/>
              <a:t>, designér, </a:t>
            </a:r>
            <a:r>
              <a:rPr lang="cs-CZ" dirty="0" smtClean="0"/>
              <a:t>pedagog, </a:t>
            </a:r>
            <a:r>
              <a:rPr lang="cs-CZ" dirty="0"/>
              <a:t>účastník protinacistického </a:t>
            </a:r>
            <a:r>
              <a:rPr lang="cs-CZ" dirty="0" smtClean="0"/>
              <a:t>odboje</a:t>
            </a:r>
          </a:p>
          <a:p>
            <a:r>
              <a:rPr lang="cs-CZ" dirty="0" smtClean="0"/>
              <a:t>významný představitel meziválečné avantgardy</a:t>
            </a:r>
          </a:p>
          <a:p>
            <a:r>
              <a:rPr lang="cs-CZ" dirty="0" smtClean="0"/>
              <a:t>v době války účastník protifašistického odboje</a:t>
            </a:r>
          </a:p>
          <a:p>
            <a:r>
              <a:rPr lang="cs-CZ" dirty="0" smtClean="0"/>
              <a:t>jeho sochařská </a:t>
            </a:r>
            <a:r>
              <a:rPr lang="cs-CZ" dirty="0"/>
              <a:t>tvorba prošla různými obdobími </a:t>
            </a:r>
            <a:endParaRPr lang="cs-CZ" dirty="0" smtClean="0"/>
          </a:p>
          <a:p>
            <a:pPr lvl="1"/>
            <a:r>
              <a:rPr lang="cs-CZ" dirty="0" smtClean="0"/>
              <a:t>od </a:t>
            </a:r>
            <a:r>
              <a:rPr lang="cs-CZ" dirty="0"/>
              <a:t>počátečního civilismu, přes kubismus ve 20. letech, po </a:t>
            </a:r>
            <a:r>
              <a:rPr lang="cs-CZ" dirty="0" smtClean="0"/>
              <a:t>abstrakci</a:t>
            </a:r>
          </a:p>
          <a:p>
            <a:pPr lvl="1"/>
            <a:r>
              <a:rPr lang="cs-CZ" dirty="0"/>
              <a:t>o</a:t>
            </a:r>
            <a:r>
              <a:rPr lang="cs-CZ" dirty="0" smtClean="0"/>
              <a:t>d </a:t>
            </a:r>
            <a:r>
              <a:rPr lang="cs-CZ" dirty="0"/>
              <a:t>poloviny třicátých let v jeho tvorbě převažoval </a:t>
            </a:r>
            <a:r>
              <a:rPr lang="cs-CZ" dirty="0" smtClean="0"/>
              <a:t>realismus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463602" y="4175773"/>
            <a:ext cx="3454792" cy="2608506"/>
            <a:chOff x="463602" y="4175773"/>
            <a:chExt cx="3454792" cy="2608506"/>
          </a:xfrm>
        </p:grpSpPr>
        <p:pic>
          <p:nvPicPr>
            <p:cNvPr id="26629" name="Picture 5" descr="C:\Documents and Settings\vuong\Plocha\vincenc_makovsky_01.jp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533398" y="4175773"/>
              <a:ext cx="3209877" cy="217671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2" name="Obdélník 1"/>
            <p:cNvSpPr/>
            <p:nvPr/>
          </p:nvSpPr>
          <p:spPr>
            <a:xfrm>
              <a:off x="463602" y="6414947"/>
              <a:ext cx="3454792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  <a:latin typeface="Arial" panose="020B0604020202020204" pitchFamily="34" charset="0"/>
                </a:rPr>
                <a:t>44. </a:t>
              </a:r>
              <a:r>
                <a:rPr lang="it-IT" dirty="0" smtClean="0">
                  <a:solidFill>
                    <a:srgbClr val="000000"/>
                  </a:solidFill>
                  <a:latin typeface="Arial" panose="020B0604020202020204" pitchFamily="34" charset="0"/>
                </a:rPr>
                <a:t>Model </a:t>
              </a:r>
              <a:r>
                <a:rPr lang="it-IT" dirty="0">
                  <a:solidFill>
                    <a:srgbClr val="000000"/>
                  </a:solidFill>
                  <a:latin typeface="Arial" panose="020B0604020202020204" pitchFamily="34" charset="0"/>
                </a:rPr>
                <a:t>k plastice pro fontánu</a:t>
              </a:r>
              <a:endParaRPr lang="cs-CZ" dirty="0"/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575841" y="1213455"/>
            <a:ext cx="2415757" cy="2899859"/>
            <a:chOff x="575841" y="1213455"/>
            <a:chExt cx="2415757" cy="2899859"/>
          </a:xfrm>
        </p:grpSpPr>
        <p:pic>
          <p:nvPicPr>
            <p:cNvPr id="5122" name="Picture 2" descr="Vincenc Makovský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5841" y="1213455"/>
              <a:ext cx="1971474" cy="2817208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Box 5"/>
            <p:cNvSpPr txBox="1"/>
            <p:nvPr/>
          </p:nvSpPr>
          <p:spPr>
            <a:xfrm>
              <a:off x="2572894" y="3743982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43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235338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750" fill="hold"/>
                                        <p:tgtEl>
                                          <p:spTgt spid="1085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750" fill="hold"/>
                                        <p:tgtEl>
                                          <p:spTgt spid="1085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750"/>
                                        <p:tgtEl>
                                          <p:spTgt spid="1085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2662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75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25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25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250"/>
                            </p:stCondLst>
                            <p:childTnLst>
                              <p:par>
                                <p:cTn id="3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750"/>
                            </p:stCondLst>
                            <p:childTnLst>
                              <p:par>
                                <p:cTn id="34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750"/>
                            </p:stCondLst>
                            <p:childTnLst>
                              <p:par>
                                <p:cTn id="38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6750"/>
                            </p:stCondLst>
                            <p:childTnLst>
                              <p:par>
                                <p:cTn id="42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8548" grpId="0" animBg="1"/>
      <p:bldP spid="26627" grpId="0" uiExpand="1" build="p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6346190" y="1908989"/>
            <a:ext cx="2632710" cy="1325563"/>
          </a:xfrm>
          <a:prstGeom prst="rect">
            <a:avLst/>
          </a:prstGeom>
          <a:solidFill>
            <a:srgbClr val="FFC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b="1" kern="120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Cambria Math" panose="02040503050406030204" pitchFamily="18" charset="0"/>
                <a:cs typeface="Arial" panose="020B0604020202020204" pitchFamily="34" charset="0"/>
              </a:defRPr>
            </a:lvl1pPr>
          </a:lstStyle>
          <a:p>
            <a:pPr algn="l"/>
            <a:r>
              <a:rPr lang="cs-CZ" sz="4400" dirty="0" smtClean="0"/>
              <a:t>Dívčí sen, 1932 </a:t>
            </a:r>
            <a:r>
              <a:rPr lang="cs-CZ" sz="4400" dirty="0">
                <a:latin typeface="Britannic Bold" panose="020B0903060703020204" pitchFamily="34" charset="0"/>
              </a:rPr>
              <a:t>▼</a:t>
            </a:r>
            <a:endParaRPr lang="cs-CZ" sz="4400" dirty="0"/>
          </a:p>
        </p:txBody>
      </p:sp>
      <p:sp>
        <p:nvSpPr>
          <p:cNvPr id="18" name="Title 1"/>
          <p:cNvSpPr txBox="1">
            <a:spLocks/>
          </p:cNvSpPr>
          <p:nvPr/>
        </p:nvSpPr>
        <p:spPr>
          <a:xfrm>
            <a:off x="122922" y="4911484"/>
            <a:ext cx="5274578" cy="1298792"/>
          </a:xfrm>
          <a:prstGeom prst="rect">
            <a:avLst/>
          </a:prstGeom>
          <a:solidFill>
            <a:srgbClr val="FFC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b="1" kern="120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Cambria Math" panose="02040503050406030204" pitchFamily="18" charset="0"/>
                <a:cs typeface="Arial" panose="020B0604020202020204" pitchFamily="34" charset="0"/>
              </a:defRPr>
            </a:lvl1pPr>
          </a:lstStyle>
          <a:p>
            <a:pPr algn="l"/>
            <a:r>
              <a:rPr lang="cs-CZ" sz="4400" dirty="0" smtClean="0">
                <a:latin typeface="Arial" panose="020B0604020202020204" pitchFamily="34" charset="0"/>
              </a:rPr>
              <a:t>▲</a:t>
            </a:r>
            <a:r>
              <a:rPr lang="cs-CZ" sz="4400" dirty="0" smtClean="0"/>
              <a:t> Ženské </a:t>
            </a:r>
            <a:r>
              <a:rPr lang="cs-CZ" sz="4400" dirty="0"/>
              <a:t>poprsí s </a:t>
            </a:r>
            <a:r>
              <a:rPr lang="cs-CZ" sz="4400" dirty="0" smtClean="0"/>
              <a:t>kytarou</a:t>
            </a:r>
            <a:endParaRPr lang="cs-CZ" sz="4400" dirty="0"/>
          </a:p>
        </p:txBody>
      </p:sp>
      <p:grpSp>
        <p:nvGrpSpPr>
          <p:cNvPr id="14" name="Group 13"/>
          <p:cNvGrpSpPr/>
          <p:nvPr/>
        </p:nvGrpSpPr>
        <p:grpSpPr>
          <a:xfrm>
            <a:off x="143463" y="475191"/>
            <a:ext cx="6051891" cy="4447119"/>
            <a:chOff x="143463" y="475191"/>
            <a:chExt cx="6051891" cy="4447119"/>
          </a:xfrm>
        </p:grpSpPr>
        <p:pic>
          <p:nvPicPr>
            <p:cNvPr id="3082" name="Picture 10" descr="http://www.aukcnidum.cz/br_obr80/6/6ub080074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4299" y="475191"/>
              <a:ext cx="5901055" cy="4039687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190500" cap="rnd">
              <a:solidFill>
                <a:srgbClr val="FFD757"/>
              </a:solidFill>
            </a:ln>
            <a:effectLst>
              <a:outerShdw blurRad="50000" algn="tl" rotWithShape="0">
                <a:srgbClr val="000000">
                  <a:alpha val="41000"/>
                </a:srgbClr>
              </a:outerShdw>
            </a:effectLst>
            <a:scene3d>
              <a:camera prst="orthographicFront"/>
              <a:lightRig rig="twoPt" dir="t">
                <a:rot lat="0" lon="0" rev="7800000"/>
              </a:lightRig>
            </a:scene3d>
            <a:sp3d contourW="6350">
              <a:bevelT w="50800" h="16510"/>
              <a:contourClr>
                <a:srgbClr val="C0C0C0"/>
              </a:contourClr>
            </a:sp3d>
            <a:extLst/>
          </p:spPr>
        </p:pic>
        <p:sp>
          <p:nvSpPr>
            <p:cNvPr id="13" name="TextBox 12"/>
            <p:cNvSpPr txBox="1"/>
            <p:nvPr/>
          </p:nvSpPr>
          <p:spPr>
            <a:xfrm>
              <a:off x="143463" y="4552978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45</a:t>
              </a:r>
              <a:endParaRPr lang="cs-CZ" dirty="0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5397500" y="3311892"/>
            <a:ext cx="3260090" cy="3546108"/>
            <a:chOff x="4968240" y="2312035"/>
            <a:chExt cx="4057650" cy="4370973"/>
          </a:xfrm>
        </p:grpSpPr>
        <p:sp>
          <p:nvSpPr>
            <p:cNvPr id="8" name="TextBox 7"/>
            <p:cNvSpPr txBox="1"/>
            <p:nvPr/>
          </p:nvSpPr>
          <p:spPr>
            <a:xfrm>
              <a:off x="8607186" y="6313676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46</a:t>
              </a:r>
              <a:endParaRPr lang="cs-CZ" dirty="0"/>
            </a:p>
          </p:txBody>
        </p:sp>
        <p:pic>
          <p:nvPicPr>
            <p:cNvPr id="3080" name="Picture 8" descr="http://artinfo-images-350.s3.amazonaws.com/asi2-102854/69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68240" y="2312035"/>
              <a:ext cx="3943350" cy="3943350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190500" cap="rnd">
              <a:solidFill>
                <a:srgbClr val="FFD757"/>
              </a:solidFill>
            </a:ln>
            <a:effectLst>
              <a:outerShdw blurRad="50000" algn="tl" rotWithShape="0">
                <a:srgbClr val="000000">
                  <a:alpha val="41000"/>
                </a:srgbClr>
              </a:outerShdw>
            </a:effectLst>
            <a:scene3d>
              <a:camera prst="orthographicFront"/>
              <a:lightRig rig="twoPt" dir="t">
                <a:rot lat="0" lon="0" rev="7800000"/>
              </a:lightRig>
            </a:scene3d>
            <a:sp3d contourW="6350">
              <a:bevelT w="50800" h="16510"/>
              <a:contourClr>
                <a:srgbClr val="C0C0C0"/>
              </a:contourClr>
            </a:sp3d>
            <a:extLst/>
          </p:spPr>
        </p:pic>
      </p:grpSp>
    </p:spTree>
    <p:extLst>
      <p:ext uri="{BB962C8B-B14F-4D97-AF65-F5344CB8AC3E}">
        <p14:creationId xmlns:p14="http://schemas.microsoft.com/office/powerpoint/2010/main" val="126277308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8" grpId="0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gradFill flip="none" rotWithShape="1"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7" name="Rectangle 5"/>
          <p:cNvSpPr>
            <a:spLocks noGrp="1"/>
          </p:cNvSpPr>
          <p:nvPr>
            <p:ph type="title"/>
          </p:nvPr>
        </p:nvSpPr>
        <p:spPr>
          <a:xfrm>
            <a:off x="389890" y="250826"/>
            <a:ext cx="8354060" cy="1325563"/>
          </a:xfrm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ZDENĚK PEŠÁNEK</a:t>
            </a:r>
            <a:br>
              <a:rPr lang="cs-CZ" dirty="0" smtClean="0"/>
            </a:br>
            <a:r>
              <a:rPr lang="cs-CZ" sz="3200" b="0" dirty="0" smtClean="0">
                <a:solidFill>
                  <a:schemeClr val="tx1"/>
                </a:solidFill>
                <a:effectLst/>
              </a:rPr>
              <a:t>(1896 – 1965)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89889" y="1773994"/>
            <a:ext cx="4701223" cy="4741106"/>
          </a:xfrm>
          <a:solidFill>
            <a:schemeClr val="bg1"/>
          </a:solidFill>
        </p:spPr>
        <p:txBody>
          <a:bodyPr>
            <a:normAutofit fontScale="77500" lnSpcReduction="20000"/>
          </a:bodyPr>
          <a:lstStyle/>
          <a:p>
            <a:r>
              <a:rPr lang="cs-CZ" dirty="0"/>
              <a:t>sochař, malíř a architekt, průkopník v oblasti </a:t>
            </a:r>
            <a:r>
              <a:rPr lang="cs-CZ" dirty="0" smtClean="0"/>
              <a:t>kinetického umění</a:t>
            </a:r>
          </a:p>
          <a:p>
            <a:r>
              <a:rPr lang="cs-CZ" dirty="0"/>
              <a:t>o</a:t>
            </a:r>
            <a:r>
              <a:rPr lang="cs-CZ" dirty="0" smtClean="0"/>
              <a:t>d </a:t>
            </a:r>
            <a:r>
              <a:rPr lang="cs-CZ" dirty="0"/>
              <a:t>roku 1924 byl členem </a:t>
            </a:r>
            <a:r>
              <a:rPr lang="cs-CZ" dirty="0" smtClean="0"/>
              <a:t>Devětsilu</a:t>
            </a:r>
          </a:p>
          <a:p>
            <a:r>
              <a:rPr lang="cs-CZ" dirty="0" smtClean="0"/>
              <a:t>vytvořil </a:t>
            </a:r>
            <a:r>
              <a:rPr lang="cs-CZ" dirty="0"/>
              <a:t>řadu světelných a světelně kinetických plastik, experimentoval s kinetickým obrazem, s filmem, světelnou reklamou, osvětlením ve spojení s </a:t>
            </a:r>
            <a:r>
              <a:rPr lang="cs-CZ" dirty="0" smtClean="0"/>
              <a:t>architekturou</a:t>
            </a:r>
          </a:p>
          <a:p>
            <a:pPr lvl="1"/>
            <a:r>
              <a:rPr lang="cs-CZ" dirty="0" smtClean="0"/>
              <a:t>používal neon </a:t>
            </a:r>
            <a:r>
              <a:rPr lang="cs-CZ" dirty="0"/>
              <a:t>jako </a:t>
            </a:r>
            <a:r>
              <a:rPr lang="cs-CZ" dirty="0" smtClean="0"/>
              <a:t>umělecký výrazový prostředek</a:t>
            </a:r>
            <a:endParaRPr lang="cs-CZ" dirty="0"/>
          </a:p>
        </p:txBody>
      </p:sp>
      <p:sp>
        <p:nvSpPr>
          <p:cNvPr id="34821" name="Rectangle 5"/>
          <p:cNvSpPr>
            <a:spLocks noChangeArrowheads="1"/>
          </p:cNvSpPr>
          <p:nvPr/>
        </p:nvSpPr>
        <p:spPr bwMode="auto">
          <a:xfrm>
            <a:off x="468313" y="1844675"/>
            <a:ext cx="4572000" cy="3468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90000"/>
              </a:lnSpc>
              <a:spcBef>
                <a:spcPct val="50000"/>
              </a:spcBef>
            </a:pPr>
            <a:endParaRPr lang="cs-CZ" sz="2800">
              <a:latin typeface="Calibri" pitchFamily="34" charset="0"/>
            </a:endParaRPr>
          </a:p>
          <a:p>
            <a:pPr>
              <a:lnSpc>
                <a:spcPct val="90000"/>
              </a:lnSpc>
              <a:spcBef>
                <a:spcPct val="50000"/>
              </a:spcBef>
              <a:buFontTx/>
              <a:buChar char="•"/>
            </a:pPr>
            <a:endParaRPr lang="cs-CZ" sz="2800">
              <a:latin typeface="Calibri" pitchFamily="34" charset="0"/>
            </a:endParaRPr>
          </a:p>
          <a:p>
            <a:pPr>
              <a:lnSpc>
                <a:spcPct val="90000"/>
              </a:lnSpc>
              <a:spcBef>
                <a:spcPct val="50000"/>
              </a:spcBef>
              <a:buFontTx/>
              <a:buChar char="•"/>
            </a:pPr>
            <a:endParaRPr lang="cs-CZ" sz="2800">
              <a:latin typeface="Calibri" pitchFamily="34" charset="0"/>
            </a:endParaRPr>
          </a:p>
          <a:p>
            <a:pPr>
              <a:lnSpc>
                <a:spcPct val="90000"/>
              </a:lnSpc>
              <a:spcBef>
                <a:spcPct val="50000"/>
              </a:spcBef>
              <a:buFontTx/>
              <a:buChar char="•"/>
            </a:pPr>
            <a:endParaRPr lang="cs-CZ" sz="2800">
              <a:latin typeface="Calibri" pitchFamily="34" charset="0"/>
            </a:endParaRPr>
          </a:p>
          <a:p>
            <a:pPr>
              <a:lnSpc>
                <a:spcPct val="90000"/>
              </a:lnSpc>
              <a:spcBef>
                <a:spcPct val="50000"/>
              </a:spcBef>
              <a:buFontTx/>
              <a:buChar char="•"/>
            </a:pPr>
            <a:endParaRPr lang="cs-CZ" sz="2800">
              <a:latin typeface="Calibri" pitchFamily="34" charset="0"/>
            </a:endParaRPr>
          </a:p>
          <a:p>
            <a:pPr>
              <a:lnSpc>
                <a:spcPct val="90000"/>
              </a:lnSpc>
              <a:spcBef>
                <a:spcPct val="50000"/>
              </a:spcBef>
            </a:pPr>
            <a:endParaRPr lang="cs-CZ" sz="2800">
              <a:latin typeface="Calibri" pitchFamily="34" charset="0"/>
            </a:endParaRPr>
          </a:p>
        </p:txBody>
      </p:sp>
      <p:grpSp>
        <p:nvGrpSpPr>
          <p:cNvPr id="4" name="Group 3"/>
          <p:cNvGrpSpPr/>
          <p:nvPr/>
        </p:nvGrpSpPr>
        <p:grpSpPr>
          <a:xfrm>
            <a:off x="5318910" y="1773994"/>
            <a:ext cx="3475037" cy="4922241"/>
            <a:chOff x="5090310" y="1773994"/>
            <a:chExt cx="3475037" cy="4922241"/>
          </a:xfrm>
        </p:grpSpPr>
        <p:pic>
          <p:nvPicPr>
            <p:cNvPr id="18434" name="Picture 2" descr="http://jlbjlt.net/files/937_pesanek_s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90310" y="1773994"/>
              <a:ext cx="3425040" cy="391560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Rectangle 2"/>
            <p:cNvSpPr/>
            <p:nvPr/>
          </p:nvSpPr>
          <p:spPr>
            <a:xfrm>
              <a:off x="5090310" y="5772905"/>
              <a:ext cx="3475037" cy="923330"/>
            </a:xfrm>
            <a:prstGeom prst="rect">
              <a:avLst/>
            </a:prstGeom>
            <a:solidFill>
              <a:schemeClr val="bg1"/>
            </a:solidFill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r>
                <a:rPr lang="cs-CZ" dirty="0" smtClean="0"/>
                <a:t>47. Světelně kinetická plastika pro pražskou Edisonovu </a:t>
              </a:r>
              <a:r>
                <a:rPr lang="cs-CZ" dirty="0"/>
                <a:t>transformační </a:t>
              </a:r>
              <a:r>
                <a:rPr lang="cs-CZ" dirty="0" smtClean="0"/>
                <a:t>stanici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82075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1064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1064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1064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481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75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25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34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6497" grpId="0" animBg="1"/>
      <p:bldP spid="34819" grpId="0" uiExpand="1" build="p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1091" y="360229"/>
            <a:ext cx="4134718" cy="1325563"/>
          </a:xfrm>
          <a:solidFill>
            <a:srgbClr val="FFC000"/>
          </a:solidFill>
        </p:spPr>
        <p:txBody>
          <a:bodyPr/>
          <a:lstStyle/>
          <a:p>
            <a:pPr algn="l"/>
            <a:r>
              <a:rPr lang="cs-CZ" dirty="0" smtClean="0"/>
              <a:t>Torzo, 1936 </a:t>
            </a:r>
            <a:r>
              <a:rPr lang="cs-CZ" dirty="0" smtClean="0">
                <a:latin typeface="Britannic Bold" panose="020B0903060703020204" pitchFamily="34" charset="0"/>
              </a:rPr>
              <a:t>&gt;</a:t>
            </a:r>
            <a:endParaRPr lang="cs-CZ" dirty="0"/>
          </a:p>
        </p:txBody>
      </p:sp>
      <p:sp>
        <p:nvSpPr>
          <p:cNvPr id="4" name="Rectangle 3"/>
          <p:cNvSpPr/>
          <p:nvPr/>
        </p:nvSpPr>
        <p:spPr>
          <a:xfrm>
            <a:off x="4635500" y="5980937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4359056" y="5273988"/>
            <a:ext cx="4784944" cy="1400647"/>
          </a:xfrm>
          <a:prstGeom prst="rect">
            <a:avLst/>
          </a:prstGeom>
          <a:solidFill>
            <a:srgbClr val="FFC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b="1" kern="120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Cambria Math" panose="02040503050406030204" pitchFamily="18" charset="0"/>
                <a:cs typeface="Arial" panose="020B0604020202020204" pitchFamily="34" charset="0"/>
              </a:defRPr>
            </a:lvl1pPr>
          </a:lstStyle>
          <a:p>
            <a:pPr algn="l"/>
            <a:r>
              <a:rPr lang="cs-CZ" dirty="0" smtClean="0">
                <a:latin typeface="Britannic Bold" panose="020B0903060703020204" pitchFamily="34" charset="0"/>
              </a:rPr>
              <a:t>&lt;</a:t>
            </a:r>
            <a:r>
              <a:rPr lang="cs-CZ" dirty="0" smtClean="0"/>
              <a:t> Mužské </a:t>
            </a:r>
            <a:r>
              <a:rPr lang="cs-CZ" dirty="0"/>
              <a:t>a ženské torzo, </a:t>
            </a:r>
            <a:r>
              <a:rPr lang="cs-CZ" dirty="0" smtClean="0"/>
              <a:t>1936</a:t>
            </a:r>
            <a:endParaRPr lang="cs-CZ" dirty="0"/>
          </a:p>
        </p:txBody>
      </p:sp>
      <p:grpSp>
        <p:nvGrpSpPr>
          <p:cNvPr id="8" name="Group 7"/>
          <p:cNvGrpSpPr/>
          <p:nvPr/>
        </p:nvGrpSpPr>
        <p:grpSpPr>
          <a:xfrm>
            <a:off x="730949" y="1825492"/>
            <a:ext cx="3384058" cy="4849143"/>
            <a:chOff x="832342" y="1838192"/>
            <a:chExt cx="3384058" cy="4849143"/>
          </a:xfrm>
        </p:grpSpPr>
        <p:pic>
          <p:nvPicPr>
            <p:cNvPr id="6148" name="Picture 4" descr="http://www.czech-press.cz/afp/editor/slozky/mkotevreneateliery/atel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32342" y="1838192"/>
              <a:ext cx="3384058" cy="451207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Box 5"/>
            <p:cNvSpPr txBox="1"/>
            <p:nvPr/>
          </p:nvSpPr>
          <p:spPr>
            <a:xfrm>
              <a:off x="832342" y="6318003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48</a:t>
              </a:r>
              <a:endParaRPr lang="cs-CZ" dirty="0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5306293" y="614070"/>
            <a:ext cx="3282950" cy="4659918"/>
            <a:chOff x="5379752" y="614070"/>
            <a:chExt cx="3282950" cy="4659918"/>
          </a:xfrm>
        </p:grpSpPr>
        <p:pic>
          <p:nvPicPr>
            <p:cNvPr id="6146" name="Picture 2" descr="http://farm4.staticflickr.com/3552/3395797512_0b2f1f8d7a_o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79752" y="614070"/>
              <a:ext cx="3136032" cy="435408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Box 8"/>
            <p:cNvSpPr txBox="1"/>
            <p:nvPr/>
          </p:nvSpPr>
          <p:spPr>
            <a:xfrm>
              <a:off x="8243998" y="4904656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49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75514907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2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Ležící torzo, 1936</a:t>
            </a:r>
            <a:endParaRPr lang="cs-CZ" dirty="0"/>
          </a:p>
        </p:txBody>
      </p:sp>
      <p:grpSp>
        <p:nvGrpSpPr>
          <p:cNvPr id="5" name="Group 4"/>
          <p:cNvGrpSpPr/>
          <p:nvPr/>
        </p:nvGrpSpPr>
        <p:grpSpPr>
          <a:xfrm>
            <a:off x="1714500" y="1815832"/>
            <a:ext cx="5739134" cy="4627007"/>
            <a:chOff x="1739900" y="1726932"/>
            <a:chExt cx="5739134" cy="4627007"/>
          </a:xfrm>
        </p:grpSpPr>
        <p:pic>
          <p:nvPicPr>
            <p:cNvPr id="7170" name="Picture 2" descr="Další snímek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39900" y="1726932"/>
              <a:ext cx="5715000" cy="4257675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FFD757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  <a:extLst/>
          </p:spPr>
        </p:pic>
        <p:sp>
          <p:nvSpPr>
            <p:cNvPr id="4" name="TextBox 3"/>
            <p:cNvSpPr txBox="1"/>
            <p:nvPr/>
          </p:nvSpPr>
          <p:spPr>
            <a:xfrm>
              <a:off x="7060330" y="5984607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50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43023592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gradFill flip="none" rotWithShape="1"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/>
          </p:cNvSpPr>
          <p:nvPr>
            <p:ph type="title"/>
          </p:nvPr>
        </p:nvSpPr>
        <p:spPr>
          <a:xfrm>
            <a:off x="533400" y="365126"/>
            <a:ext cx="7962900" cy="1325563"/>
          </a:xfrm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FRANTIŠEK JANOUŠEK</a:t>
            </a:r>
            <a:br>
              <a:rPr lang="cs-CZ" dirty="0" smtClean="0"/>
            </a:br>
            <a:r>
              <a:rPr lang="cs-CZ" sz="3200" b="0" dirty="0" smtClean="0">
                <a:solidFill>
                  <a:schemeClr val="tx1"/>
                </a:solidFill>
                <a:effectLst/>
              </a:rPr>
              <a:t>(1890 – 1943)</a:t>
            </a:r>
          </a:p>
        </p:txBody>
      </p:sp>
      <p:sp>
        <p:nvSpPr>
          <p:cNvPr id="130051" name="Rectangle 3"/>
          <p:cNvSpPr>
            <a:spLocks noGrp="1"/>
          </p:cNvSpPr>
          <p:nvPr>
            <p:ph sz="half" idx="1"/>
          </p:nvPr>
        </p:nvSpPr>
        <p:spPr>
          <a:xfrm>
            <a:off x="533400" y="1864965"/>
            <a:ext cx="4635500" cy="4628736"/>
          </a:xfrm>
          <a:solidFill>
            <a:schemeClr val="bg1"/>
          </a:solidFill>
        </p:spPr>
        <p:txBody>
          <a:bodyPr>
            <a:normAutofit fontScale="92500" lnSpcReduction="10000"/>
          </a:bodyPr>
          <a:lstStyle/>
          <a:p>
            <a:pPr>
              <a:spcBef>
                <a:spcPct val="50000"/>
              </a:spcBef>
            </a:pPr>
            <a:r>
              <a:rPr lang="cs-CZ" sz="2800" dirty="0"/>
              <a:t>český </a:t>
            </a:r>
            <a:r>
              <a:rPr lang="cs-CZ" sz="2800" dirty="0" smtClean="0"/>
              <a:t>malíř, významný </a:t>
            </a:r>
            <a:r>
              <a:rPr lang="cs-CZ" sz="2800" dirty="0"/>
              <a:t>představitel českého </a:t>
            </a:r>
            <a:r>
              <a:rPr lang="cs-CZ" sz="2800" dirty="0" smtClean="0"/>
              <a:t>surrealismu</a:t>
            </a:r>
          </a:p>
          <a:p>
            <a:pPr>
              <a:spcBef>
                <a:spcPct val="50000"/>
              </a:spcBef>
            </a:pPr>
            <a:r>
              <a:rPr lang="cs-CZ" sz="2800" dirty="0" smtClean="0"/>
              <a:t>30</a:t>
            </a:r>
            <a:r>
              <a:rPr lang="cs-CZ" sz="2800" dirty="0"/>
              <a:t>. </a:t>
            </a:r>
            <a:r>
              <a:rPr lang="cs-CZ" sz="2800" dirty="0" smtClean="0"/>
              <a:t>léta – </a:t>
            </a:r>
            <a:r>
              <a:rPr lang="cs-CZ" sz="2800" dirty="0"/>
              <a:t>fantazijní krajinné kompozice plné zárodečných elementárních tvarů </a:t>
            </a:r>
            <a:endParaRPr lang="cs-CZ" sz="2800" dirty="0" smtClean="0"/>
          </a:p>
          <a:p>
            <a:pPr>
              <a:spcBef>
                <a:spcPct val="50000"/>
              </a:spcBef>
            </a:pPr>
            <a:r>
              <a:rPr lang="cs-CZ" sz="2800" dirty="0"/>
              <a:t>apokalyptické </a:t>
            </a:r>
            <a:r>
              <a:rPr lang="cs-CZ" sz="2800" dirty="0" smtClean="0"/>
              <a:t>obrazy</a:t>
            </a:r>
          </a:p>
          <a:p>
            <a:pPr lvl="1">
              <a:spcBef>
                <a:spcPct val="50000"/>
              </a:spcBef>
            </a:pPr>
            <a:r>
              <a:rPr lang="cs-CZ" sz="2600" dirty="0" smtClean="0"/>
              <a:t>předválečném </a:t>
            </a:r>
            <a:r>
              <a:rPr lang="cs-CZ" sz="2600" dirty="0"/>
              <a:t>období ztvárnil tragickou vizi světa v obrazech destruktivního bujení organických </a:t>
            </a:r>
            <a:r>
              <a:rPr lang="cs-CZ" sz="2600" dirty="0" smtClean="0"/>
              <a:t>tvarů, předtucha války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5360312" y="1759030"/>
            <a:ext cx="3320113" cy="2672744"/>
            <a:chOff x="5187398" y="1936085"/>
            <a:chExt cx="3518501" cy="2781418"/>
          </a:xfrm>
        </p:grpSpPr>
        <p:pic>
          <p:nvPicPr>
            <p:cNvPr id="2" name="Picture 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187398" y="1936085"/>
              <a:ext cx="3518501" cy="2681635"/>
            </a:xfrm>
            <a:prstGeom prst="rect">
              <a:avLst/>
            </a:prstGeom>
          </p:spPr>
        </p:pic>
        <p:sp>
          <p:nvSpPr>
            <p:cNvPr id="3" name="Rectangle 2"/>
            <p:cNvSpPr/>
            <p:nvPr/>
          </p:nvSpPr>
          <p:spPr>
            <a:xfrm>
              <a:off x="6116902" y="4348171"/>
              <a:ext cx="1659493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 smtClean="0"/>
                <a:t>51. Obraz</a:t>
              </a:r>
              <a:r>
                <a:rPr lang="cs-CZ" dirty="0"/>
                <a:t>, 1936</a:t>
              </a: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5360312" y="4330856"/>
            <a:ext cx="3320113" cy="2527144"/>
            <a:chOff x="5296813" y="4385277"/>
            <a:chExt cx="3320113" cy="2527144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296813" y="4385277"/>
              <a:ext cx="3320113" cy="2415669"/>
            </a:xfrm>
            <a:prstGeom prst="rect">
              <a:avLst/>
            </a:prstGeom>
          </p:spPr>
        </p:pic>
        <p:sp>
          <p:nvSpPr>
            <p:cNvPr id="6" name="TextBox 5"/>
            <p:cNvSpPr txBox="1"/>
            <p:nvPr/>
          </p:nvSpPr>
          <p:spPr>
            <a:xfrm>
              <a:off x="6290233" y="6543089"/>
              <a:ext cx="145956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52. Bez názvu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756734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130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130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130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750"/>
                            </p:stCondLst>
                            <p:childTnLst>
                              <p:par>
                                <p:cTn id="15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75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3005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30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75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130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75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30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8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30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0050" grpId="0" animBg="1"/>
      <p:bldP spid="130051" grpId="0" uiExpand="1" build="p" animBg="1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21" name="Rectangle 5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sz="6000" dirty="0"/>
              <a:t>Krajina s </a:t>
            </a:r>
            <a:r>
              <a:rPr lang="cs-CZ" sz="6000" dirty="0" smtClean="0"/>
              <a:t>hnízdy, 1936</a:t>
            </a:r>
            <a:endParaRPr lang="cs-CZ" sz="4000" dirty="0" smtClean="0"/>
          </a:p>
        </p:txBody>
      </p:sp>
      <p:grpSp>
        <p:nvGrpSpPr>
          <p:cNvPr id="5" name="Group 4"/>
          <p:cNvGrpSpPr/>
          <p:nvPr/>
        </p:nvGrpSpPr>
        <p:grpSpPr>
          <a:xfrm>
            <a:off x="1293749" y="1775470"/>
            <a:ext cx="6679699" cy="4783177"/>
            <a:chOff x="1293749" y="1612632"/>
            <a:chExt cx="6679699" cy="4783177"/>
          </a:xfrm>
        </p:grpSpPr>
        <p:pic>
          <p:nvPicPr>
            <p:cNvPr id="2" name="Picture 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293749" y="1612632"/>
              <a:ext cx="6556501" cy="445194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4" name="TextBox 3"/>
            <p:cNvSpPr txBox="1"/>
            <p:nvPr/>
          </p:nvSpPr>
          <p:spPr>
            <a:xfrm>
              <a:off x="7554744" y="6026477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53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47881619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Zimní </a:t>
            </a:r>
            <a:r>
              <a:rPr lang="cs-CZ" dirty="0"/>
              <a:t>krajina s figurou, </a:t>
            </a:r>
            <a:r>
              <a:rPr lang="cs-CZ" dirty="0" smtClean="0"/>
              <a:t> 1935</a:t>
            </a:r>
            <a:endParaRPr lang="cs-CZ" dirty="0"/>
          </a:p>
        </p:txBody>
      </p:sp>
      <p:grpSp>
        <p:nvGrpSpPr>
          <p:cNvPr id="6" name="Group 5"/>
          <p:cNvGrpSpPr/>
          <p:nvPr/>
        </p:nvGrpSpPr>
        <p:grpSpPr>
          <a:xfrm>
            <a:off x="1625681" y="1724953"/>
            <a:ext cx="6107353" cy="4965340"/>
            <a:chOff x="1563051" y="1825162"/>
            <a:chExt cx="6107353" cy="4965340"/>
          </a:xfrm>
        </p:grpSpPr>
        <p:pic>
          <p:nvPicPr>
            <p:cNvPr id="11266" name="Picture 2" descr="http://www.galeriezlin.cz/uploads/thumbnails/thumbnail-1024768-o-42-janousek-f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63051" y="1825162"/>
              <a:ext cx="6017897" cy="459600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Box 4"/>
            <p:cNvSpPr txBox="1"/>
            <p:nvPr/>
          </p:nvSpPr>
          <p:spPr>
            <a:xfrm>
              <a:off x="7251700" y="6421170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54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22318796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11914"/>
            <a:ext cx="7886700" cy="1148216"/>
          </a:xfrm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Válečná krajina</a:t>
            </a:r>
            <a:endParaRPr lang="cs-CZ" dirty="0"/>
          </a:p>
        </p:txBody>
      </p:sp>
      <p:grpSp>
        <p:nvGrpSpPr>
          <p:cNvPr id="5" name="Group 4"/>
          <p:cNvGrpSpPr/>
          <p:nvPr/>
        </p:nvGrpSpPr>
        <p:grpSpPr>
          <a:xfrm>
            <a:off x="1281349" y="1616553"/>
            <a:ext cx="6698299" cy="5141239"/>
            <a:chOff x="1281349" y="1460500"/>
            <a:chExt cx="6698299" cy="5141239"/>
          </a:xfrm>
        </p:grpSpPr>
        <p:pic>
          <p:nvPicPr>
            <p:cNvPr id="10242" name="Picture 2" descr="http://www.topzine.cz/wp-content/uploads/2011/06/10_Janou%C5%A1ek_Vale%C4%8Dn%C3%A1-krajina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81349" y="1460500"/>
              <a:ext cx="6581302" cy="478460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7560944" y="6232407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55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5764357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5" name="Rectangle 3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 Krajina se zříceninou, 1937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1442755" y="1896346"/>
            <a:ext cx="6258489" cy="4592404"/>
            <a:chOff x="1500815" y="1658352"/>
            <a:chExt cx="6258489" cy="4592404"/>
          </a:xfrm>
        </p:grpSpPr>
        <p:pic>
          <p:nvPicPr>
            <p:cNvPr id="110594" name="Picture 2" descr="František Janoušek - Krajina se zříceninou, 1937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1500815" y="1658352"/>
              <a:ext cx="6142369" cy="424847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2" name="TextBox 1"/>
            <p:cNvSpPr txBox="1"/>
            <p:nvPr/>
          </p:nvSpPr>
          <p:spPr>
            <a:xfrm>
              <a:off x="7340600" y="5881424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56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51251784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5" name="Nadpis 1"/>
          <p:cNvSpPr>
            <a:spLocks noGrp="1"/>
          </p:cNvSpPr>
          <p:nvPr>
            <p:ph type="title"/>
          </p:nvPr>
        </p:nvSpPr>
        <p:spPr>
          <a:xfrm>
            <a:off x="628649" y="307668"/>
            <a:ext cx="7984051" cy="1144357"/>
          </a:xfrm>
          <a:solidFill>
            <a:srgbClr val="FFC000"/>
          </a:solidFill>
        </p:spPr>
        <p:txBody>
          <a:bodyPr/>
          <a:lstStyle/>
          <a:p>
            <a:pPr eaLnBrk="1" hangingPunct="1"/>
            <a:r>
              <a:rPr lang="cs-CZ" dirty="0" smtClean="0">
                <a:solidFill>
                  <a:srgbClr val="FF0000"/>
                </a:solidFill>
              </a:rPr>
              <a:t>SKUPINA RA</a:t>
            </a:r>
          </a:p>
        </p:txBody>
      </p:sp>
      <p:sp>
        <p:nvSpPr>
          <p:cNvPr id="134146" name="Zástupný symbol pro obsah 2"/>
          <p:cNvSpPr>
            <a:spLocks noGrp="1"/>
          </p:cNvSpPr>
          <p:nvPr>
            <p:ph sz="half" idx="1"/>
          </p:nvPr>
        </p:nvSpPr>
        <p:spPr>
          <a:xfrm>
            <a:off x="628650" y="1716066"/>
            <a:ext cx="7984051" cy="4824782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3000" dirty="0" smtClean="0">
                <a:latin typeface="Arial" charset="0"/>
                <a:cs typeface="Arial" charset="0"/>
              </a:rPr>
              <a:t>imaginativní linie českého předválečného umění</a:t>
            </a:r>
          </a:p>
          <a:p>
            <a:pPr eaLnBrk="1" hangingPunct="1">
              <a:lnSpc>
                <a:spcPct val="90000"/>
              </a:lnSpc>
            </a:pPr>
            <a:r>
              <a:rPr lang="cs-CZ" sz="3000" dirty="0" smtClean="0">
                <a:latin typeface="Arial" charset="0"/>
                <a:cs typeface="Arial" charset="0"/>
              </a:rPr>
              <a:t>*1936 – Rakovník → revoluční avantgarda (původně akademický studentský spolek)</a:t>
            </a:r>
          </a:p>
          <a:p>
            <a:pPr lvl="1"/>
            <a:r>
              <a:rPr lang="cs-CZ" sz="2800" dirty="0" smtClean="0"/>
              <a:t>cyklostylovaný </a:t>
            </a:r>
            <a:r>
              <a:rPr lang="cs-CZ" sz="2800" dirty="0"/>
              <a:t>sborník Roztrhané </a:t>
            </a:r>
            <a:r>
              <a:rPr lang="cs-CZ" sz="2800" dirty="0" smtClean="0"/>
              <a:t>panenky</a:t>
            </a:r>
            <a:endParaRPr lang="cs-CZ" sz="2600" dirty="0" smtClean="0">
              <a:latin typeface="Arial" charset="0"/>
              <a:cs typeface="Arial" charset="0"/>
            </a:endParaRPr>
          </a:p>
          <a:p>
            <a:pPr lvl="2">
              <a:buFont typeface="Arial" charset="0"/>
              <a:buNone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VÁCLAV ZYKMUND</a:t>
            </a:r>
          </a:p>
          <a:p>
            <a:pPr lvl="2">
              <a:buFont typeface="Arial" charset="0"/>
              <a:buNone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JOSEF ISTLER</a:t>
            </a:r>
          </a:p>
          <a:p>
            <a:pPr lvl="2">
              <a:buFont typeface="Arial" charset="0"/>
              <a:buNone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VÁCLAV TIKAL</a:t>
            </a:r>
          </a:p>
          <a:p>
            <a:pPr lvl="2">
              <a:buFont typeface="Arial" charset="0"/>
              <a:buNone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BOHDAN LACINA</a:t>
            </a:r>
          </a:p>
        </p:txBody>
      </p:sp>
    </p:spTree>
    <p:extLst>
      <p:ext uri="{BB962C8B-B14F-4D97-AF65-F5344CB8AC3E}">
        <p14:creationId xmlns:p14="http://schemas.microsoft.com/office/powerpoint/2010/main" val="3639718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1341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1341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134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3414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34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75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341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75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341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750"/>
                            </p:stCondLst>
                            <p:childTnLst>
                              <p:par>
                                <p:cTn id="26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1341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750"/>
                            </p:stCondLst>
                            <p:childTnLst>
                              <p:par>
                                <p:cTn id="30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341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750"/>
                            </p:stCondLst>
                            <p:childTnLst>
                              <p:par>
                                <p:cTn id="34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341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6750"/>
                            </p:stCondLst>
                            <p:childTnLst>
                              <p:par>
                                <p:cTn id="38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1341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4145" grpId="0" animBg="1"/>
      <p:bldP spid="134146" grpId="0" uiExpand="1" build="p" animBg="1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gradFill flip="none" rotWithShape="1"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3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dirty="0" smtClean="0"/>
              <a:t>JOSEF ISTLER</a:t>
            </a:r>
            <a:br>
              <a:rPr lang="cs-CZ" dirty="0" smtClean="0"/>
            </a:br>
            <a:r>
              <a:rPr lang="cs-CZ" sz="3200" b="0" dirty="0" smtClean="0">
                <a:solidFill>
                  <a:schemeClr val="tx1"/>
                </a:solidFill>
                <a:effectLst/>
              </a:rPr>
              <a:t>(1919 – 2000)</a:t>
            </a:r>
            <a:endParaRPr lang="cs-CZ" b="0" dirty="0" smtClean="0">
              <a:solidFill>
                <a:schemeClr val="tx1"/>
              </a:solidFill>
              <a:effectLst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533400" y="1864965"/>
            <a:ext cx="4368800" cy="4383435"/>
          </a:xfrm>
        </p:spPr>
        <p:txBody>
          <a:bodyPr>
            <a:normAutofit fontScale="70000" lnSpcReduction="20000"/>
          </a:bodyPr>
          <a:lstStyle/>
          <a:p>
            <a:r>
              <a:rPr lang="cs-CZ" dirty="0"/>
              <a:t>p</a:t>
            </a:r>
            <a:r>
              <a:rPr lang="cs-CZ" dirty="0" smtClean="0"/>
              <a:t>atří </a:t>
            </a:r>
            <a:r>
              <a:rPr lang="cs-CZ" dirty="0"/>
              <a:t>mezi čelné představitele českého a evropského surrealismu a </a:t>
            </a:r>
            <a:r>
              <a:rPr lang="cs-CZ" dirty="0" err="1" smtClean="0"/>
              <a:t>informelu</a:t>
            </a:r>
            <a:endParaRPr lang="cs-CZ" dirty="0" smtClean="0"/>
          </a:p>
          <a:p>
            <a:r>
              <a:rPr lang="cs-CZ" dirty="0" smtClean="0"/>
              <a:t>člen </a:t>
            </a:r>
            <a:r>
              <a:rPr lang="cs-CZ" dirty="0"/>
              <a:t>skupiny </a:t>
            </a:r>
            <a:r>
              <a:rPr lang="cs-CZ" dirty="0" smtClean="0"/>
              <a:t>RA</a:t>
            </a:r>
          </a:p>
          <a:p>
            <a:r>
              <a:rPr lang="cs-CZ" dirty="0"/>
              <a:t>z</a:t>
            </a:r>
            <a:r>
              <a:rPr lang="cs-CZ" dirty="0" smtClean="0"/>
              <a:t>abýval </a:t>
            </a:r>
            <a:r>
              <a:rPr lang="cs-CZ" dirty="0"/>
              <a:t>se </a:t>
            </a:r>
            <a:r>
              <a:rPr lang="cs-CZ" dirty="0" smtClean="0"/>
              <a:t>fotografií, </a:t>
            </a:r>
            <a:r>
              <a:rPr lang="cs-CZ" dirty="0"/>
              <a:t>malbou, kresbou a </a:t>
            </a:r>
            <a:r>
              <a:rPr lang="cs-CZ" dirty="0" smtClean="0"/>
              <a:t>grafikou</a:t>
            </a:r>
          </a:p>
          <a:p>
            <a:r>
              <a:rPr lang="cs-CZ" dirty="0" smtClean="0"/>
              <a:t>vytvořil i </a:t>
            </a:r>
            <a:r>
              <a:rPr lang="cs-CZ" dirty="0"/>
              <a:t>monumentální realizace: triptych pro letiště </a:t>
            </a:r>
            <a:r>
              <a:rPr lang="cs-CZ" dirty="0" smtClean="0"/>
              <a:t>Praha-Ruzyň (1969), </a:t>
            </a:r>
            <a:r>
              <a:rPr lang="cs-CZ" dirty="0"/>
              <a:t>vitráž pro školu v Mostě </a:t>
            </a:r>
            <a:r>
              <a:rPr lang="cs-CZ" dirty="0" smtClean="0"/>
              <a:t>1975</a:t>
            </a:r>
          </a:p>
          <a:p>
            <a:r>
              <a:rPr lang="cs-CZ" dirty="0" smtClean="0"/>
              <a:t>podílel </a:t>
            </a:r>
            <a:r>
              <a:rPr lang="cs-CZ" dirty="0"/>
              <a:t>se na výzdobě kostela v </a:t>
            </a:r>
            <a:r>
              <a:rPr lang="cs-CZ" dirty="0" smtClean="0"/>
              <a:t>Jedovnicích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5213230" y="1967468"/>
            <a:ext cx="3279225" cy="4280932"/>
            <a:chOff x="5124330" y="1967468"/>
            <a:chExt cx="3279225" cy="4280932"/>
          </a:xfrm>
        </p:grpSpPr>
        <p:pic>
          <p:nvPicPr>
            <p:cNvPr id="14338" name="Picture 2" descr="http://www.rabasgallery.cz/k_v/xml/2005/img/20050208istler05Hlava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24330" y="1967468"/>
              <a:ext cx="3279225" cy="391160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Rectangle 2"/>
            <p:cNvSpPr/>
            <p:nvPr/>
          </p:nvSpPr>
          <p:spPr>
            <a:xfrm>
              <a:off x="5792523" y="5879068"/>
              <a:ext cx="1942840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 smtClean="0"/>
                <a:t>57. 1958</a:t>
              </a:r>
              <a:r>
                <a:rPr lang="cs-CZ" dirty="0"/>
                <a:t>, litografie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986595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1361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1361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136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25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25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25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25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25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6193" grpId="0" animBg="1"/>
      <p:bldP spid="2" grpId="0" uiExpand="1" build="p" animBg="1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600325" y="443338"/>
            <a:ext cx="3943350" cy="1249165"/>
          </a:xfrm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Hlavy</a:t>
            </a:r>
            <a:endParaRPr lang="cs-CZ" dirty="0"/>
          </a:p>
        </p:txBody>
      </p:sp>
      <p:grpSp>
        <p:nvGrpSpPr>
          <p:cNvPr id="9" name="Group 8"/>
          <p:cNvGrpSpPr/>
          <p:nvPr/>
        </p:nvGrpSpPr>
        <p:grpSpPr>
          <a:xfrm>
            <a:off x="158993" y="1886154"/>
            <a:ext cx="2828191" cy="3733392"/>
            <a:chOff x="518963" y="487917"/>
            <a:chExt cx="2828191" cy="3733392"/>
          </a:xfrm>
        </p:grpSpPr>
        <p:pic>
          <p:nvPicPr>
            <p:cNvPr id="15368" name="Picture 8" descr="http://media.mutualart.com/Images/2011_09/06/12/124027831/9d49b562-6f26-4e63-abd1-5c3655b71798_570.Jpe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1368" y="487917"/>
              <a:ext cx="2765786" cy="340404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Box 7"/>
            <p:cNvSpPr txBox="1"/>
            <p:nvPr/>
          </p:nvSpPr>
          <p:spPr>
            <a:xfrm>
              <a:off x="518963" y="3851977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58</a:t>
              </a:r>
              <a:endParaRPr lang="cs-CZ" dirty="0"/>
            </a:p>
          </p:txBody>
        </p:sp>
      </p:grpSp>
      <p:grpSp>
        <p:nvGrpSpPr>
          <p:cNvPr id="11" name="Group 10"/>
          <p:cNvGrpSpPr/>
          <p:nvPr/>
        </p:nvGrpSpPr>
        <p:grpSpPr>
          <a:xfrm>
            <a:off x="3271523" y="2190047"/>
            <a:ext cx="2835275" cy="4494609"/>
            <a:chOff x="5051786" y="1447800"/>
            <a:chExt cx="3735033" cy="5413375"/>
          </a:xfrm>
        </p:grpSpPr>
        <p:pic>
          <p:nvPicPr>
            <p:cNvPr id="15364" name="Picture 4" descr="http://media.mutualart.com/Images/2013_05/06/13/133330151/dae77b99-89aa-4000-b64e-9a82641b0a79_570.Jpe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51786" y="1447800"/>
              <a:ext cx="3549115" cy="510857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Box 9"/>
            <p:cNvSpPr txBox="1"/>
            <p:nvPr/>
          </p:nvSpPr>
          <p:spPr>
            <a:xfrm>
              <a:off x="8368115" y="6491843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60</a:t>
              </a:r>
              <a:endParaRPr lang="cs-CZ" dirty="0"/>
            </a:p>
          </p:txBody>
        </p:sp>
      </p:grpSp>
      <p:grpSp>
        <p:nvGrpSpPr>
          <p:cNvPr id="13" name="Group 12"/>
          <p:cNvGrpSpPr/>
          <p:nvPr/>
        </p:nvGrpSpPr>
        <p:grpSpPr>
          <a:xfrm>
            <a:off x="6250006" y="1886154"/>
            <a:ext cx="2648715" cy="3559244"/>
            <a:chOff x="2000169" y="2851229"/>
            <a:chExt cx="2903799" cy="4009946"/>
          </a:xfrm>
        </p:grpSpPr>
        <p:pic>
          <p:nvPicPr>
            <p:cNvPr id="15372" name="Picture 12" descr="http://media.mutualart.com/Images/2011_09/06/12/124025678/1ee896bf-207e-4b73-bbd9-de8470b5a665_570.Jpe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00169" y="2851229"/>
              <a:ext cx="2865699" cy="370514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Box 11"/>
            <p:cNvSpPr txBox="1"/>
            <p:nvPr/>
          </p:nvSpPr>
          <p:spPr>
            <a:xfrm>
              <a:off x="4485264" y="6491843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59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62913652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750"/>
                            </p:stCondLst>
                            <p:childTnLst>
                              <p:par>
                                <p:cTn id="15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750"/>
                            </p:stCondLst>
                            <p:childTnLst>
                              <p:par>
                                <p:cTn id="19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18879" y="365610"/>
            <a:ext cx="3943350" cy="1107550"/>
          </a:xfrm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Bez názvu </a:t>
            </a:r>
            <a:r>
              <a:rPr lang="cs-CZ" dirty="0" smtClean="0">
                <a:latin typeface="Arial" panose="020B0604020202020204" pitchFamily="34" charset="0"/>
              </a:rPr>
              <a:t>▼</a:t>
            </a:r>
            <a:endParaRPr lang="cs-CZ" dirty="0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557481" y="5341705"/>
            <a:ext cx="3545777" cy="1181766"/>
          </a:xfrm>
          <a:prstGeom prst="rect">
            <a:avLst/>
          </a:prstGeom>
          <a:solidFill>
            <a:srgbClr val="FFC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b="1" kern="120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Cambria Math" panose="02040503050406030204" pitchFamily="18" charset="0"/>
                <a:cs typeface="Arial" panose="020B0604020202020204" pitchFamily="34" charset="0"/>
              </a:defRPr>
            </a:lvl1pPr>
          </a:lstStyle>
          <a:p>
            <a:r>
              <a:rPr lang="cs-CZ" dirty="0" smtClean="0">
                <a:latin typeface="Arial" panose="020B0604020202020204" pitchFamily="34" charset="0"/>
              </a:rPr>
              <a:t>▲</a:t>
            </a:r>
            <a:r>
              <a:rPr lang="cs-CZ" dirty="0" smtClean="0"/>
              <a:t> Hlava</a:t>
            </a:r>
            <a:endParaRPr lang="cs-CZ" dirty="0"/>
          </a:p>
        </p:txBody>
      </p:sp>
      <p:grpSp>
        <p:nvGrpSpPr>
          <p:cNvPr id="9" name="Group 8"/>
          <p:cNvGrpSpPr/>
          <p:nvPr/>
        </p:nvGrpSpPr>
        <p:grpSpPr>
          <a:xfrm>
            <a:off x="544955" y="553500"/>
            <a:ext cx="3603397" cy="4804282"/>
            <a:chOff x="484301" y="472861"/>
            <a:chExt cx="3603397" cy="4804282"/>
          </a:xfrm>
        </p:grpSpPr>
        <p:pic>
          <p:nvPicPr>
            <p:cNvPr id="16386" name="Picture 2" descr="http://media.mutualart.com/Images/2011_09/06/12/124024539/1a8f2cb7-5af6-4e55-a5cf-62e55b6b3fd5_570.Jpe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4301" y="472861"/>
              <a:ext cx="3603397" cy="443495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Box 7"/>
            <p:cNvSpPr txBox="1"/>
            <p:nvPr/>
          </p:nvSpPr>
          <p:spPr>
            <a:xfrm>
              <a:off x="484301" y="4907811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61</a:t>
              </a:r>
              <a:endParaRPr lang="cs-CZ" dirty="0"/>
            </a:p>
          </p:txBody>
        </p:sp>
      </p:grpSp>
      <p:grpSp>
        <p:nvGrpSpPr>
          <p:cNvPr id="11" name="Group 10"/>
          <p:cNvGrpSpPr/>
          <p:nvPr/>
        </p:nvGrpSpPr>
        <p:grpSpPr>
          <a:xfrm>
            <a:off x="4685359" y="1661050"/>
            <a:ext cx="3925632" cy="5194300"/>
            <a:chOff x="4572000" y="1036846"/>
            <a:chExt cx="4497132" cy="5780492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572000" y="1036846"/>
              <a:ext cx="4365114" cy="543200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0" name="TextBox 9"/>
            <p:cNvSpPr txBox="1"/>
            <p:nvPr/>
          </p:nvSpPr>
          <p:spPr>
            <a:xfrm>
              <a:off x="8650428" y="6448006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62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40449951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3152" y="5068404"/>
            <a:ext cx="4410075" cy="1325563"/>
          </a:xfrm>
          <a:solidFill>
            <a:srgbClr val="FFC000"/>
          </a:solidFill>
        </p:spPr>
        <p:txBody>
          <a:bodyPr/>
          <a:lstStyle/>
          <a:p>
            <a:pPr algn="l"/>
            <a:r>
              <a:rPr lang="cs-CZ" dirty="0" smtClean="0">
                <a:solidFill>
                  <a:srgbClr val="0070C0"/>
                </a:solidFill>
              </a:rPr>
              <a:t>Autoportrét, 1942 ►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85775" y="1819547"/>
            <a:ext cx="4038600" cy="3011835"/>
          </a:xfrm>
        </p:spPr>
        <p:txBody>
          <a:bodyPr>
            <a:noAutofit/>
          </a:bodyPr>
          <a:lstStyle/>
          <a:p>
            <a:r>
              <a:rPr lang="cs-CZ" sz="2400" dirty="0"/>
              <a:t>Poodhalená žena bujného poprsí s odvrácenou mužskou hlavou, na které je patrná lysina. Odraz této mužské tváře je v zrcadle, které si kyprá postava přidržuje na nožičkách, jež proporčně neodpovídají tělu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485775" y="256962"/>
            <a:ext cx="8137525" cy="1325563"/>
          </a:xfrm>
          <a:prstGeom prst="rect">
            <a:avLst/>
          </a:prstGeom>
          <a:solidFill>
            <a:srgbClr val="FFC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b="1" kern="120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Cambria Math" panose="02040503050406030204" pitchFamily="18" charset="0"/>
                <a:cs typeface="Arial" panose="020B0604020202020204" pitchFamily="34" charset="0"/>
              </a:defRPr>
            </a:lvl1pPr>
          </a:lstStyle>
          <a:p>
            <a:r>
              <a:rPr lang="cs-CZ" dirty="0" smtClean="0"/>
              <a:t>VÁCLAV TIKAL</a:t>
            </a:r>
            <a:br>
              <a:rPr lang="cs-CZ" dirty="0" smtClean="0"/>
            </a:br>
            <a:r>
              <a:rPr lang="cs-CZ" sz="3200" b="0" dirty="0" smtClean="0">
                <a:solidFill>
                  <a:schemeClr val="tx1"/>
                </a:solidFill>
                <a:effectLst/>
              </a:rPr>
              <a:t>(1906 – 1965)</a:t>
            </a:r>
          </a:p>
        </p:txBody>
      </p:sp>
      <p:grpSp>
        <p:nvGrpSpPr>
          <p:cNvPr id="7" name="Group 6"/>
          <p:cNvGrpSpPr/>
          <p:nvPr/>
        </p:nvGrpSpPr>
        <p:grpSpPr>
          <a:xfrm>
            <a:off x="4993227" y="1819547"/>
            <a:ext cx="3743977" cy="4796250"/>
            <a:chOff x="4993227" y="1819547"/>
            <a:chExt cx="3743977" cy="4796250"/>
          </a:xfrm>
        </p:grpSpPr>
        <p:pic>
          <p:nvPicPr>
            <p:cNvPr id="2052" name="Picture 4" descr="http://www.creativoas.cz/data/tikal-i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93227" y="1819547"/>
              <a:ext cx="3630073" cy="442691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Box 5"/>
            <p:cNvSpPr txBox="1"/>
            <p:nvPr/>
          </p:nvSpPr>
          <p:spPr>
            <a:xfrm>
              <a:off x="8318500" y="6246465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63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473836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75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75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 animBg="1"/>
      <p:bldP spid="8" grpId="0" animBg="1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 txBox="1">
            <a:spLocks/>
          </p:cNvSpPr>
          <p:nvPr/>
        </p:nvSpPr>
        <p:spPr>
          <a:xfrm>
            <a:off x="1645086" y="259805"/>
            <a:ext cx="5853827" cy="1107550"/>
          </a:xfrm>
          <a:prstGeom prst="rect">
            <a:avLst/>
          </a:prstGeom>
          <a:solidFill>
            <a:srgbClr val="FFC000"/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1" kern="120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 Math" panose="02040503050406030204" pitchFamily="18" charset="0"/>
                <a:ea typeface="Cambria Math" panose="02040503050406030204" pitchFamily="18" charset="0"/>
                <a:cs typeface="+mj-cs"/>
              </a:defRPr>
            </a:lvl1pPr>
          </a:lstStyle>
          <a:p>
            <a:r>
              <a:rPr lang="cs-CZ" sz="4800" dirty="0" smtClean="0">
                <a:solidFill>
                  <a:srgbClr val="0070C0"/>
                </a:solidFill>
                <a:latin typeface="+mn-lt"/>
              </a:rPr>
              <a:t>Lidice</a:t>
            </a:r>
            <a:r>
              <a:rPr lang="cs-CZ" sz="4800" dirty="0">
                <a:solidFill>
                  <a:srgbClr val="0070C0"/>
                </a:solidFill>
                <a:latin typeface="+mn-lt"/>
              </a:rPr>
              <a:t>, 1944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1645086" y="1558530"/>
            <a:ext cx="5853828" cy="5008491"/>
            <a:chOff x="1645086" y="1433270"/>
            <a:chExt cx="5853828" cy="5008491"/>
          </a:xfrm>
        </p:grpSpPr>
        <p:pic>
          <p:nvPicPr>
            <p:cNvPr id="17410" name="Picture 2" descr="http://4.bp.blogspot.com/_BXKxvhmAAJg/RuMhpHeeYxI/AAAAAAAAByA/lnsGKWSDaVk/s1600/V%C3%A1clav+Tikal+(The+Czech+Republic),+Lidice,+1944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45086" y="1433270"/>
              <a:ext cx="5853828" cy="4639159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7080210" y="6072429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64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110036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138" y="608013"/>
            <a:ext cx="4434840" cy="1136643"/>
          </a:xfrm>
          <a:solidFill>
            <a:srgbClr val="FFC000"/>
          </a:solidFill>
        </p:spPr>
        <p:txBody>
          <a:bodyPr/>
          <a:lstStyle/>
          <a:p>
            <a:pPr algn="l"/>
            <a:r>
              <a:rPr lang="cs-CZ" dirty="0" smtClean="0"/>
              <a:t>Symbióza, </a:t>
            </a:r>
            <a:r>
              <a:rPr lang="cs-CZ" dirty="0"/>
              <a:t>1945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5147071" y="608013"/>
            <a:ext cx="3996929" cy="6084332"/>
            <a:chOff x="4956175" y="608013"/>
            <a:chExt cx="3996929" cy="6084332"/>
          </a:xfrm>
        </p:grpSpPr>
        <p:pic>
          <p:nvPicPr>
            <p:cNvPr id="1026" name="Picture 2" descr="Další snímek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56175" y="608013"/>
              <a:ext cx="3819525" cy="571500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8534400" y="6323013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65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63351323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5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367806" y="2924944"/>
            <a:ext cx="4408388" cy="1323439"/>
          </a:xfrm>
          <a:prstGeom prst="rect">
            <a:avLst/>
          </a:prstGeom>
          <a:noFill/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txBody>
          <a:bodyPr wrap="none" lIns="91440" tIns="45720" rIns="91440" bIns="45720">
            <a:prstTxWarp prst="textDoubleWave1">
              <a:avLst/>
            </a:prstTxWarp>
            <a:spAutoFit/>
            <a:scene3d>
              <a:camera prst="obliqueTopRight"/>
              <a:lightRig rig="threePt" dir="t"/>
            </a:scene3d>
            <a:sp3d extrusionH="57150">
              <a:bevelT w="38100" h="38100"/>
            </a:sp3d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8000" b="1" dirty="0" smtClean="0">
                <a:ln w="28575">
                  <a:solidFill>
                    <a:srgbClr val="FFFF00"/>
                  </a:solidFill>
                  <a:prstDash val="solid"/>
                </a:ln>
                <a:solidFill>
                  <a:srgbClr val="CF7BD1"/>
                </a:solidFill>
                <a:effectLst>
                  <a:glow rad="139700">
                    <a:srgbClr val="C0504D">
                      <a:satMod val="175000"/>
                      <a:alpha val="40000"/>
                    </a:srgbClr>
                  </a:glow>
                  <a:outerShdw dist="38100" dir="2700000" algn="tl" rotWithShape="0">
                    <a:srgbClr val="C0504D"/>
                  </a:outerShdw>
                </a:effectLst>
                <a:latin typeface="Arial" charset="0"/>
                <a:cs typeface="Arial" charset="0"/>
              </a:rPr>
              <a:t>KONEC</a:t>
            </a:r>
            <a:endParaRPr lang="en-US" sz="8000" b="1" dirty="0">
              <a:ln w="28575">
                <a:solidFill>
                  <a:srgbClr val="FFFF00"/>
                </a:solidFill>
                <a:prstDash val="solid"/>
              </a:ln>
              <a:solidFill>
                <a:srgbClr val="CF7BD1"/>
              </a:solidFill>
              <a:effectLst>
                <a:glow rad="139700">
                  <a:srgbClr val="C0504D">
                    <a:satMod val="175000"/>
                    <a:alpha val="40000"/>
                  </a:srgbClr>
                </a:glow>
                <a:outerShdw dist="38100" dir="2700000" algn="tl" rotWithShape="0">
                  <a:srgbClr val="C0504D"/>
                </a:outerShdw>
              </a:effectLst>
              <a:latin typeface="Arial" charset="0"/>
              <a:cs typeface="Arial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8768022" y="648866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solidFill>
                  <a:prstClr val="white"/>
                </a:solidFill>
                <a:latin typeface="Arial" charset="0"/>
                <a:cs typeface="Arial" charset="0"/>
              </a:rPr>
              <a:t>1</a:t>
            </a:r>
            <a:endParaRPr lang="cs-CZ" dirty="0">
              <a:solidFill>
                <a:prstClr val="white"/>
              </a:solidFill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639889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3250">
        <p15:prstTrans prst="origami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00"/>
                            </p:stCondLst>
                            <p:childTnLst>
                              <p:par>
                                <p:cTn id="11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12" dur="100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  <p:animClr clrSpc="rgb" dir="cw">
                                      <p:cBhvr>
                                        <p:cTn id="13" dur="100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  <p:set>
                                      <p:cBhvr>
                                        <p:cTn id="14" dur="100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100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427287"/>
            <a:ext cx="7886700" cy="1325563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</a:t>
            </a:r>
            <a:endParaRPr lang="cs-CZ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49334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400050" y="377190"/>
            <a:ext cx="2651760" cy="1943100"/>
          </a:xfrm>
          <a:prstGeom prst="rect">
            <a:avLst/>
          </a:prstGeom>
          <a:noFill/>
          <a:ln w="38100">
            <a:solidFill>
              <a:srgbClr val="FFD757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6118860" y="377190"/>
            <a:ext cx="2651760" cy="1943100"/>
          </a:xfrm>
          <a:prstGeom prst="rect">
            <a:avLst/>
          </a:prstGeom>
          <a:noFill/>
          <a:ln w="38100">
            <a:solidFill>
              <a:srgbClr val="FFD757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00050" y="2499360"/>
            <a:ext cx="2651760" cy="1943100"/>
          </a:xfrm>
          <a:prstGeom prst="rect">
            <a:avLst/>
          </a:prstGeom>
          <a:noFill/>
          <a:ln w="38100">
            <a:solidFill>
              <a:srgbClr val="FFD757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3268980" y="2506980"/>
            <a:ext cx="2651760" cy="1943100"/>
          </a:xfrm>
          <a:prstGeom prst="rect">
            <a:avLst/>
          </a:prstGeom>
          <a:noFill/>
          <a:ln w="38100">
            <a:solidFill>
              <a:srgbClr val="FFD757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118860" y="2506980"/>
            <a:ext cx="2651760" cy="1943100"/>
          </a:xfrm>
          <a:prstGeom prst="rect">
            <a:avLst/>
          </a:prstGeom>
          <a:noFill/>
          <a:ln w="38100">
            <a:solidFill>
              <a:srgbClr val="FFD757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3268980" y="377190"/>
            <a:ext cx="2651760" cy="1943100"/>
          </a:xfrm>
          <a:prstGeom prst="rect">
            <a:avLst/>
          </a:prstGeom>
          <a:noFill/>
          <a:ln w="38100">
            <a:solidFill>
              <a:srgbClr val="FFD757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pt-BR" dirty="0">
              <a:solidFill>
                <a:prstClr val="black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400050" y="4617720"/>
            <a:ext cx="2651760" cy="1943100"/>
          </a:xfrm>
          <a:prstGeom prst="rect">
            <a:avLst/>
          </a:prstGeom>
          <a:noFill/>
          <a:ln w="38100">
            <a:solidFill>
              <a:srgbClr val="FFD757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3259455" y="4617720"/>
            <a:ext cx="2651760" cy="1943100"/>
          </a:xfrm>
          <a:prstGeom prst="rect">
            <a:avLst/>
          </a:prstGeom>
          <a:noFill/>
          <a:ln w="38100">
            <a:solidFill>
              <a:srgbClr val="FFD757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6118860" y="4644390"/>
            <a:ext cx="2651760" cy="1943100"/>
          </a:xfrm>
          <a:prstGeom prst="rect">
            <a:avLst/>
          </a:prstGeom>
          <a:noFill/>
          <a:ln w="38100">
            <a:solidFill>
              <a:srgbClr val="FFD757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976148" y="1113203"/>
            <a:ext cx="17738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>
                <a:solidFill>
                  <a:prstClr val="black"/>
                </a:solidFill>
              </a:rPr>
              <a:t>sur = nad </a:t>
            </a:r>
          </a:p>
          <a:p>
            <a:pPr algn="ctr"/>
            <a:r>
              <a:rPr lang="cs-CZ" b="1" dirty="0">
                <a:solidFill>
                  <a:prstClr val="black"/>
                </a:solidFill>
              </a:rPr>
              <a:t>→ nadrealismus 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354830" y="5266103"/>
            <a:ext cx="2179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>
                <a:solidFill>
                  <a:prstClr val="black"/>
                </a:solidFill>
              </a:rPr>
              <a:t>T</a:t>
            </a:r>
            <a:r>
              <a:rPr lang="cs-CZ" b="1" dirty="0" smtClean="0">
                <a:solidFill>
                  <a:prstClr val="black"/>
                </a:solidFill>
              </a:rPr>
              <a:t>eorie psychoanalýzy</a:t>
            </a:r>
            <a:endParaRPr lang="cs-CZ" b="1" dirty="0">
              <a:solidFill>
                <a:prstClr val="black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3836771" y="5292774"/>
            <a:ext cx="15161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>
                <a:solidFill>
                  <a:prstClr val="black"/>
                </a:solidFill>
              </a:rPr>
              <a:t>Salvador Dalí</a:t>
            </a:r>
          </a:p>
          <a:p>
            <a:pPr algn="ctr"/>
            <a:r>
              <a:rPr lang="cs-CZ" b="1" dirty="0" smtClean="0">
                <a:solidFill>
                  <a:prstClr val="black"/>
                </a:solidFill>
              </a:rPr>
              <a:t>„Hořící žirafa“</a:t>
            </a:r>
            <a:endParaRPr lang="cs-CZ" b="1" dirty="0">
              <a:solidFill>
                <a:prstClr val="black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485667" y="5388657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>
                <a:solidFill>
                  <a:prstClr val="black"/>
                </a:solidFill>
              </a:rPr>
              <a:t>1920</a:t>
            </a:r>
            <a:endParaRPr lang="cs-CZ" b="1" dirty="0">
              <a:solidFill>
                <a:prstClr val="black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662940" y="3052494"/>
            <a:ext cx="20740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solidFill>
                  <a:prstClr val="black"/>
                </a:solidFill>
              </a:rPr>
              <a:t>Giorgio de </a:t>
            </a:r>
            <a:r>
              <a:rPr lang="cs-CZ" b="1" dirty="0" err="1" smtClean="0">
                <a:solidFill>
                  <a:prstClr val="black"/>
                </a:solidFill>
              </a:rPr>
              <a:t>Chirico</a:t>
            </a:r>
            <a:r>
              <a:rPr lang="cs-CZ" b="1" dirty="0" smtClean="0">
                <a:solidFill>
                  <a:prstClr val="black"/>
                </a:solidFill>
              </a:rPr>
              <a:t> „Znepokojivé múzy“</a:t>
            </a:r>
            <a:endParaRPr lang="cs-CZ" b="1" dirty="0">
              <a:solidFill>
                <a:prstClr val="black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3798779" y="3136314"/>
            <a:ext cx="1546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>
                <a:solidFill>
                  <a:prstClr val="black"/>
                </a:solidFill>
              </a:rPr>
              <a:t>pitevním stole</a:t>
            </a:r>
            <a:endParaRPr lang="cs-CZ" b="1" dirty="0">
              <a:solidFill>
                <a:prstClr val="black"/>
              </a:solidFill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6286500" y="3052493"/>
            <a:ext cx="21911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solidFill>
                  <a:prstClr val="black"/>
                </a:solidFill>
              </a:rPr>
              <a:t>Max </a:t>
            </a:r>
            <a:r>
              <a:rPr lang="cs-CZ" b="1" dirty="0" smtClean="0">
                <a:solidFill>
                  <a:prstClr val="black"/>
                </a:solidFill>
              </a:rPr>
              <a:t>Ernst </a:t>
            </a:r>
            <a:r>
              <a:rPr lang="cs-CZ" b="1" dirty="0">
                <a:solidFill>
                  <a:prstClr val="black"/>
                </a:solidFill>
              </a:rPr>
              <a:t>„Napoleon v poušti"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377269" y="1113204"/>
            <a:ext cx="21349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>
                <a:solidFill>
                  <a:prstClr val="black"/>
                </a:solidFill>
              </a:rPr>
              <a:t>Prolínání dvou světů</a:t>
            </a:r>
          </a:p>
          <a:p>
            <a:pPr algn="ctr"/>
            <a:r>
              <a:rPr lang="cs-CZ" b="1" dirty="0">
                <a:solidFill>
                  <a:prstClr val="black"/>
                </a:solidFill>
              </a:rPr>
              <a:t>→ snu a reality.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3643918" y="1164074"/>
            <a:ext cx="18278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>
                <a:solidFill>
                  <a:prstClr val="black"/>
                </a:solidFill>
              </a:rPr>
              <a:t>„Italská náměstí“</a:t>
            </a:r>
          </a:p>
        </p:txBody>
      </p:sp>
      <p:sp>
        <p:nvSpPr>
          <p:cNvPr id="21" name="Rectangle 20"/>
          <p:cNvSpPr/>
          <p:nvPr/>
        </p:nvSpPr>
        <p:spPr>
          <a:xfrm>
            <a:off x="392430" y="392430"/>
            <a:ext cx="2651760" cy="1943100"/>
          </a:xfrm>
          <a:prstGeom prst="rect">
            <a:avLst/>
          </a:prstGeom>
          <a:solidFill>
            <a:srgbClr val="D47F0E"/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Vysvětlete název surrealismu.</a:t>
            </a:r>
          </a:p>
        </p:txBody>
      </p:sp>
      <p:sp>
        <p:nvSpPr>
          <p:cNvPr id="23" name="Rectangle 22"/>
          <p:cNvSpPr/>
          <p:nvPr/>
        </p:nvSpPr>
        <p:spPr>
          <a:xfrm>
            <a:off x="392430" y="2514600"/>
            <a:ext cx="2651760" cy="1943100"/>
          </a:xfrm>
          <a:prstGeom prst="rect">
            <a:avLst/>
          </a:prstGeom>
          <a:blipFill>
            <a:blip r:embed="rId3"/>
            <a:stretch>
              <a:fillRect/>
            </a:stretch>
          </a:blip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4" name="Rectangle 23"/>
          <p:cNvSpPr/>
          <p:nvPr/>
        </p:nvSpPr>
        <p:spPr>
          <a:xfrm>
            <a:off x="3261360" y="2522220"/>
            <a:ext cx="2651760" cy="1943100"/>
          </a:xfrm>
          <a:prstGeom prst="rect">
            <a:avLst/>
          </a:prstGeom>
          <a:solidFill>
            <a:srgbClr val="D47F0E"/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Doplňte citát: „…krásný jako náhodné setkání šicího stroje a deštníku na ________“.</a:t>
            </a:r>
            <a:endParaRPr lang="cs-CZ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" name="Rectangle 24"/>
          <p:cNvSpPr/>
          <p:nvPr/>
        </p:nvSpPr>
        <p:spPr>
          <a:xfrm>
            <a:off x="6111240" y="2522220"/>
            <a:ext cx="2651760" cy="1943100"/>
          </a:xfrm>
          <a:prstGeom prst="rect">
            <a:avLst/>
          </a:prstGeom>
          <a:blipFill>
            <a:blip r:embed="rId4"/>
            <a:stretch>
              <a:fillRect/>
            </a:stretch>
          </a:blip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3261360" y="392430"/>
            <a:ext cx="2651760" cy="1943100"/>
          </a:xfrm>
          <a:prstGeom prst="rect">
            <a:avLst/>
          </a:prstGeom>
          <a:solidFill>
            <a:srgbClr val="D47F0E"/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jmenuje </a:t>
            </a:r>
            <a:r>
              <a:rPr lang="cs-CZ" b="1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nejznámější cyklus obrazů G. de Chirica?</a:t>
            </a:r>
            <a:endParaRPr lang="cs-CZ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371733" y="4659630"/>
            <a:ext cx="2651760" cy="1943100"/>
          </a:xfrm>
          <a:prstGeom prst="rect">
            <a:avLst/>
          </a:prstGeom>
          <a:solidFill>
            <a:srgbClr val="D47F0E"/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Kdy byl založen Devětsil?</a:t>
            </a:r>
            <a:endParaRPr lang="cs-CZ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3251835" y="4632960"/>
            <a:ext cx="2651760" cy="1943100"/>
          </a:xfrm>
          <a:prstGeom prst="rect">
            <a:avLst/>
          </a:prstGeom>
          <a:blipFill>
            <a:blip r:embed="rId5"/>
            <a:stretch>
              <a:fillRect/>
            </a:stretch>
          </a:blip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6111240" y="4659630"/>
            <a:ext cx="2651760" cy="1943100"/>
          </a:xfrm>
          <a:prstGeom prst="rect">
            <a:avLst/>
          </a:prstGeom>
          <a:solidFill>
            <a:srgbClr val="D47F0E"/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jmenuje slavná teorie S. Freuda, která inspirovala surrealisty?</a:t>
            </a:r>
            <a:endParaRPr lang="cs-CZ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6111240" y="392430"/>
            <a:ext cx="2651760" cy="1943100"/>
          </a:xfrm>
          <a:prstGeom prst="rect">
            <a:avLst/>
          </a:prstGeom>
          <a:solidFill>
            <a:srgbClr val="D47F0E"/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Definujte podstatu surrealismu.</a:t>
            </a:r>
            <a:endParaRPr lang="cs-CZ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651114" y="6325731"/>
            <a:ext cx="26962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sz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8474063" y="4202654"/>
            <a:ext cx="26962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endParaRPr lang="cs-CZ" sz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2732677" y="4160431"/>
            <a:ext cx="26962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endParaRPr lang="cs-CZ" sz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3661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0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5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22" grpId="0" animBg="1"/>
      <p:bldP spid="5" grpId="0"/>
      <p:bldP spid="32" grpId="0"/>
      <p:bldP spid="33" grpId="0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400050" y="377190"/>
            <a:ext cx="2651760" cy="1943100"/>
          </a:xfrm>
          <a:prstGeom prst="rect">
            <a:avLst/>
          </a:prstGeom>
          <a:noFill/>
          <a:ln w="38100">
            <a:solidFill>
              <a:srgbClr val="FFD757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6118860" y="377190"/>
            <a:ext cx="2651760" cy="1943100"/>
          </a:xfrm>
          <a:prstGeom prst="rect">
            <a:avLst/>
          </a:prstGeom>
          <a:noFill/>
          <a:ln w="38100">
            <a:solidFill>
              <a:srgbClr val="FFD757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00050" y="2499360"/>
            <a:ext cx="2651760" cy="1943100"/>
          </a:xfrm>
          <a:prstGeom prst="rect">
            <a:avLst/>
          </a:prstGeom>
          <a:noFill/>
          <a:ln w="38100">
            <a:solidFill>
              <a:srgbClr val="FFD757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3268980" y="2506980"/>
            <a:ext cx="2651760" cy="1943100"/>
          </a:xfrm>
          <a:prstGeom prst="rect">
            <a:avLst/>
          </a:prstGeom>
          <a:noFill/>
          <a:ln w="38100">
            <a:solidFill>
              <a:srgbClr val="FFD757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118860" y="2506980"/>
            <a:ext cx="2651760" cy="1943100"/>
          </a:xfrm>
          <a:prstGeom prst="rect">
            <a:avLst/>
          </a:prstGeom>
          <a:noFill/>
          <a:ln w="38100">
            <a:solidFill>
              <a:srgbClr val="FFD757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3268980" y="377190"/>
            <a:ext cx="2651760" cy="1943100"/>
          </a:xfrm>
          <a:prstGeom prst="rect">
            <a:avLst/>
          </a:prstGeom>
          <a:noFill/>
          <a:ln w="38100">
            <a:solidFill>
              <a:srgbClr val="FFD757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pt-BR" dirty="0">
              <a:solidFill>
                <a:prstClr val="black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400050" y="4617720"/>
            <a:ext cx="2651760" cy="1943100"/>
          </a:xfrm>
          <a:prstGeom prst="rect">
            <a:avLst/>
          </a:prstGeom>
          <a:noFill/>
          <a:ln w="38100">
            <a:solidFill>
              <a:srgbClr val="FFD757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3259455" y="4617720"/>
            <a:ext cx="2651760" cy="1943100"/>
          </a:xfrm>
          <a:prstGeom prst="rect">
            <a:avLst/>
          </a:prstGeom>
          <a:noFill/>
          <a:ln w="38100">
            <a:solidFill>
              <a:srgbClr val="FFD757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6118860" y="4644390"/>
            <a:ext cx="2651760" cy="1943100"/>
          </a:xfrm>
          <a:prstGeom prst="rect">
            <a:avLst/>
          </a:prstGeom>
          <a:noFill/>
          <a:ln w="38100">
            <a:solidFill>
              <a:srgbClr val="FFD757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833680" y="1113204"/>
            <a:ext cx="1986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>
                <a:solidFill>
                  <a:prstClr val="black"/>
                </a:solidFill>
              </a:rPr>
              <a:t>Metafyzická malba</a:t>
            </a:r>
            <a:endParaRPr lang="cs-CZ" b="1" dirty="0">
              <a:solidFill>
                <a:prstClr val="black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6527316" y="5368973"/>
            <a:ext cx="18348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>
                <a:solidFill>
                  <a:prstClr val="black"/>
                </a:solidFill>
              </a:rPr>
              <a:t>Marie Čermínová</a:t>
            </a:r>
            <a:endParaRPr lang="cs-CZ" b="1" dirty="0">
              <a:solidFill>
                <a:prstClr val="black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3255623" y="5292774"/>
            <a:ext cx="26784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>
                <a:solidFill>
                  <a:prstClr val="black"/>
                </a:solidFill>
              </a:rPr>
              <a:t>P</a:t>
            </a:r>
            <a:r>
              <a:rPr lang="cs-CZ" b="1" dirty="0" smtClean="0">
                <a:solidFill>
                  <a:prstClr val="black"/>
                </a:solidFill>
              </a:rPr>
              <a:t>sychický automatismus a</a:t>
            </a:r>
          </a:p>
          <a:p>
            <a:pPr algn="ctr"/>
            <a:r>
              <a:rPr lang="cs-CZ" b="1" dirty="0" smtClean="0">
                <a:solidFill>
                  <a:prstClr val="black"/>
                </a:solidFill>
              </a:rPr>
              <a:t>magický realismus.</a:t>
            </a:r>
            <a:endParaRPr lang="cs-CZ" b="1" dirty="0">
              <a:solidFill>
                <a:prstClr val="black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881101" y="5301077"/>
            <a:ext cx="15738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>
                <a:solidFill>
                  <a:prstClr val="black"/>
                </a:solidFill>
              </a:rPr>
              <a:t>Paul </a:t>
            </a:r>
            <a:r>
              <a:rPr lang="cs-CZ" b="1" dirty="0" err="1" smtClean="0">
                <a:solidFill>
                  <a:prstClr val="black"/>
                </a:solidFill>
              </a:rPr>
              <a:t>Delvaux</a:t>
            </a:r>
            <a:endParaRPr lang="cs-CZ" b="1" dirty="0" smtClean="0">
              <a:solidFill>
                <a:prstClr val="black"/>
              </a:solidFill>
            </a:endParaRPr>
          </a:p>
          <a:p>
            <a:pPr algn="ctr"/>
            <a:r>
              <a:rPr lang="cs-CZ" b="1" dirty="0" smtClean="0">
                <a:solidFill>
                  <a:prstClr val="black"/>
                </a:solidFill>
              </a:rPr>
              <a:t>„Spící Venuše“</a:t>
            </a:r>
            <a:endParaRPr lang="cs-CZ" b="1" dirty="0">
              <a:solidFill>
                <a:prstClr val="black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789847" y="3135992"/>
            <a:ext cx="20740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prstClr val="black"/>
                </a:solidFill>
              </a:rPr>
              <a:t>Artificialismus</a:t>
            </a:r>
            <a:endParaRPr lang="cs-CZ" b="1" dirty="0">
              <a:solidFill>
                <a:prstClr val="black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3399733" y="3136314"/>
            <a:ext cx="23445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>
                <a:solidFill>
                  <a:prstClr val="black"/>
                </a:solidFill>
              </a:rPr>
              <a:t>Joan </a:t>
            </a:r>
            <a:r>
              <a:rPr lang="cs-CZ" b="1" dirty="0" err="1" smtClean="0">
                <a:solidFill>
                  <a:prstClr val="black"/>
                </a:solidFill>
              </a:rPr>
              <a:t>Miró</a:t>
            </a:r>
            <a:endParaRPr lang="cs-CZ" b="1" dirty="0" smtClean="0">
              <a:solidFill>
                <a:prstClr val="black"/>
              </a:solidFill>
            </a:endParaRPr>
          </a:p>
          <a:p>
            <a:pPr algn="ctr"/>
            <a:r>
              <a:rPr lang="cs-CZ" b="1" dirty="0" smtClean="0">
                <a:solidFill>
                  <a:prstClr val="black"/>
                </a:solidFill>
              </a:rPr>
              <a:t>„Harlekýnův karneval“</a:t>
            </a:r>
            <a:endParaRPr lang="cs-CZ" b="1" dirty="0">
              <a:solidFill>
                <a:prstClr val="black"/>
              </a:solidFill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6410161" y="3144827"/>
            <a:ext cx="2069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solidFill>
                  <a:prstClr val="black"/>
                </a:solidFill>
              </a:rPr>
              <a:t>Sigmund Freud 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562932" y="1067484"/>
            <a:ext cx="17636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>
                <a:solidFill>
                  <a:prstClr val="black"/>
                </a:solidFill>
              </a:rPr>
              <a:t>Salvador Dalí</a:t>
            </a:r>
          </a:p>
          <a:p>
            <a:pPr algn="ctr"/>
            <a:r>
              <a:rPr lang="cs-CZ" b="1" dirty="0" smtClean="0">
                <a:solidFill>
                  <a:prstClr val="black"/>
                </a:solidFill>
              </a:rPr>
              <a:t>„Stálost paměti“</a:t>
            </a:r>
            <a:endParaRPr lang="cs-CZ" b="1" dirty="0">
              <a:solidFill>
                <a:prstClr val="black"/>
              </a:solidFill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3440056" y="961935"/>
            <a:ext cx="230960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>
                <a:solidFill>
                  <a:prstClr val="black"/>
                </a:solidFill>
              </a:rPr>
              <a:t>Guillaume Apollinaire</a:t>
            </a:r>
          </a:p>
          <a:p>
            <a:pPr algn="ctr"/>
            <a:r>
              <a:rPr lang="cs-CZ" b="1" dirty="0">
                <a:solidFill>
                  <a:prstClr val="black"/>
                </a:solidFill>
              </a:rPr>
              <a:t>Prsy </a:t>
            </a:r>
            <a:r>
              <a:rPr lang="cs-CZ" b="1" dirty="0" err="1">
                <a:solidFill>
                  <a:prstClr val="black"/>
                </a:solidFill>
              </a:rPr>
              <a:t>Tirésiovy</a:t>
            </a:r>
            <a:r>
              <a:rPr lang="cs-CZ" b="1" dirty="0">
                <a:solidFill>
                  <a:prstClr val="black"/>
                </a:solidFill>
              </a:rPr>
              <a:t> (1917)</a:t>
            </a:r>
          </a:p>
          <a:p>
            <a:pPr algn="ctr"/>
            <a:r>
              <a:rPr lang="cs-CZ" b="1" dirty="0">
                <a:solidFill>
                  <a:prstClr val="black"/>
                </a:solidFill>
              </a:rPr>
              <a:t>„surrealistické drama“</a:t>
            </a:r>
          </a:p>
        </p:txBody>
      </p:sp>
      <p:sp>
        <p:nvSpPr>
          <p:cNvPr id="21" name="Rectangle 20"/>
          <p:cNvSpPr/>
          <p:nvPr/>
        </p:nvSpPr>
        <p:spPr>
          <a:xfrm>
            <a:off x="434714" y="366902"/>
            <a:ext cx="2651760" cy="1943100"/>
          </a:xfrm>
          <a:prstGeom prst="rect">
            <a:avLst/>
          </a:prstGeom>
          <a:solidFill>
            <a:srgbClr val="D47F0E"/>
          </a:solidFill>
          <a:ln w="38100">
            <a:solidFill>
              <a:srgbClr val="FFD757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l-PL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rozumíme pod pojmem „pittura metafisica“</a:t>
            </a:r>
          </a:p>
        </p:txBody>
      </p:sp>
      <p:sp>
        <p:nvSpPr>
          <p:cNvPr id="24" name="Rectangle 23"/>
          <p:cNvSpPr/>
          <p:nvPr/>
        </p:nvSpPr>
        <p:spPr>
          <a:xfrm>
            <a:off x="3268980" y="377190"/>
            <a:ext cx="2651760" cy="1943100"/>
          </a:xfrm>
          <a:prstGeom prst="rect">
            <a:avLst/>
          </a:prstGeom>
          <a:solidFill>
            <a:srgbClr val="D47F0E"/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Kdo vymyslel slovo surrealismus a kde jej poprvé použil?</a:t>
            </a:r>
          </a:p>
        </p:txBody>
      </p:sp>
      <p:sp>
        <p:nvSpPr>
          <p:cNvPr id="25" name="Rectangle 24"/>
          <p:cNvSpPr/>
          <p:nvPr/>
        </p:nvSpPr>
        <p:spPr>
          <a:xfrm>
            <a:off x="6118860" y="2506980"/>
            <a:ext cx="2651760" cy="1943100"/>
          </a:xfrm>
          <a:prstGeom prst="rect">
            <a:avLst/>
          </a:prstGeom>
          <a:solidFill>
            <a:srgbClr val="D47F0E"/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Který rakouský lékař ovlivnil svým zkoumáním lidské psychiky surrealismus?</a:t>
            </a:r>
          </a:p>
        </p:txBody>
      </p:sp>
      <p:sp>
        <p:nvSpPr>
          <p:cNvPr id="26" name="Rectangle 25"/>
          <p:cNvSpPr/>
          <p:nvPr/>
        </p:nvSpPr>
        <p:spPr>
          <a:xfrm>
            <a:off x="6118860" y="4644390"/>
            <a:ext cx="2651760" cy="1943100"/>
          </a:xfrm>
          <a:prstGeom prst="rect">
            <a:avLst/>
          </a:prstGeom>
          <a:solidFill>
            <a:srgbClr val="D47F0E"/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Jaké bylo skutečné jméno  malířky Toyen?</a:t>
            </a:r>
            <a:endParaRPr lang="cs-CZ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6145530" y="377190"/>
            <a:ext cx="2651760" cy="1943100"/>
          </a:xfrm>
          <a:prstGeom prst="rect">
            <a:avLst/>
          </a:prstGeom>
          <a:blipFill>
            <a:blip r:embed="rId3"/>
            <a:stretch>
              <a:fillRect/>
            </a:stretch>
          </a:blip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3244231" y="2518410"/>
            <a:ext cx="2651760" cy="1943100"/>
          </a:xfrm>
          <a:prstGeom prst="rect">
            <a:avLst/>
          </a:prstGeom>
          <a:blipFill>
            <a:blip r:embed="rId4"/>
            <a:stretch>
              <a:fillRect/>
            </a:stretch>
          </a:blip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6658" y="4632960"/>
            <a:ext cx="2719816" cy="1998232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22" name="Rectangle 21"/>
          <p:cNvSpPr/>
          <p:nvPr/>
        </p:nvSpPr>
        <p:spPr>
          <a:xfrm>
            <a:off x="434714" y="2506980"/>
            <a:ext cx="2651760" cy="1943100"/>
          </a:xfrm>
          <a:prstGeom prst="rect">
            <a:avLst/>
          </a:prstGeom>
          <a:solidFill>
            <a:srgbClr val="D47F0E"/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l-PL" b="1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jmenovala originální česká verze surrealismu z roku 1927?</a:t>
            </a:r>
            <a:endParaRPr lang="pl-PL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3240814" y="4639239"/>
            <a:ext cx="2651760" cy="1943100"/>
          </a:xfrm>
          <a:prstGeom prst="rect">
            <a:avLst/>
          </a:prstGeom>
          <a:solidFill>
            <a:srgbClr val="D47F0E"/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Jaké dvě hlavní tvůrčí metody používali surrealisté pro vyjádření podvědomí?</a:t>
            </a:r>
            <a:endParaRPr lang="cs-CZ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2732553" y="6340092"/>
            <a:ext cx="26962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endParaRPr lang="cs-CZ" sz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5590612" y="4212981"/>
            <a:ext cx="26962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endParaRPr lang="cs-CZ" sz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8514329" y="2050116"/>
            <a:ext cx="26962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endParaRPr lang="cs-CZ" sz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8850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2" grpId="0" animBg="1"/>
      <p:bldP spid="29" grpId="0" animBg="1"/>
      <p:bldP spid="30" grpId="0"/>
      <p:bldP spid="31" grpId="0"/>
      <p:bldP spid="32" grpId="0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400050" y="377190"/>
            <a:ext cx="2651760" cy="1943100"/>
          </a:xfrm>
          <a:prstGeom prst="rect">
            <a:avLst/>
          </a:prstGeom>
          <a:noFill/>
          <a:ln w="38100">
            <a:solidFill>
              <a:srgbClr val="FFD757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6118860" y="377190"/>
            <a:ext cx="2651760" cy="1943100"/>
          </a:xfrm>
          <a:prstGeom prst="rect">
            <a:avLst/>
          </a:prstGeom>
          <a:noFill/>
          <a:ln w="38100">
            <a:solidFill>
              <a:srgbClr val="FFD757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00050" y="2499360"/>
            <a:ext cx="2651760" cy="1943100"/>
          </a:xfrm>
          <a:prstGeom prst="rect">
            <a:avLst/>
          </a:prstGeom>
          <a:noFill/>
          <a:ln w="38100">
            <a:solidFill>
              <a:srgbClr val="FFD757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3268980" y="2506980"/>
            <a:ext cx="2651760" cy="1943100"/>
          </a:xfrm>
          <a:prstGeom prst="rect">
            <a:avLst/>
          </a:prstGeom>
          <a:noFill/>
          <a:ln w="38100">
            <a:solidFill>
              <a:srgbClr val="FFD757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118860" y="2506980"/>
            <a:ext cx="2651760" cy="1943100"/>
          </a:xfrm>
          <a:prstGeom prst="rect">
            <a:avLst/>
          </a:prstGeom>
          <a:noFill/>
          <a:ln w="38100">
            <a:solidFill>
              <a:srgbClr val="FFD757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3268980" y="377190"/>
            <a:ext cx="2651760" cy="1943100"/>
          </a:xfrm>
          <a:prstGeom prst="rect">
            <a:avLst/>
          </a:prstGeom>
          <a:noFill/>
          <a:ln w="38100">
            <a:solidFill>
              <a:srgbClr val="FFD757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pt-BR" dirty="0">
              <a:solidFill>
                <a:prstClr val="black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400050" y="4617720"/>
            <a:ext cx="2651760" cy="1943100"/>
          </a:xfrm>
          <a:prstGeom prst="rect">
            <a:avLst/>
          </a:prstGeom>
          <a:noFill/>
          <a:ln w="38100">
            <a:solidFill>
              <a:srgbClr val="FFD757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3259455" y="4617720"/>
            <a:ext cx="2651760" cy="1943100"/>
          </a:xfrm>
          <a:prstGeom prst="rect">
            <a:avLst/>
          </a:prstGeom>
          <a:noFill/>
          <a:ln w="38100">
            <a:solidFill>
              <a:srgbClr val="FFD757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6118860" y="4644390"/>
            <a:ext cx="2651760" cy="1943100"/>
          </a:xfrm>
          <a:prstGeom prst="rect">
            <a:avLst/>
          </a:prstGeom>
          <a:noFill/>
          <a:ln w="38100">
            <a:solidFill>
              <a:srgbClr val="FFD757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518705" y="961935"/>
            <a:ext cx="25460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prstClr val="black"/>
                </a:solidFill>
              </a:rPr>
              <a:t>Giorgio de </a:t>
            </a:r>
            <a:r>
              <a:rPr lang="cs-CZ" b="1" dirty="0" err="1" smtClean="0">
                <a:solidFill>
                  <a:prstClr val="black"/>
                </a:solidFill>
              </a:rPr>
              <a:t>Chirico</a:t>
            </a:r>
            <a:r>
              <a:rPr lang="cs-CZ" b="1" dirty="0" smtClean="0">
                <a:solidFill>
                  <a:prstClr val="black"/>
                </a:solidFill>
              </a:rPr>
              <a:t> a Carlo </a:t>
            </a:r>
            <a:r>
              <a:rPr lang="cs-CZ" b="1" dirty="0" err="1" smtClean="0">
                <a:solidFill>
                  <a:prstClr val="black"/>
                </a:solidFill>
              </a:rPr>
              <a:t>Carrá</a:t>
            </a:r>
            <a:endParaRPr lang="cs-CZ" b="1" dirty="0">
              <a:solidFill>
                <a:prstClr val="black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6410161" y="5301077"/>
            <a:ext cx="19488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prstClr val="black"/>
                </a:solidFill>
              </a:rPr>
              <a:t>G. de </a:t>
            </a:r>
            <a:r>
              <a:rPr lang="cs-CZ" b="1" dirty="0" err="1" smtClean="0">
                <a:solidFill>
                  <a:prstClr val="black"/>
                </a:solidFill>
              </a:rPr>
              <a:t>Chiroco</a:t>
            </a:r>
            <a:r>
              <a:rPr lang="cs-CZ" b="1" dirty="0" smtClean="0">
                <a:solidFill>
                  <a:prstClr val="black"/>
                </a:solidFill>
              </a:rPr>
              <a:t> „Italská náměstí“</a:t>
            </a:r>
            <a:endParaRPr lang="cs-CZ" b="1" dirty="0">
              <a:solidFill>
                <a:prstClr val="black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3338978" y="5292774"/>
            <a:ext cx="25117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>
                <a:solidFill>
                  <a:prstClr val="black"/>
                </a:solidFill>
              </a:rPr>
              <a:t>P</a:t>
            </a:r>
            <a:r>
              <a:rPr lang="cs-CZ" b="1" dirty="0" smtClean="0">
                <a:solidFill>
                  <a:prstClr val="black"/>
                </a:solidFill>
              </a:rPr>
              <a:t>sychický automatismus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1472" y="5301077"/>
            <a:ext cx="12130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>
                <a:solidFill>
                  <a:prstClr val="black"/>
                </a:solidFill>
              </a:rPr>
              <a:t>Karel Teige</a:t>
            </a:r>
            <a:endParaRPr lang="cs-CZ" b="1" dirty="0">
              <a:solidFill>
                <a:prstClr val="black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662940" y="3052494"/>
            <a:ext cx="2074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prstClr val="black"/>
                </a:solidFill>
              </a:rPr>
              <a:t>René Magritte</a:t>
            </a:r>
          </a:p>
          <a:p>
            <a:pPr algn="ctr"/>
            <a:r>
              <a:rPr lang="cs-CZ" b="1" dirty="0" smtClean="0">
                <a:solidFill>
                  <a:prstClr val="black"/>
                </a:solidFill>
              </a:rPr>
              <a:t>„Říše světel“</a:t>
            </a:r>
            <a:endParaRPr lang="cs-CZ" b="1" dirty="0">
              <a:solidFill>
                <a:prstClr val="black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4197376" y="3052494"/>
            <a:ext cx="7759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>
                <a:solidFill>
                  <a:prstClr val="black"/>
                </a:solidFill>
              </a:rPr>
              <a:t>Frotáž</a:t>
            </a:r>
            <a:endParaRPr lang="cs-CZ" b="1" dirty="0">
              <a:solidFill>
                <a:prstClr val="black"/>
              </a:solidFill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6410161" y="3144827"/>
            <a:ext cx="2069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prstClr val="black"/>
                </a:solidFill>
              </a:rPr>
              <a:t>Poetismus</a:t>
            </a:r>
            <a:endParaRPr lang="cs-CZ" b="1" dirty="0">
              <a:solidFill>
                <a:prstClr val="black"/>
              </a:solidFill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5974950" y="642149"/>
            <a:ext cx="293957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prstClr val="black"/>
                </a:solidFill>
              </a:rPr>
              <a:t>Salvador Dalí</a:t>
            </a:r>
          </a:p>
          <a:p>
            <a:pPr algn="ctr"/>
            <a:r>
              <a:rPr lang="cs-CZ" b="1" dirty="0" smtClean="0">
                <a:solidFill>
                  <a:prstClr val="black"/>
                </a:solidFill>
              </a:rPr>
              <a:t>„Měkká konstrukce s vařenými boby“</a:t>
            </a:r>
          </a:p>
          <a:p>
            <a:pPr algn="ctr"/>
            <a:r>
              <a:rPr lang="cs-CZ" b="1" dirty="0" smtClean="0">
                <a:solidFill>
                  <a:prstClr val="black"/>
                </a:solidFill>
              </a:rPr>
              <a:t>„Předtucha občanské války ve Španělsku“</a:t>
            </a:r>
            <a:endParaRPr lang="cs-CZ" b="1" dirty="0">
              <a:solidFill>
                <a:prstClr val="black"/>
              </a:solidFill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3692627" y="961935"/>
            <a:ext cx="18044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>
                <a:solidFill>
                  <a:prstClr val="black"/>
                </a:solidFill>
              </a:rPr>
              <a:t>André Breton</a:t>
            </a:r>
          </a:p>
          <a:p>
            <a:pPr algn="ctr"/>
            <a:r>
              <a:rPr lang="cs-CZ" b="1" dirty="0" smtClean="0">
                <a:solidFill>
                  <a:prstClr val="black"/>
                </a:solidFill>
              </a:rPr>
              <a:t>roku 1924 </a:t>
            </a:r>
            <a:r>
              <a:rPr lang="cs-CZ" b="1" dirty="0">
                <a:solidFill>
                  <a:prstClr val="black"/>
                </a:solidFill>
              </a:rPr>
              <a:t>(1929)</a:t>
            </a:r>
          </a:p>
        </p:txBody>
      </p:sp>
      <p:sp>
        <p:nvSpPr>
          <p:cNvPr id="22" name="Rectangle 21"/>
          <p:cNvSpPr/>
          <p:nvPr/>
        </p:nvSpPr>
        <p:spPr>
          <a:xfrm>
            <a:off x="413034" y="365245"/>
            <a:ext cx="2651760" cy="1943100"/>
          </a:xfrm>
          <a:prstGeom prst="rect">
            <a:avLst/>
          </a:prstGeom>
          <a:solidFill>
            <a:srgbClr val="D47F0E"/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Kteří dva malíři byli hlavními představiteli metafyzické malby</a:t>
            </a:r>
          </a:p>
        </p:txBody>
      </p:sp>
      <p:sp>
        <p:nvSpPr>
          <p:cNvPr id="23" name="Rectangle 22"/>
          <p:cNvSpPr/>
          <p:nvPr/>
        </p:nvSpPr>
        <p:spPr>
          <a:xfrm>
            <a:off x="3268980" y="2506980"/>
            <a:ext cx="2651760" cy="1943100"/>
          </a:xfrm>
          <a:prstGeom prst="rect">
            <a:avLst/>
          </a:prstGeom>
          <a:solidFill>
            <a:srgbClr val="D47F0E"/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jmenuje originální technika Maxe Ernsta snímání reliéfních povrchů předmětů?</a:t>
            </a:r>
            <a:endParaRPr lang="cs-CZ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Rectangle 23"/>
          <p:cNvSpPr/>
          <p:nvPr/>
        </p:nvSpPr>
        <p:spPr>
          <a:xfrm>
            <a:off x="6130290" y="2506980"/>
            <a:ext cx="2651760" cy="1943100"/>
          </a:xfrm>
          <a:prstGeom prst="rect">
            <a:avLst/>
          </a:prstGeom>
          <a:solidFill>
            <a:srgbClr val="D47F0E"/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Jaký byl název uměleckého programu Devětsilu, který se snažil sblížit báseň a obraz?</a:t>
            </a:r>
            <a:endParaRPr lang="cs-CZ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" name="Rectangle 24"/>
          <p:cNvSpPr/>
          <p:nvPr/>
        </p:nvSpPr>
        <p:spPr>
          <a:xfrm>
            <a:off x="3236946" y="377190"/>
            <a:ext cx="2651760" cy="1943100"/>
          </a:xfrm>
          <a:prstGeom prst="rect">
            <a:avLst/>
          </a:prstGeom>
          <a:solidFill>
            <a:srgbClr val="D47F0E"/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t-BR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Kdy vyšel manifest surrealismu a kdo jej sepsal?</a:t>
            </a:r>
          </a:p>
        </p:txBody>
      </p:sp>
      <p:sp>
        <p:nvSpPr>
          <p:cNvPr id="26" name="Rectangle 25"/>
          <p:cNvSpPr/>
          <p:nvPr/>
        </p:nvSpPr>
        <p:spPr>
          <a:xfrm>
            <a:off x="400050" y="4617720"/>
            <a:ext cx="2651760" cy="1943100"/>
          </a:xfrm>
          <a:prstGeom prst="rect">
            <a:avLst/>
          </a:prstGeom>
          <a:solidFill>
            <a:srgbClr val="D47F0E"/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Kdo byl hlavním teoretikem Devětsilu?</a:t>
            </a:r>
            <a:endParaRPr lang="cs-CZ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6086826" y="377190"/>
            <a:ext cx="2651760" cy="1943100"/>
          </a:xfrm>
          <a:prstGeom prst="rect">
            <a:avLst/>
          </a:prstGeom>
          <a:blipFill>
            <a:blip r:embed="rId3"/>
            <a:stretch>
              <a:fillRect/>
            </a:stretch>
          </a:blip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pic>
        <p:nvPicPr>
          <p:cNvPr id="29" name="Picture 2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341" y="2476328"/>
            <a:ext cx="2688569" cy="1973752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27" name="Rectangle 26"/>
          <p:cNvSpPr/>
          <p:nvPr/>
        </p:nvSpPr>
        <p:spPr>
          <a:xfrm>
            <a:off x="3246120" y="4636770"/>
            <a:ext cx="2651760" cy="1943100"/>
          </a:xfrm>
          <a:prstGeom prst="rect">
            <a:avLst/>
          </a:prstGeom>
          <a:solidFill>
            <a:srgbClr val="D47F0E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Jaká byla hlavní tvůrčí metoda Joana </a:t>
            </a:r>
            <a:r>
              <a:rPr lang="cs-CZ" b="1" dirty="0" err="1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Miróa</a:t>
            </a:r>
            <a:r>
              <a:rPr lang="cs-CZ" b="1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cs-CZ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1" name="Picture 2" descr="http://uploads1.wikipaintings.org/images/giorgio-de-chirico/piazza-d-italia-1913.jpg!Large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0290" y="4651234"/>
            <a:ext cx="2619726" cy="1932446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TextBox 32"/>
          <p:cNvSpPr txBox="1"/>
          <p:nvPr/>
        </p:nvSpPr>
        <p:spPr>
          <a:xfrm>
            <a:off x="8457979" y="6302871"/>
            <a:ext cx="26962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9</a:t>
            </a:r>
            <a:endParaRPr lang="cs-CZ" sz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2775006" y="4173081"/>
            <a:ext cx="26962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8</a:t>
            </a:r>
            <a:endParaRPr lang="cs-CZ" sz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8438136" y="2036767"/>
            <a:ext cx="26962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  <a:endParaRPr lang="cs-CZ" sz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8833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0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5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0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4" grpId="0" animBg="1"/>
      <p:bldP spid="25" grpId="0" animBg="1"/>
      <p:bldP spid="26" grpId="0" animBg="1"/>
      <p:bldP spid="28" grpId="0" animBg="1"/>
      <p:bldP spid="27" grpId="0" animBg="1"/>
      <p:bldP spid="33" grpId="0"/>
      <p:bldP spid="34" grpId="0"/>
      <p:bldP spid="35" grpId="0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400050" y="377190"/>
            <a:ext cx="2651760" cy="1943100"/>
          </a:xfrm>
          <a:prstGeom prst="rect">
            <a:avLst/>
          </a:prstGeom>
          <a:noFill/>
          <a:ln w="38100">
            <a:solidFill>
              <a:srgbClr val="FFD757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6118860" y="377190"/>
            <a:ext cx="2651760" cy="1943100"/>
          </a:xfrm>
          <a:prstGeom prst="rect">
            <a:avLst/>
          </a:prstGeom>
          <a:noFill/>
          <a:ln w="38100">
            <a:solidFill>
              <a:srgbClr val="FFD757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00050" y="2499360"/>
            <a:ext cx="2651760" cy="1943100"/>
          </a:xfrm>
          <a:prstGeom prst="rect">
            <a:avLst/>
          </a:prstGeom>
          <a:noFill/>
          <a:ln w="38100">
            <a:solidFill>
              <a:srgbClr val="FFD757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3268980" y="2506980"/>
            <a:ext cx="2651760" cy="1943100"/>
          </a:xfrm>
          <a:prstGeom prst="rect">
            <a:avLst/>
          </a:prstGeom>
          <a:noFill/>
          <a:ln w="38100">
            <a:solidFill>
              <a:srgbClr val="FFD757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118860" y="2506980"/>
            <a:ext cx="2651760" cy="1943100"/>
          </a:xfrm>
          <a:prstGeom prst="rect">
            <a:avLst/>
          </a:prstGeom>
          <a:noFill/>
          <a:ln w="38100">
            <a:solidFill>
              <a:srgbClr val="FFD757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3268980" y="377190"/>
            <a:ext cx="2651760" cy="1943100"/>
          </a:xfrm>
          <a:prstGeom prst="rect">
            <a:avLst/>
          </a:prstGeom>
          <a:noFill/>
          <a:ln w="38100">
            <a:solidFill>
              <a:srgbClr val="FFD757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pt-BR" dirty="0">
              <a:solidFill>
                <a:prstClr val="black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400050" y="4617720"/>
            <a:ext cx="2651760" cy="1943100"/>
          </a:xfrm>
          <a:prstGeom prst="rect">
            <a:avLst/>
          </a:prstGeom>
          <a:noFill/>
          <a:ln w="38100">
            <a:solidFill>
              <a:srgbClr val="FFD757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3259455" y="4617720"/>
            <a:ext cx="2651760" cy="1943100"/>
          </a:xfrm>
          <a:prstGeom prst="rect">
            <a:avLst/>
          </a:prstGeom>
          <a:noFill/>
          <a:ln w="38100">
            <a:solidFill>
              <a:srgbClr val="FFD757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6118860" y="4644390"/>
            <a:ext cx="2651760" cy="1943100"/>
          </a:xfrm>
          <a:prstGeom prst="rect">
            <a:avLst/>
          </a:prstGeom>
          <a:noFill/>
          <a:ln w="38100">
            <a:solidFill>
              <a:srgbClr val="FFD757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3262456" y="3007340"/>
            <a:ext cx="263672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prstClr val="black"/>
                </a:solidFill>
              </a:rPr>
              <a:t>„Schovej se válko“</a:t>
            </a:r>
          </a:p>
          <a:p>
            <a:pPr algn="ctr"/>
            <a:r>
              <a:rPr lang="cs-CZ" b="1" dirty="0" smtClean="0">
                <a:solidFill>
                  <a:prstClr val="black"/>
                </a:solidFill>
              </a:rPr>
              <a:t>„Střelnice“</a:t>
            </a:r>
            <a:endParaRPr lang="pt-BR" b="1" dirty="0">
              <a:solidFill>
                <a:prstClr val="black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6039060" y="5102840"/>
            <a:ext cx="263672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pt-BR" b="1" dirty="0">
                <a:solidFill>
                  <a:prstClr val="black"/>
                </a:solidFill>
              </a:rPr>
              <a:t>1934</a:t>
            </a:r>
          </a:p>
        </p:txBody>
      </p:sp>
      <p:sp>
        <p:nvSpPr>
          <p:cNvPr id="14" name="Rectangle 13"/>
          <p:cNvSpPr/>
          <p:nvPr/>
        </p:nvSpPr>
        <p:spPr>
          <a:xfrm>
            <a:off x="3284011" y="5102840"/>
            <a:ext cx="263672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prstClr val="black"/>
                </a:solidFill>
              </a:rPr>
              <a:t>Karel Teige</a:t>
            </a:r>
          </a:p>
          <a:p>
            <a:pPr algn="ctr"/>
            <a:r>
              <a:rPr lang="cs-CZ" b="1" dirty="0" smtClean="0">
                <a:solidFill>
                  <a:prstClr val="black"/>
                </a:solidFill>
              </a:rPr>
              <a:t>„Pozdrav z cesty“</a:t>
            </a:r>
          </a:p>
          <a:p>
            <a:pPr algn="ctr"/>
            <a:r>
              <a:rPr lang="cs-CZ" b="1" dirty="0" smtClean="0">
                <a:solidFill>
                  <a:prstClr val="black"/>
                </a:solidFill>
              </a:rPr>
              <a:t>(poetismus)</a:t>
            </a:r>
            <a:endParaRPr lang="pt-BR" b="1" dirty="0">
              <a:solidFill>
                <a:prstClr val="black"/>
              </a:solidFill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3271825" y="887075"/>
            <a:ext cx="263672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prstClr val="black"/>
                </a:solidFill>
              </a:rPr>
              <a:t>Josef Šíma</a:t>
            </a:r>
          </a:p>
          <a:p>
            <a:pPr algn="ctr"/>
            <a:r>
              <a:rPr lang="cs-CZ" b="1" dirty="0">
                <a:solidFill>
                  <a:prstClr val="black"/>
                </a:solidFill>
              </a:rPr>
              <a:t>„Návrat </a:t>
            </a:r>
            <a:r>
              <a:rPr lang="cs-CZ" b="1" dirty="0" err="1" smtClean="0">
                <a:solidFill>
                  <a:prstClr val="black"/>
                </a:solidFill>
              </a:rPr>
              <a:t>Theseův</a:t>
            </a:r>
            <a:r>
              <a:rPr lang="cs-CZ" b="1" dirty="0" smtClean="0">
                <a:solidFill>
                  <a:prstClr val="black"/>
                </a:solidFill>
              </a:rPr>
              <a:t>“</a:t>
            </a:r>
            <a:endParaRPr lang="pt-BR" b="1" dirty="0">
              <a:solidFill>
                <a:prstClr val="black"/>
              </a:solidFill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494881" y="5127605"/>
            <a:ext cx="263672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prstClr val="black"/>
                </a:solidFill>
              </a:rPr>
              <a:t>Poesie 1932</a:t>
            </a:r>
            <a:endParaRPr lang="pt-BR" b="1" dirty="0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494882" y="2988261"/>
            <a:ext cx="263672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prstClr val="black"/>
                </a:solidFill>
              </a:rPr>
              <a:t>Jean F. </a:t>
            </a:r>
            <a:r>
              <a:rPr lang="cs-CZ" b="1" dirty="0" err="1" smtClean="0">
                <a:solidFill>
                  <a:prstClr val="black"/>
                </a:solidFill>
              </a:rPr>
              <a:t>Millet</a:t>
            </a:r>
            <a:endParaRPr lang="cs-CZ" b="1" dirty="0" smtClean="0">
              <a:solidFill>
                <a:prstClr val="black"/>
              </a:solidFill>
            </a:endParaRPr>
          </a:p>
          <a:p>
            <a:pPr algn="ctr"/>
            <a:r>
              <a:rPr lang="cs-CZ" b="1" dirty="0" smtClean="0">
                <a:solidFill>
                  <a:prstClr val="black"/>
                </a:solidFill>
              </a:rPr>
              <a:t>„Klekání“ („Anděl Páně“)</a:t>
            </a:r>
            <a:endParaRPr lang="pt-BR" b="1" dirty="0">
              <a:solidFill>
                <a:prstClr val="black"/>
              </a:solidFill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6051585" y="887075"/>
            <a:ext cx="263672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prstClr val="black"/>
                </a:solidFill>
              </a:rPr>
              <a:t>Jindřich Štýrský</a:t>
            </a:r>
            <a:endParaRPr lang="pt-BR" b="1" dirty="0">
              <a:solidFill>
                <a:prstClr val="black"/>
              </a:solidFill>
            </a:endParaRPr>
          </a:p>
        </p:txBody>
      </p:sp>
      <p:sp>
        <p:nvSpPr>
          <p:cNvPr id="20" name="Rectangle 19"/>
          <p:cNvSpPr/>
          <p:nvPr/>
        </p:nvSpPr>
        <p:spPr>
          <a:xfrm>
            <a:off x="514141" y="887075"/>
            <a:ext cx="2636729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pt-BR" b="1" dirty="0">
                <a:solidFill>
                  <a:prstClr val="black"/>
                </a:solidFill>
              </a:rPr>
              <a:t>Vycházejí z renesanční perspektivy a plastického zobrazování vzájemně nesourodých předmětů.</a:t>
            </a:r>
          </a:p>
        </p:txBody>
      </p:sp>
      <p:sp>
        <p:nvSpPr>
          <p:cNvPr id="22" name="Rectangle 21"/>
          <p:cNvSpPr/>
          <p:nvPr/>
        </p:nvSpPr>
        <p:spPr>
          <a:xfrm>
            <a:off x="6487026" y="3000787"/>
            <a:ext cx="17245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</a:rPr>
              <a:t>Zdeněk Pešánek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428625" y="392430"/>
            <a:ext cx="2651760" cy="1943100"/>
          </a:xfrm>
          <a:prstGeom prst="rect">
            <a:avLst/>
          </a:prstGeom>
          <a:solidFill>
            <a:srgbClr val="D47F0E"/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Uveďte charakteristické znaky metafyzické malby Giorgia de Chirica.</a:t>
            </a:r>
            <a:endParaRPr lang="cs-CZ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Rectangle 23"/>
          <p:cNvSpPr/>
          <p:nvPr/>
        </p:nvSpPr>
        <p:spPr>
          <a:xfrm>
            <a:off x="3295342" y="2523232"/>
            <a:ext cx="2651760" cy="1943100"/>
          </a:xfrm>
          <a:prstGeom prst="rect">
            <a:avLst/>
          </a:prstGeom>
          <a:solidFill>
            <a:srgbClr val="D47F0E"/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jmenuje cyklus kreseb Toyen zaměřených proti válce?</a:t>
            </a:r>
            <a:endParaRPr lang="cs-CZ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3143250" y="274320"/>
            <a:ext cx="2967990" cy="2291596"/>
          </a:xfrm>
          <a:prstGeom prst="rect">
            <a:avLst/>
          </a:prstGeom>
          <a:blipFill>
            <a:blip r:embed="rId3"/>
            <a:stretch>
              <a:fillRect/>
            </a:stretch>
          </a:blip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pt-BR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400050" y="4617720"/>
            <a:ext cx="2651760" cy="1943100"/>
          </a:xfrm>
          <a:prstGeom prst="rect">
            <a:avLst/>
          </a:prstGeom>
          <a:solidFill>
            <a:srgbClr val="D47F0E"/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 jmenovala významná mezinárodní výstava surrealistických umělců v Praze, která ovlivnila vznik Skupiny surrealistů v ČSR?</a:t>
            </a:r>
            <a:endParaRPr lang="cs-CZ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3259455" y="4617720"/>
            <a:ext cx="2651760" cy="1943100"/>
          </a:xfrm>
          <a:prstGeom prst="rect">
            <a:avLst/>
          </a:prstGeom>
          <a:blipFill>
            <a:blip r:embed="rId4"/>
            <a:stretch>
              <a:fillRect/>
            </a:stretch>
          </a:blip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6137910" y="392430"/>
            <a:ext cx="2651760" cy="1943100"/>
          </a:xfrm>
          <a:prstGeom prst="rect">
            <a:avLst/>
          </a:prstGeom>
          <a:solidFill>
            <a:srgbClr val="D47F0E"/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jmenoval umělecký partner Toyen, se kterým vytvořili vlastní styl artificialismus?</a:t>
            </a:r>
            <a:endParaRPr lang="cs-CZ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6118860" y="4617720"/>
            <a:ext cx="2651760" cy="1943100"/>
          </a:xfrm>
          <a:prstGeom prst="rect">
            <a:avLst/>
          </a:prstGeom>
          <a:solidFill>
            <a:srgbClr val="D47F0E"/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Kdy byla založena Skupina surrealistů v ČSR?</a:t>
            </a:r>
            <a:endParaRPr lang="cs-CZ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" name="Rectangle 24"/>
          <p:cNvSpPr/>
          <p:nvPr/>
        </p:nvSpPr>
        <p:spPr>
          <a:xfrm>
            <a:off x="6147874" y="2523232"/>
            <a:ext cx="2651760" cy="1943100"/>
          </a:xfrm>
          <a:prstGeom prst="rect">
            <a:avLst/>
          </a:prstGeom>
          <a:solidFill>
            <a:srgbClr val="D47F0E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Který český sochař byl průkopníkem kinetického umění?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388620" y="2523232"/>
            <a:ext cx="2651760" cy="1943100"/>
          </a:xfrm>
          <a:prstGeom prst="rect">
            <a:avLst/>
          </a:prstGeom>
          <a:blipFill>
            <a:blip r:embed="rId5"/>
            <a:stretch>
              <a:fillRect/>
            </a:stretch>
          </a:blip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Které slavné dílo se stalo předobrazem tohoto Dalího obrazu?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2754051" y="4213205"/>
            <a:ext cx="34317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11</a:t>
            </a:r>
            <a:endParaRPr lang="cs-CZ" sz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5619878" y="2102763"/>
            <a:ext cx="35458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10</a:t>
            </a:r>
            <a:endParaRPr lang="cs-CZ" sz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5511539" y="6234291"/>
            <a:ext cx="35458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12</a:t>
            </a:r>
            <a:endParaRPr lang="cs-CZ" sz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7198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0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5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2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4" grpId="0" animBg="1"/>
      <p:bldP spid="26" grpId="0" animBg="1"/>
      <p:bldP spid="27" grpId="0" animBg="1"/>
      <p:bldP spid="28" grpId="0" animBg="1"/>
      <p:bldP spid="29" grpId="0" animBg="1"/>
      <p:bldP spid="31" grpId="0" animBg="1"/>
      <p:bldP spid="25" grpId="0" animBg="1"/>
      <p:bldP spid="30" grpId="0" animBg="1"/>
      <p:bldP spid="32" grpId="0"/>
      <p:bldP spid="34" grpId="0"/>
      <p:bldP spid="35" grpId="0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90456" y="1000462"/>
            <a:ext cx="8579224" cy="5674658"/>
          </a:xfrm>
          <a:solidFill>
            <a:schemeClr val="bg1"/>
          </a:solidFill>
          <a:ln w="38100">
            <a:solidFill>
              <a:srgbClr val="F19C2B"/>
            </a:solidFill>
          </a:ln>
        </p:spPr>
        <p:txBody>
          <a:bodyPr anchor="ctr">
            <a:normAutofit/>
          </a:bodyPr>
          <a:lstStyle/>
          <a:p>
            <a:r>
              <a:rPr lang="pt-BR" sz="1100" b="1" dirty="0" smtClean="0">
                <a:latin typeface="+mn-lt"/>
              </a:rPr>
              <a:t>Salvador Dalí – </a:t>
            </a:r>
            <a:r>
              <a:rPr lang="cs-CZ" sz="1100" b="1" dirty="0" smtClean="0">
                <a:latin typeface="+mn-lt"/>
              </a:rPr>
              <a:t>Vejce slunce: </a:t>
            </a:r>
            <a:r>
              <a:rPr lang="pt-BR" sz="1100" dirty="0" smtClean="0">
                <a:latin typeface="+mn-lt"/>
              </a:rPr>
              <a:t>AUTOR NEUVEDEN. </a:t>
            </a:r>
            <a:r>
              <a:rPr lang="pt-BR" sz="1100" i="1" dirty="0" smtClean="0">
                <a:latin typeface="+mn-lt"/>
              </a:rPr>
              <a:t>http://jperrissunit3.wordpress.com</a:t>
            </a:r>
            <a:r>
              <a:rPr lang="pt-BR" sz="1100" dirty="0" smtClean="0">
                <a:latin typeface="+mn-lt"/>
              </a:rPr>
              <a:t> [online]. [cit. 23.5.2013]. Dostupný na WWW: </a:t>
            </a:r>
            <a:r>
              <a:rPr lang="pt-BR" sz="1100" dirty="0" smtClean="0">
                <a:latin typeface="+mn-lt"/>
                <a:hlinkClick r:id="rId2"/>
              </a:rPr>
              <a:t>http://jperrissunit3.files.wordpress.com/2013/03/salvadordalieggsunartwallpaperc3a7izim-aed4eaa4677d71ccde81543c50f03757_h.jpg</a:t>
            </a:r>
            <a:endParaRPr lang="cs-CZ" sz="1100" dirty="0" smtClean="0">
              <a:latin typeface="+mn-lt"/>
            </a:endParaRPr>
          </a:p>
          <a:p>
            <a:r>
              <a:rPr lang="pt-BR" sz="1100" b="1" dirty="0" smtClean="0">
                <a:latin typeface="+mn-lt"/>
              </a:rPr>
              <a:t>F. Muzika – </a:t>
            </a:r>
            <a:r>
              <a:rPr lang="cs-CZ" sz="1100" b="1" dirty="0" smtClean="0">
                <a:latin typeface="+mn-lt"/>
              </a:rPr>
              <a:t>In memoriam II, 1943</a:t>
            </a:r>
            <a:r>
              <a:rPr lang="pt-BR" sz="1100" b="1" dirty="0" smtClean="0">
                <a:latin typeface="+mn-lt"/>
              </a:rPr>
              <a:t>:</a:t>
            </a:r>
            <a:r>
              <a:rPr lang="cs-CZ" sz="1100" b="1" dirty="0" smtClean="0">
                <a:latin typeface="+mn-lt"/>
              </a:rPr>
              <a:t> </a:t>
            </a:r>
            <a:r>
              <a:rPr lang="pt-BR" sz="1100" dirty="0" smtClean="0">
                <a:latin typeface="+mn-lt"/>
              </a:rPr>
              <a:t>AUTOR NEUVEDEN. http://ceskobudejovicky.denik.cz [online]. [cit. 25.5.2013]. Dostupný na WWW: </a:t>
            </a:r>
            <a:r>
              <a:rPr lang="pt-BR" sz="1100" dirty="0" smtClean="0">
                <a:latin typeface="+mn-lt"/>
                <a:hlinkClick r:id="rId3"/>
              </a:rPr>
              <a:t>http://ceskobudejovicky.denik.cz/galerie/frantisekmuzika.html?mm=3774727</a:t>
            </a:r>
            <a:endParaRPr lang="cs-CZ" sz="1100" dirty="0" smtClean="0">
              <a:latin typeface="+mn-lt"/>
            </a:endParaRPr>
          </a:p>
          <a:p>
            <a:r>
              <a:rPr lang="cs-CZ" sz="1100" b="1" dirty="0" smtClean="0">
                <a:latin typeface="+mn-lt"/>
              </a:rPr>
              <a:t>ReD – Revue Svazu moderní kultury Devětsil: </a:t>
            </a:r>
            <a:r>
              <a:rPr lang="pt-BR" sz="1100" dirty="0" smtClean="0">
                <a:latin typeface="+mn-lt"/>
              </a:rPr>
              <a:t>AUTOR NEUVEDEN. </a:t>
            </a:r>
            <a:r>
              <a:rPr lang="pt-BR" sz="1100" i="1" dirty="0" smtClean="0">
                <a:latin typeface="+mn-lt"/>
              </a:rPr>
              <a:t>http://letaguldkorn.wordpress.com</a:t>
            </a:r>
            <a:r>
              <a:rPr lang="pt-BR" sz="1100" dirty="0" smtClean="0">
                <a:latin typeface="+mn-lt"/>
              </a:rPr>
              <a:t> [online]. [cit. 2.5.2013]. Dostupný na WWW: </a:t>
            </a:r>
            <a:r>
              <a:rPr lang="pt-BR" sz="1100" dirty="0" smtClean="0">
                <a:latin typeface="+mn-lt"/>
                <a:hlinkClick r:id="rId4"/>
              </a:rPr>
              <a:t>http://letaguldkorn.wordpress.com/category/modiga-manniskor/</a:t>
            </a:r>
            <a:endParaRPr lang="cs-CZ" sz="1100" dirty="0" smtClean="0">
              <a:latin typeface="+mn-lt"/>
            </a:endParaRPr>
          </a:p>
          <a:p>
            <a:r>
              <a:rPr lang="cs-CZ" sz="1100" b="1" dirty="0" smtClean="0">
                <a:latin typeface="+mn-lt"/>
              </a:rPr>
              <a:t>K. Teige – Foto: </a:t>
            </a:r>
            <a:r>
              <a:rPr lang="pt-BR" sz="1100" dirty="0" smtClean="0">
                <a:latin typeface="+mn-lt"/>
              </a:rPr>
              <a:t>AUTOR NEUVEDEN. </a:t>
            </a:r>
            <a:r>
              <a:rPr lang="pt-BR" sz="1100" i="1" dirty="0" smtClean="0">
                <a:latin typeface="+mn-lt"/>
              </a:rPr>
              <a:t>http://www.cojeco.cz</a:t>
            </a:r>
            <a:r>
              <a:rPr lang="pt-BR" sz="1100" dirty="0" smtClean="0">
                <a:latin typeface="+mn-lt"/>
              </a:rPr>
              <a:t> [online]. [cit. 2.5.2013]. Dostupný na WWW: </a:t>
            </a:r>
            <a:r>
              <a:rPr lang="pt-BR" sz="1100" dirty="0" smtClean="0">
                <a:latin typeface="+mn-lt"/>
                <a:hlinkClick r:id="rId5"/>
              </a:rPr>
              <a:t>http://www.cojeco.cz/index.php?detail=1&amp;id_desc=96161&amp;s_lang=2</a:t>
            </a:r>
            <a:endParaRPr lang="cs-CZ" sz="1100" dirty="0" smtClean="0">
              <a:latin typeface="+mn-lt"/>
            </a:endParaRPr>
          </a:p>
          <a:p>
            <a:r>
              <a:rPr lang="cs-CZ" sz="1100" b="1" dirty="0" smtClean="0">
                <a:latin typeface="+mn-lt"/>
              </a:rPr>
              <a:t>K. Teige – Pozdrav z cesty: </a:t>
            </a:r>
            <a:r>
              <a:rPr lang="cs-CZ" sz="1100" dirty="0" smtClean="0">
                <a:latin typeface="+mn-lt"/>
              </a:rPr>
              <a:t>AUTOR NEUVEDEN. http://www.artbanking.cz [online]. [cit. 2.5.2013]. Dostupný na WWW: </a:t>
            </a:r>
            <a:r>
              <a:rPr lang="cs-CZ" sz="1100" dirty="0" smtClean="0">
                <a:latin typeface="+mn-lt"/>
                <a:hlinkClick r:id="rId6"/>
              </a:rPr>
              <a:t>http://www.artbanking.cz/cz/novinky.html?clanek=109</a:t>
            </a:r>
            <a:endParaRPr lang="cs-CZ" sz="1100" dirty="0" smtClean="0">
              <a:latin typeface="+mn-lt"/>
            </a:endParaRPr>
          </a:p>
          <a:p>
            <a:r>
              <a:rPr lang="cs-CZ" sz="1100" b="1" dirty="0" smtClean="0">
                <a:latin typeface="+mn-lt"/>
              </a:rPr>
              <a:t>K. Teige – Abeceda: </a:t>
            </a:r>
            <a:r>
              <a:rPr lang="pt-BR" sz="1100" dirty="0" smtClean="0">
                <a:latin typeface="+mn-lt"/>
              </a:rPr>
              <a:t>AUTOR NEUVEDEN. http://www.graphicbirdwatching.com [online]. [cit. 2.5.2013]. Dostupný na WWW: </a:t>
            </a:r>
            <a:r>
              <a:rPr lang="pt-BR" sz="1100" dirty="0" smtClean="0">
                <a:latin typeface="+mn-lt"/>
                <a:hlinkClick r:id="rId7"/>
              </a:rPr>
              <a:t>http://www.graphicbirdwatching.com/featuredbook/book-abaceda/</a:t>
            </a:r>
            <a:endParaRPr lang="cs-CZ" sz="1100" dirty="0" smtClean="0">
              <a:latin typeface="+mn-lt"/>
            </a:endParaRPr>
          </a:p>
          <a:p>
            <a:r>
              <a:rPr lang="pt-BR" sz="1100" b="1" dirty="0" smtClean="0">
                <a:latin typeface="+mn-lt"/>
              </a:rPr>
              <a:t>J. Šíma – </a:t>
            </a:r>
            <a:r>
              <a:rPr lang="cs-CZ" sz="1100" b="1" dirty="0" smtClean="0">
                <a:latin typeface="+mn-lt"/>
              </a:rPr>
              <a:t>F</a:t>
            </a:r>
            <a:r>
              <a:rPr lang="pt-BR" sz="1100" b="1" dirty="0" smtClean="0">
                <a:latin typeface="+mn-lt"/>
              </a:rPr>
              <a:t>oto: AUTOR NEUVEDEN. http://cs.wikipedia.org [online]. [cit. 30.4.2013]. Dostupný pod licencí public domain na WWW: </a:t>
            </a:r>
            <a:r>
              <a:rPr lang="pt-BR" sz="1100" b="1" dirty="0" smtClean="0">
                <a:latin typeface="+mn-lt"/>
                <a:hlinkClick r:id="rId8"/>
              </a:rPr>
              <a:t>http://cs.wikipedia.org/wiki/Soubor:Sima_1929_2.jpg</a:t>
            </a:r>
            <a:endParaRPr lang="pt-BR" sz="1100" b="1" dirty="0" smtClean="0">
              <a:latin typeface="+mn-lt"/>
            </a:endParaRPr>
          </a:p>
          <a:p>
            <a:r>
              <a:rPr lang="pt-BR" sz="1100" b="1" dirty="0" smtClean="0">
                <a:latin typeface="+mn-lt"/>
              </a:rPr>
              <a:t>J. Šíma – Horký vzdušný balón</a:t>
            </a:r>
            <a:r>
              <a:rPr lang="cs-CZ" sz="1100" b="1" dirty="0" smtClean="0">
                <a:latin typeface="+mn-lt"/>
              </a:rPr>
              <a:t>: </a:t>
            </a:r>
            <a:r>
              <a:rPr lang="pt-BR" sz="1100" dirty="0" smtClean="0">
                <a:latin typeface="+mn-lt"/>
              </a:rPr>
              <a:t>AUTOR NEUVEDEN. http://www.wikipaintings.org [online]. [cit. 17.5.2013]. Dostupný na WWW: </a:t>
            </a:r>
            <a:r>
              <a:rPr lang="pt-BR" sz="1100" dirty="0" smtClean="0">
                <a:latin typeface="+mn-lt"/>
                <a:hlinkClick r:id="rId9"/>
              </a:rPr>
              <a:t>http://www.wikipaintings.org/en/josef-sima/hot-air-balloon-1926</a:t>
            </a:r>
            <a:endParaRPr lang="cs-CZ" sz="1100" dirty="0" smtClean="0">
              <a:latin typeface="+mn-lt"/>
            </a:endParaRPr>
          </a:p>
          <a:p>
            <a:r>
              <a:rPr lang="cs-CZ" sz="1100" b="1" dirty="0" smtClean="0">
                <a:latin typeface="+mn-lt"/>
              </a:rPr>
              <a:t>J. Šíma – Vejce: </a:t>
            </a:r>
            <a:r>
              <a:rPr lang="pt-BR" sz="1100" dirty="0" smtClean="0">
                <a:latin typeface="+mn-lt"/>
              </a:rPr>
              <a:t>AUTOR NEUVEDEN. http://www.wikipaintings.org [online]. [cit. 3.5.2013]. Dostupný na WWW: </a:t>
            </a:r>
            <a:r>
              <a:rPr lang="pt-BR" sz="1100" dirty="0" smtClean="0">
                <a:latin typeface="+mn-lt"/>
                <a:hlinkClick r:id="rId10"/>
              </a:rPr>
              <a:t>http://www.wikipaintings.org/en/josef-sima/vejce-1927</a:t>
            </a:r>
            <a:endParaRPr lang="cs-CZ" sz="1100" dirty="0" smtClean="0">
              <a:latin typeface="+mn-lt"/>
            </a:endParaRPr>
          </a:p>
          <a:p>
            <a:r>
              <a:rPr lang="cs-CZ" sz="1100" b="1" dirty="0" smtClean="0">
                <a:latin typeface="+mn-lt"/>
              </a:rPr>
              <a:t>J. Šíma –  Evropa: </a:t>
            </a:r>
            <a:r>
              <a:rPr lang="pt-BR" sz="1100" dirty="0" smtClean="0">
                <a:latin typeface="+mn-lt"/>
              </a:rPr>
              <a:t>AUTOR NEUVEDEN. </a:t>
            </a:r>
            <a:r>
              <a:rPr lang="pt-BR" sz="1100" i="1" dirty="0" smtClean="0">
                <a:latin typeface="+mn-lt"/>
              </a:rPr>
              <a:t>http://www.wikipaintings.org</a:t>
            </a:r>
            <a:r>
              <a:rPr lang="pt-BR" sz="1100" dirty="0" smtClean="0">
                <a:latin typeface="+mn-lt"/>
              </a:rPr>
              <a:t> [online]. [cit. 17.5.2013]. Dostupný na WWW: </a:t>
            </a:r>
            <a:r>
              <a:rPr lang="pt-BR" sz="1100" dirty="0" smtClean="0">
                <a:latin typeface="+mn-lt"/>
                <a:hlinkClick r:id="rId11"/>
              </a:rPr>
              <a:t>http://www.wikipaintings.org/en/josef-sima/evropa-1927</a:t>
            </a:r>
            <a:endParaRPr lang="cs-CZ" sz="1100" dirty="0" smtClean="0">
              <a:latin typeface="+mn-lt"/>
            </a:endParaRPr>
          </a:p>
          <a:p>
            <a:r>
              <a:rPr lang="cs-CZ" sz="1100" b="1" dirty="0" smtClean="0">
                <a:latin typeface="+mn-lt"/>
              </a:rPr>
              <a:t>J. Šíma – Návrat </a:t>
            </a:r>
            <a:r>
              <a:rPr lang="cs-CZ" sz="1100" b="1" dirty="0" err="1" smtClean="0">
                <a:latin typeface="+mn-lt"/>
              </a:rPr>
              <a:t>Theseův</a:t>
            </a:r>
            <a:r>
              <a:rPr lang="cs-CZ" sz="1100" b="1" dirty="0" smtClean="0">
                <a:latin typeface="+mn-lt"/>
              </a:rPr>
              <a:t> </a:t>
            </a:r>
            <a:r>
              <a:rPr lang="cs-CZ" sz="1100" dirty="0" smtClean="0">
                <a:latin typeface="+mn-lt"/>
              </a:rPr>
              <a:t>: </a:t>
            </a:r>
            <a:r>
              <a:rPr lang="pt-BR" sz="1100" dirty="0" smtClean="0">
                <a:latin typeface="+mn-lt"/>
              </a:rPr>
              <a:t>AUTOR NEUVEDEN. </a:t>
            </a:r>
            <a:r>
              <a:rPr lang="pt-BR" sz="1100" i="1" dirty="0" smtClean="0">
                <a:latin typeface="+mn-lt"/>
              </a:rPr>
              <a:t>http://www.lidovky.cz</a:t>
            </a:r>
            <a:r>
              <a:rPr lang="pt-BR" sz="1100" dirty="0" smtClean="0">
                <a:latin typeface="+mn-lt"/>
              </a:rPr>
              <a:t> [online]. [cit. 17.5.2013]. Dostupný na WWW: </a:t>
            </a:r>
            <a:r>
              <a:rPr lang="pt-BR" sz="1100" dirty="0" smtClean="0">
                <a:latin typeface="+mn-lt"/>
                <a:hlinkClick r:id="rId12"/>
              </a:rPr>
              <a:t>http://www.lidovky.cz/anticka-inspirace-josefa-simy-d29-/kultura.aspx?c=A061108_091726_ln_kultura_vvr</a:t>
            </a:r>
            <a:endParaRPr lang="cs-CZ" sz="1100" dirty="0" smtClean="0">
              <a:latin typeface="+mn-lt"/>
            </a:endParaRPr>
          </a:p>
          <a:p>
            <a:r>
              <a:rPr lang="cs-CZ" sz="1100" b="1" dirty="0" smtClean="0">
                <a:latin typeface="+mn-lt"/>
              </a:rPr>
              <a:t>J. Šíma – Kompozice: </a:t>
            </a:r>
            <a:r>
              <a:rPr lang="pt-BR" sz="1100" dirty="0" smtClean="0">
                <a:latin typeface="+mn-lt"/>
              </a:rPr>
              <a:t>AUTOR NEUVEDEN. </a:t>
            </a:r>
            <a:r>
              <a:rPr lang="pt-BR" sz="1100" i="1" dirty="0" smtClean="0">
                <a:latin typeface="+mn-lt"/>
              </a:rPr>
              <a:t>http://www.wikipaintings.org</a:t>
            </a:r>
            <a:r>
              <a:rPr lang="pt-BR" sz="1100" dirty="0" smtClean="0">
                <a:latin typeface="+mn-lt"/>
              </a:rPr>
              <a:t> [online]. [cit. 17.5.2013]. Dostupný na WWW: </a:t>
            </a:r>
            <a:r>
              <a:rPr lang="pt-BR" sz="1100" dirty="0" smtClean="0">
                <a:latin typeface="+mn-lt"/>
                <a:hlinkClick r:id="rId13"/>
              </a:rPr>
              <a:t>http://www.wikipaintings.org/en/josef-sima/composition-1950</a:t>
            </a:r>
            <a:endParaRPr lang="cs-CZ" sz="1100" dirty="0" smtClean="0">
              <a:latin typeface="+mn-lt"/>
            </a:endParaRPr>
          </a:p>
          <a:p>
            <a:r>
              <a:rPr lang="cs-CZ" sz="1100" b="1" dirty="0" smtClean="0">
                <a:latin typeface="+mn-lt"/>
              </a:rPr>
              <a:t>J. Šíma – Krajina II: </a:t>
            </a:r>
            <a:r>
              <a:rPr lang="pt-BR" sz="1100" dirty="0" smtClean="0">
                <a:latin typeface="+mn-lt"/>
              </a:rPr>
              <a:t>AUTOR NEUVEDEN. </a:t>
            </a:r>
            <a:r>
              <a:rPr lang="pt-BR" sz="1100" i="1" dirty="0" smtClean="0">
                <a:latin typeface="+mn-lt"/>
              </a:rPr>
              <a:t>http://www.wikipaintings.org</a:t>
            </a:r>
            <a:r>
              <a:rPr lang="pt-BR" sz="1100" dirty="0" smtClean="0">
                <a:latin typeface="+mn-lt"/>
              </a:rPr>
              <a:t> [online]. [cit. 17.5.2013]. Dostupný na WWW: </a:t>
            </a:r>
            <a:r>
              <a:rPr lang="pt-BR" sz="1100" dirty="0" smtClean="0">
                <a:latin typeface="+mn-lt"/>
                <a:hlinkClick r:id="rId14"/>
              </a:rPr>
              <a:t>http://www.wikipaintings.org/en/josef-sima/krajina-ii-1960</a:t>
            </a:r>
            <a:endParaRPr lang="cs-CZ" sz="1100" dirty="0" smtClean="0"/>
          </a:p>
        </p:txBody>
      </p:sp>
    </p:spTree>
    <p:extLst>
      <p:ext uri="{BB962C8B-B14F-4D97-AF65-F5344CB8AC3E}">
        <p14:creationId xmlns:p14="http://schemas.microsoft.com/office/powerpoint/2010/main" val="716857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16536"/>
            <a:ext cx="7886700" cy="635335"/>
          </a:xfrm>
        </p:spPr>
        <p:txBody>
          <a:bodyPr>
            <a:normAutofit/>
          </a:bodyPr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0456" y="886161"/>
            <a:ext cx="8541572" cy="5606079"/>
          </a:xfrm>
          <a:solidFill>
            <a:schemeClr val="bg1"/>
          </a:solidFill>
          <a:ln w="38100">
            <a:solidFill>
              <a:srgbClr val="F19C2B"/>
            </a:solidFill>
          </a:ln>
        </p:spPr>
        <p:txBody>
          <a:bodyPr anchor="ctr">
            <a:noAutofit/>
          </a:bodyPr>
          <a:lstStyle/>
          <a:p>
            <a:pPr>
              <a:buFont typeface="+mj-lt"/>
              <a:buAutoNum type="arabicPeriod" startAt="14"/>
            </a:pPr>
            <a:r>
              <a:rPr lang="cs-CZ" sz="1100" b="1" dirty="0" smtClean="0">
                <a:latin typeface="+mn-lt"/>
              </a:rPr>
              <a:t>Foto </a:t>
            </a:r>
            <a:r>
              <a:rPr lang="cs-CZ" sz="1100" b="1" dirty="0">
                <a:latin typeface="+mn-lt"/>
              </a:rPr>
              <a:t>Toyen a Štýrského: </a:t>
            </a:r>
            <a:r>
              <a:rPr lang="cs-CZ" sz="1100" dirty="0">
                <a:latin typeface="+mn-lt"/>
              </a:rPr>
              <a:t>AUTOR NEUVEDEN. </a:t>
            </a:r>
            <a:r>
              <a:rPr lang="cs-CZ" sz="1100" i="1" dirty="0">
                <a:latin typeface="+mn-lt"/>
              </a:rPr>
              <a:t>http://cs.wikipedia.org</a:t>
            </a:r>
            <a:r>
              <a:rPr lang="cs-CZ" sz="1100" dirty="0">
                <a:latin typeface="+mn-lt"/>
              </a:rPr>
              <a:t> [online]. [cit. 2.5.2013]. Dostupný pod licencí public domain na WWW: </a:t>
            </a:r>
            <a:r>
              <a:rPr lang="cs-CZ" sz="1100" dirty="0">
                <a:latin typeface="+mn-lt"/>
                <a:hlinkClick r:id="rId3"/>
              </a:rPr>
              <a:t>http://</a:t>
            </a:r>
            <a:r>
              <a:rPr lang="cs-CZ" sz="1100" dirty="0" smtClean="0">
                <a:latin typeface="+mn-lt"/>
                <a:hlinkClick r:id="rId3"/>
              </a:rPr>
              <a:t>cs.wikipedia.org/wiki/Soubor:Styrsky1930.jpg</a:t>
            </a:r>
            <a:endParaRPr lang="cs-CZ" sz="1100" dirty="0" smtClean="0">
              <a:latin typeface="+mn-lt"/>
            </a:endParaRPr>
          </a:p>
          <a:p>
            <a:pPr>
              <a:buAutoNum type="arabicPeriod" startAt="14"/>
            </a:pPr>
            <a:r>
              <a:rPr lang="cs-CZ" sz="1100" b="1" dirty="0">
                <a:latin typeface="+mn-lt"/>
              </a:rPr>
              <a:t>Foto Toyen a Štýrského: </a:t>
            </a:r>
            <a:r>
              <a:rPr lang="pt-BR" sz="1100" dirty="0">
                <a:latin typeface="+mn-lt"/>
              </a:rPr>
              <a:t>AUTOR NEUVEDEN. </a:t>
            </a:r>
            <a:r>
              <a:rPr lang="pt-BR" sz="1100" i="1" dirty="0">
                <a:latin typeface="+mn-lt"/>
              </a:rPr>
              <a:t>http://www.galerieart.cz</a:t>
            </a:r>
            <a:r>
              <a:rPr lang="pt-BR" sz="1100" dirty="0">
                <a:latin typeface="+mn-lt"/>
              </a:rPr>
              <a:t> [online]. [cit. 25.5.2013]. Dostupný na WWW: </a:t>
            </a:r>
            <a:r>
              <a:rPr lang="pt-BR" sz="1100" dirty="0">
                <a:latin typeface="+mn-lt"/>
                <a:hlinkClick r:id="rId4"/>
              </a:rPr>
              <a:t>http://</a:t>
            </a:r>
            <a:r>
              <a:rPr lang="pt-BR" sz="1100" dirty="0" smtClean="0">
                <a:latin typeface="+mn-lt"/>
                <a:hlinkClick r:id="rId4"/>
              </a:rPr>
              <a:t>www.galerieart.cz/toyen_fotografie.htm</a:t>
            </a:r>
            <a:endParaRPr lang="cs-CZ" sz="1100" b="1" dirty="0">
              <a:latin typeface="+mn-lt"/>
            </a:endParaRPr>
          </a:p>
          <a:p>
            <a:pPr>
              <a:buAutoNum type="arabicPeriod" startAt="14"/>
            </a:pPr>
            <a:r>
              <a:rPr lang="cs-CZ" sz="1100" b="1" dirty="0" smtClean="0">
                <a:latin typeface="+mn-lt"/>
              </a:rPr>
              <a:t>Jindřich </a:t>
            </a:r>
            <a:r>
              <a:rPr lang="cs-CZ" sz="1100" b="1" dirty="0">
                <a:latin typeface="+mn-lt"/>
              </a:rPr>
              <a:t>Štýrský – </a:t>
            </a:r>
            <a:r>
              <a:rPr lang="cs-CZ" sz="1100" b="1" dirty="0" smtClean="0">
                <a:latin typeface="+mn-lt"/>
              </a:rPr>
              <a:t>Foto </a:t>
            </a:r>
            <a:r>
              <a:rPr lang="cs-CZ" sz="1100" b="1" dirty="0">
                <a:latin typeface="+mn-lt"/>
              </a:rPr>
              <a:t>z roku 1930: </a:t>
            </a:r>
            <a:r>
              <a:rPr lang="cs-CZ" sz="1100" dirty="0">
                <a:latin typeface="+mn-lt"/>
              </a:rPr>
              <a:t>AUTOR NEUVEDEN. </a:t>
            </a:r>
            <a:r>
              <a:rPr lang="cs-CZ" sz="1100" i="1" dirty="0">
                <a:latin typeface="+mn-lt"/>
              </a:rPr>
              <a:t>http://cs.wikipedia.org</a:t>
            </a:r>
            <a:r>
              <a:rPr lang="cs-CZ" sz="1100" dirty="0">
                <a:latin typeface="+mn-lt"/>
              </a:rPr>
              <a:t> [online]. [cit. 2.5.2013]. Dostupný pod licencí public domain na WWW: </a:t>
            </a:r>
            <a:r>
              <a:rPr lang="cs-CZ" sz="1100" dirty="0">
                <a:latin typeface="+mn-lt"/>
                <a:hlinkClick r:id="rId3"/>
              </a:rPr>
              <a:t>http://cs.wikipedia.org/wiki/Soubor:Styrsky1930.jpg</a:t>
            </a:r>
            <a:endParaRPr lang="cs-CZ" sz="1100" dirty="0">
              <a:latin typeface="+mn-lt"/>
            </a:endParaRPr>
          </a:p>
          <a:p>
            <a:pPr>
              <a:buFont typeface="+mj-lt"/>
              <a:buAutoNum type="arabicPeriod" startAt="14"/>
            </a:pPr>
            <a:r>
              <a:rPr lang="cs-CZ" sz="1100" b="1" dirty="0">
                <a:solidFill>
                  <a:srgbClr val="333333"/>
                </a:solidFill>
                <a:latin typeface="+mn-lt"/>
              </a:rPr>
              <a:t>J. Štýrský – </a:t>
            </a:r>
            <a:r>
              <a:rPr lang="cs-CZ" sz="1100" b="1" dirty="0" err="1">
                <a:solidFill>
                  <a:srgbClr val="333333"/>
                </a:solidFill>
                <a:latin typeface="+mn-lt"/>
              </a:rPr>
              <a:t>Souvenir</a:t>
            </a:r>
            <a:r>
              <a:rPr lang="cs-CZ" sz="1100" b="1" dirty="0">
                <a:solidFill>
                  <a:srgbClr val="333333"/>
                </a:solidFill>
                <a:latin typeface="+mn-lt"/>
              </a:rPr>
              <a:t>: </a:t>
            </a:r>
            <a:r>
              <a:rPr lang="cs-CZ" sz="1100" dirty="0">
                <a:solidFill>
                  <a:srgbClr val="333333"/>
                </a:solidFill>
                <a:latin typeface="+mn-lt"/>
              </a:rPr>
              <a:t>AUTOR NEUVEDEN. http://udu.ff.cuni.cz [online]. [cit. 25.5.2013]. Dostupný na WWW: </a:t>
            </a:r>
            <a:r>
              <a:rPr lang="cs-CZ" sz="1100" dirty="0">
                <a:solidFill>
                  <a:srgbClr val="333333"/>
                </a:solidFill>
                <a:latin typeface="+mn-lt"/>
                <a:hlinkClick r:id="rId5"/>
              </a:rPr>
              <a:t>http://udu.ff.cuni.cz/soubory/galerie/01%20Cechy/Lahoda%20-%</a:t>
            </a:r>
            <a:r>
              <a:rPr lang="cs-CZ" sz="1100" dirty="0" smtClean="0">
                <a:solidFill>
                  <a:srgbClr val="333333"/>
                </a:solidFill>
                <a:latin typeface="+mn-lt"/>
                <a:hlinkClick r:id="rId5"/>
              </a:rPr>
              <a:t>20ceske%20umeni%201907-1945/slides/76_Jindrich_Styrsky.Souvenir.1924.html</a:t>
            </a:r>
            <a:endParaRPr lang="cs-CZ" sz="1100" dirty="0" smtClean="0">
              <a:solidFill>
                <a:srgbClr val="333333"/>
              </a:solidFill>
              <a:latin typeface="+mn-lt"/>
            </a:endParaRPr>
          </a:p>
          <a:p>
            <a:pPr>
              <a:buFont typeface="+mj-lt"/>
              <a:buAutoNum type="arabicPeriod" startAt="14"/>
            </a:pPr>
            <a:r>
              <a:rPr lang="cs-CZ" sz="1100" b="1" dirty="0" smtClean="0">
                <a:solidFill>
                  <a:srgbClr val="333333"/>
                </a:solidFill>
                <a:latin typeface="+mn-lt"/>
              </a:rPr>
              <a:t>J</a:t>
            </a:r>
            <a:r>
              <a:rPr lang="cs-CZ" sz="1100" b="1" dirty="0">
                <a:solidFill>
                  <a:srgbClr val="333333"/>
                </a:solidFill>
                <a:latin typeface="+mn-lt"/>
              </a:rPr>
              <a:t>. Štýrský </a:t>
            </a:r>
            <a:r>
              <a:rPr lang="cs-CZ" sz="1100" b="1" dirty="0" smtClean="0">
                <a:solidFill>
                  <a:srgbClr val="333333"/>
                </a:solidFill>
                <a:latin typeface="+mn-lt"/>
              </a:rPr>
              <a:t>– </a:t>
            </a:r>
            <a:r>
              <a:rPr lang="pt-BR" sz="1100" b="1" dirty="0">
                <a:solidFill>
                  <a:srgbClr val="333333"/>
                </a:solidFill>
                <a:latin typeface="+mn-lt"/>
              </a:rPr>
              <a:t>Cirkus Simonette, 1923</a:t>
            </a:r>
            <a:r>
              <a:rPr lang="cs-CZ" sz="1100" b="1" dirty="0">
                <a:solidFill>
                  <a:srgbClr val="333333"/>
                </a:solidFill>
                <a:latin typeface="+mn-lt"/>
              </a:rPr>
              <a:t>: </a:t>
            </a:r>
            <a:r>
              <a:rPr lang="pt-BR" sz="1100" dirty="0">
                <a:solidFill>
                  <a:srgbClr val="333333"/>
                </a:solidFill>
                <a:latin typeface="+mn-lt"/>
              </a:rPr>
              <a:t>AUTOR NEUVEDEN. </a:t>
            </a:r>
            <a:r>
              <a:rPr lang="pt-BR" sz="1100" i="1" dirty="0">
                <a:solidFill>
                  <a:srgbClr val="333333"/>
                </a:solidFill>
                <a:latin typeface="+mn-lt"/>
              </a:rPr>
              <a:t>http://www.webmagazin.cz</a:t>
            </a:r>
            <a:r>
              <a:rPr lang="pt-BR" sz="1100" dirty="0">
                <a:solidFill>
                  <a:srgbClr val="333333"/>
                </a:solidFill>
                <a:latin typeface="+mn-lt"/>
              </a:rPr>
              <a:t> [online]. [cit. 25.5.2013]. Dostupný na WWW: </a:t>
            </a:r>
            <a:r>
              <a:rPr lang="pt-BR" sz="1100" dirty="0">
                <a:solidFill>
                  <a:srgbClr val="333333"/>
                </a:solidFill>
                <a:latin typeface="+mn-lt"/>
                <a:hlinkClick r:id="rId6"/>
              </a:rPr>
              <a:t>http://</a:t>
            </a:r>
            <a:r>
              <a:rPr lang="pt-BR" sz="1100" dirty="0" smtClean="0">
                <a:solidFill>
                  <a:srgbClr val="333333"/>
                </a:solidFill>
                <a:latin typeface="+mn-lt"/>
                <a:hlinkClick r:id="rId6"/>
              </a:rPr>
              <a:t>www.webmagazin.cz/index.php?id=7577&amp;stype=all</a:t>
            </a:r>
            <a:endParaRPr lang="cs-CZ" sz="1100" dirty="0">
              <a:latin typeface="+mn-lt"/>
            </a:endParaRPr>
          </a:p>
          <a:p>
            <a:pPr>
              <a:buAutoNum type="arabicPeriod" startAt="14"/>
            </a:pPr>
            <a:r>
              <a:rPr lang="cs-CZ" sz="1100" b="1" dirty="0" smtClean="0">
                <a:latin typeface="+mn-lt"/>
              </a:rPr>
              <a:t>Jindřich </a:t>
            </a:r>
            <a:r>
              <a:rPr lang="cs-CZ" sz="1100" b="1" dirty="0">
                <a:latin typeface="+mn-lt"/>
              </a:rPr>
              <a:t>Štýrský – Modrý obraz:</a:t>
            </a:r>
            <a:r>
              <a:rPr lang="cs-CZ" sz="1100" dirty="0">
                <a:latin typeface="+mn-lt"/>
              </a:rPr>
              <a:t> </a:t>
            </a:r>
            <a:r>
              <a:rPr lang="pt-BR" sz="1100" dirty="0">
                <a:latin typeface="+mn-lt"/>
              </a:rPr>
              <a:t>AUTOR NEUVEDEN. http://abart-full.artarchiv.cz [online]. [cit. 25.5.2013]. Dostupný na WWW: </a:t>
            </a:r>
            <a:r>
              <a:rPr lang="pt-BR" sz="1100" dirty="0">
                <a:latin typeface="+mn-lt"/>
                <a:hlinkClick r:id="rId7"/>
              </a:rPr>
              <a:t>http://abart-full.artarchiv.cz/osoby.php?IDosoby=2504#all</a:t>
            </a:r>
            <a:endParaRPr lang="cs-CZ" sz="1100" dirty="0">
              <a:latin typeface="+mn-lt"/>
            </a:endParaRPr>
          </a:p>
          <a:p>
            <a:pPr>
              <a:buFont typeface="+mj-lt"/>
              <a:buAutoNum type="arabicPeriod" startAt="14"/>
            </a:pPr>
            <a:r>
              <a:rPr lang="cs-CZ" sz="1100" b="1" dirty="0">
                <a:latin typeface="+mn-lt"/>
              </a:rPr>
              <a:t>J. Štýrský </a:t>
            </a:r>
            <a:r>
              <a:rPr lang="cs-CZ" sz="1100" b="1" dirty="0" smtClean="0">
                <a:latin typeface="+mn-lt"/>
              </a:rPr>
              <a:t>– </a:t>
            </a:r>
            <a:r>
              <a:rPr lang="pt-BR" sz="1100" b="1" dirty="0" smtClean="0">
                <a:latin typeface="+mn-lt"/>
              </a:rPr>
              <a:t>Cigareta </a:t>
            </a:r>
            <a:r>
              <a:rPr lang="pt-BR" sz="1100" b="1" dirty="0">
                <a:latin typeface="+mn-lt"/>
              </a:rPr>
              <a:t>u mrtvé</a:t>
            </a:r>
            <a:r>
              <a:rPr lang="cs-CZ" sz="1100" b="1" dirty="0">
                <a:latin typeface="+mn-lt"/>
              </a:rPr>
              <a:t>: </a:t>
            </a:r>
            <a:r>
              <a:rPr lang="pt-BR" sz="1100" dirty="0">
                <a:latin typeface="+mn-lt"/>
              </a:rPr>
              <a:t>AUTOR NEUVEDEN. http://udu.ff.cuni.cz [online]. [cit. 25.5.2013]. Dostupný na WWW: </a:t>
            </a:r>
            <a:r>
              <a:rPr lang="pt-BR" sz="1100" dirty="0">
                <a:latin typeface="+mn-lt"/>
                <a:hlinkClick r:id="rId8"/>
              </a:rPr>
              <a:t>http://udu.ff.cuni.cz/soubory/galerie/01%20Cechy/Lahoda%20-%20ceske%20umeni%201907-1945/slides/75_Jindrich_Styrsky.Cigareta%20u%20mrtve.1931.html</a:t>
            </a:r>
            <a:endParaRPr lang="cs-CZ" sz="1100" dirty="0">
              <a:latin typeface="+mn-lt"/>
            </a:endParaRPr>
          </a:p>
          <a:p>
            <a:pPr>
              <a:buFont typeface="+mj-lt"/>
              <a:buAutoNum type="arabicPeriod" startAt="14"/>
            </a:pPr>
            <a:r>
              <a:rPr lang="cs-CZ" sz="1100" b="1" dirty="0" smtClean="0">
                <a:latin typeface="+mn-lt"/>
              </a:rPr>
              <a:t>J</a:t>
            </a:r>
            <a:r>
              <a:rPr lang="cs-CZ" sz="1100" b="1" dirty="0">
                <a:latin typeface="+mn-lt"/>
              </a:rPr>
              <a:t>. Štýrský </a:t>
            </a:r>
            <a:r>
              <a:rPr lang="cs-CZ" sz="1100" b="1" dirty="0" smtClean="0">
                <a:latin typeface="+mn-lt"/>
              </a:rPr>
              <a:t>– </a:t>
            </a:r>
            <a:r>
              <a:rPr lang="cs-CZ" sz="1100" b="1" dirty="0">
                <a:latin typeface="+mn-lt"/>
              </a:rPr>
              <a:t>Krajina v oblacích : </a:t>
            </a:r>
            <a:r>
              <a:rPr lang="pt-BR" sz="1100" dirty="0">
                <a:latin typeface="+mn-lt"/>
              </a:rPr>
              <a:t>AUTOR NEUVEDEN. http://artetmusiquekrakatit.blogspot.cz [online]. [cit. 25.5.2013]. Dostupný na WWW: </a:t>
            </a:r>
            <a:r>
              <a:rPr lang="pt-BR" sz="1100" dirty="0">
                <a:latin typeface="+mn-lt"/>
                <a:hlinkClick r:id="rId9"/>
              </a:rPr>
              <a:t>http://artetmusiquekrakatit.blogspot.cz/search/label/%C5%A0t%C3%BDrsk%C3%BD%20Jind%C5%99ich</a:t>
            </a:r>
            <a:endParaRPr lang="cs-CZ" sz="1100" dirty="0">
              <a:latin typeface="+mn-lt"/>
            </a:endParaRPr>
          </a:p>
          <a:p>
            <a:pPr>
              <a:buFont typeface="+mj-lt"/>
              <a:buAutoNum type="arabicPeriod" startAt="14"/>
            </a:pPr>
            <a:r>
              <a:rPr lang="cs-CZ" sz="1100" b="1" dirty="0">
                <a:latin typeface="+mn-lt"/>
              </a:rPr>
              <a:t>J. Štýrský – Obraz: </a:t>
            </a:r>
            <a:r>
              <a:rPr lang="pt-BR" sz="1100" dirty="0">
                <a:latin typeface="+mn-lt"/>
              </a:rPr>
              <a:t>AUTOR NEUVEDEN. http://kultura.idnes.cz [online]. [cit. 25.5.2013]. Dostupný na WWW: </a:t>
            </a:r>
            <a:r>
              <a:rPr lang="pt-BR" sz="1100" dirty="0">
                <a:latin typeface="+mn-lt"/>
                <a:hlinkClick r:id="rId10"/>
              </a:rPr>
              <a:t>http://</a:t>
            </a:r>
            <a:r>
              <a:rPr lang="pt-BR" sz="1100" dirty="0" smtClean="0">
                <a:latin typeface="+mn-lt"/>
                <a:hlinkClick r:id="rId10"/>
              </a:rPr>
              <a:t>kultura.idnes.cz/foto.aspx?foto1=JAZ332b58_k_styrsky.jpg</a:t>
            </a:r>
            <a:endParaRPr lang="cs-CZ" sz="1100" dirty="0" smtClean="0">
              <a:latin typeface="+mn-lt"/>
            </a:endParaRPr>
          </a:p>
          <a:p>
            <a:pPr>
              <a:buFont typeface="+mj-lt"/>
              <a:buAutoNum type="arabicPeriod" startAt="14"/>
            </a:pPr>
            <a:r>
              <a:rPr lang="cs-CZ" sz="1100" b="1" dirty="0" smtClean="0">
                <a:latin typeface="+mn-lt"/>
              </a:rPr>
              <a:t>J</a:t>
            </a:r>
            <a:r>
              <a:rPr lang="cs-CZ" sz="1100" b="1" dirty="0">
                <a:latin typeface="+mn-lt"/>
              </a:rPr>
              <a:t>. Štýrský </a:t>
            </a:r>
            <a:r>
              <a:rPr lang="cs-CZ" sz="1100" b="1" dirty="0" smtClean="0">
                <a:latin typeface="+mn-lt"/>
              </a:rPr>
              <a:t>– </a:t>
            </a:r>
            <a:r>
              <a:rPr lang="pt-BR" sz="1100" b="1" dirty="0">
                <a:latin typeface="+mn-lt"/>
              </a:rPr>
              <a:t>Majakovského vesta</a:t>
            </a:r>
            <a:r>
              <a:rPr lang="cs-CZ" sz="1100" b="1" dirty="0">
                <a:latin typeface="+mn-lt"/>
              </a:rPr>
              <a:t>: </a:t>
            </a:r>
            <a:r>
              <a:rPr lang="pt-BR" sz="1100" dirty="0">
                <a:latin typeface="+mn-lt"/>
              </a:rPr>
              <a:t>AUTOR NEUVEDEN. http://hn.ihned.cz [online]. [cit. 25.5.2013]. Dostupný na WWW: </a:t>
            </a:r>
            <a:r>
              <a:rPr lang="pt-BR" sz="1100" dirty="0">
                <a:latin typeface="+mn-lt"/>
                <a:hlinkClick r:id="rId11"/>
              </a:rPr>
              <a:t>http://hn.ihned.cz/c1-21323140-styrskeho-vystava-je-skrytou-udalosti-sezony</a:t>
            </a:r>
            <a:endParaRPr lang="cs-CZ" sz="1100" dirty="0">
              <a:latin typeface="+mn-lt"/>
            </a:endParaRPr>
          </a:p>
          <a:p>
            <a:pPr>
              <a:buAutoNum type="arabicPeriod" startAt="14"/>
            </a:pPr>
            <a:r>
              <a:rPr lang="cs-CZ" sz="1100" b="1" dirty="0" smtClean="0">
                <a:latin typeface="+mn-lt"/>
              </a:rPr>
              <a:t>Marie </a:t>
            </a:r>
            <a:r>
              <a:rPr lang="cs-CZ" sz="1100" b="1" dirty="0">
                <a:latin typeface="+mn-lt"/>
              </a:rPr>
              <a:t>Čermínová – </a:t>
            </a:r>
            <a:r>
              <a:rPr lang="cs-CZ" sz="1100" b="1" dirty="0" smtClean="0">
                <a:latin typeface="+mn-lt"/>
              </a:rPr>
              <a:t>Foto</a:t>
            </a:r>
            <a:r>
              <a:rPr lang="cs-CZ" sz="1100" b="1" dirty="0">
                <a:latin typeface="+mn-lt"/>
              </a:rPr>
              <a:t>: </a:t>
            </a:r>
            <a:r>
              <a:rPr lang="cs-CZ" sz="1100" dirty="0">
                <a:latin typeface="+mn-lt"/>
              </a:rPr>
              <a:t>AUTOR NEUVEDEN. </a:t>
            </a:r>
            <a:r>
              <a:rPr lang="cs-CZ" sz="1100" i="1" dirty="0">
                <a:latin typeface="+mn-lt"/>
              </a:rPr>
              <a:t>http://cs.wikipedia.org</a:t>
            </a:r>
            <a:r>
              <a:rPr lang="cs-CZ" sz="1100" dirty="0">
                <a:latin typeface="+mn-lt"/>
              </a:rPr>
              <a:t> [online]. [cit. 2.5.2013]. Dostupný pod licencí public domain na WWW: </a:t>
            </a:r>
            <a:r>
              <a:rPr lang="cs-CZ" sz="1100" dirty="0">
                <a:latin typeface="+mn-lt"/>
                <a:hlinkClick r:id="rId3"/>
              </a:rPr>
              <a:t>http://cs.wikipedia.org/wiki/Soubor:Styrsky1930.jpg</a:t>
            </a:r>
            <a:endParaRPr lang="cs-CZ" sz="1100" dirty="0">
              <a:latin typeface="+mn-lt"/>
            </a:endParaRPr>
          </a:p>
          <a:p>
            <a:pPr>
              <a:buAutoNum type="arabicPeriod" startAt="14"/>
            </a:pPr>
            <a:r>
              <a:rPr lang="cs-CZ" sz="1100" b="1" dirty="0">
                <a:latin typeface="+mn-lt"/>
              </a:rPr>
              <a:t>Toyen </a:t>
            </a:r>
            <a:r>
              <a:rPr lang="cs-CZ" sz="1100" b="1" dirty="0" smtClean="0">
                <a:latin typeface="+mn-lt"/>
              </a:rPr>
              <a:t>– Z jižních moří: </a:t>
            </a:r>
            <a:r>
              <a:rPr lang="pt-BR" sz="1100" dirty="0">
                <a:latin typeface="+mn-lt"/>
              </a:rPr>
              <a:t>AUTOR NEUVEDEN. </a:t>
            </a:r>
            <a:r>
              <a:rPr lang="pt-BR" sz="1100" i="1" dirty="0">
                <a:latin typeface="+mn-lt"/>
              </a:rPr>
              <a:t>http://ces.mkcr.cz</a:t>
            </a:r>
            <a:r>
              <a:rPr lang="pt-BR" sz="1100" dirty="0">
                <a:latin typeface="+mn-lt"/>
              </a:rPr>
              <a:t> [online]. [cit. 25.5.2013]. Dostupný na WWW: </a:t>
            </a:r>
            <a:r>
              <a:rPr lang="pt-BR" sz="1100" dirty="0">
                <a:latin typeface="+mn-lt"/>
                <a:hlinkClick r:id="rId12"/>
              </a:rPr>
              <a:t>http://</a:t>
            </a:r>
            <a:r>
              <a:rPr lang="pt-BR" sz="1100" dirty="0" smtClean="0">
                <a:latin typeface="+mn-lt"/>
                <a:hlinkClick r:id="rId12"/>
              </a:rPr>
              <a:t>ces.mkcr.cz/cz/img.php?imgid=1755</a:t>
            </a:r>
            <a:endParaRPr lang="cs-CZ" sz="1100" dirty="0" smtClean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821185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30836"/>
            <a:ext cx="7886700" cy="635335"/>
          </a:xfrm>
        </p:spPr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0456" y="966172"/>
            <a:ext cx="8541572" cy="5537498"/>
          </a:xfrm>
          <a:solidFill>
            <a:schemeClr val="bg1"/>
          </a:solidFill>
          <a:ln w="38100">
            <a:solidFill>
              <a:srgbClr val="F19C2B"/>
            </a:solidFill>
          </a:ln>
        </p:spPr>
        <p:txBody>
          <a:bodyPr anchor="ctr">
            <a:noAutofit/>
          </a:bodyPr>
          <a:lstStyle/>
          <a:p>
            <a:pPr>
              <a:buFont typeface="+mj-lt"/>
              <a:buAutoNum type="arabicPeriod" startAt="26"/>
            </a:pPr>
            <a:r>
              <a:rPr lang="cs-CZ" sz="1100" b="1" dirty="0">
                <a:latin typeface="+mn-lt"/>
              </a:rPr>
              <a:t>Toyen </a:t>
            </a:r>
            <a:r>
              <a:rPr lang="cs-CZ" sz="1100" b="1" dirty="0" smtClean="0">
                <a:latin typeface="+mn-lt"/>
              </a:rPr>
              <a:t>– </a:t>
            </a:r>
            <a:r>
              <a:rPr lang="cs-CZ" sz="1100" b="1" dirty="0">
                <a:latin typeface="+mn-lt"/>
              </a:rPr>
              <a:t>Jezerní krajina: </a:t>
            </a:r>
            <a:r>
              <a:rPr lang="pt-BR" sz="1100" dirty="0">
                <a:latin typeface="+mn-lt"/>
              </a:rPr>
              <a:t>AUTOR NEUVEDEN. http://rosamitnik.blogspot.cz [online]. [cit. 25.5.2013]. Dostupný na WWW: </a:t>
            </a:r>
            <a:r>
              <a:rPr lang="pt-BR" sz="1100" dirty="0">
                <a:latin typeface="+mn-lt"/>
                <a:hlinkClick r:id="rId2"/>
              </a:rPr>
              <a:t>http://</a:t>
            </a:r>
            <a:r>
              <a:rPr lang="pt-BR" sz="1100" dirty="0" smtClean="0">
                <a:latin typeface="+mn-lt"/>
                <a:hlinkClick r:id="rId2"/>
              </a:rPr>
              <a:t>rosamitnik.blogspot.cz/2012_02_01_archive.html</a:t>
            </a:r>
            <a:endParaRPr lang="cs-CZ" sz="1100" dirty="0">
              <a:latin typeface="+mn-lt"/>
            </a:endParaRPr>
          </a:p>
          <a:p>
            <a:pPr>
              <a:buFont typeface="+mj-lt"/>
              <a:buAutoNum type="arabicPeriod" startAt="26"/>
            </a:pPr>
            <a:r>
              <a:rPr lang="cs-CZ" sz="1100" b="1" dirty="0" smtClean="0">
                <a:latin typeface="+mn-lt"/>
              </a:rPr>
              <a:t>Toyen – </a:t>
            </a:r>
            <a:r>
              <a:rPr lang="cs-CZ" sz="1100" b="1" dirty="0">
                <a:latin typeface="+mn-lt"/>
              </a:rPr>
              <a:t>Léto: </a:t>
            </a:r>
            <a:r>
              <a:rPr lang="pt-BR" sz="1100" dirty="0">
                <a:latin typeface="+mn-lt"/>
              </a:rPr>
              <a:t>AUTOR NEUVEDEN. </a:t>
            </a:r>
            <a:r>
              <a:rPr lang="pt-BR" sz="1100" i="1" dirty="0">
                <a:latin typeface="+mn-lt"/>
              </a:rPr>
              <a:t>http://abart-full.artarchiv.cz</a:t>
            </a:r>
            <a:r>
              <a:rPr lang="pt-BR" sz="1100" dirty="0">
                <a:latin typeface="+mn-lt"/>
              </a:rPr>
              <a:t> [online]. [cit. 25.5.2013]. Dostupný na WWW: </a:t>
            </a:r>
            <a:r>
              <a:rPr lang="pt-BR" sz="1100" dirty="0">
                <a:latin typeface="+mn-lt"/>
                <a:hlinkClick r:id="rId3"/>
              </a:rPr>
              <a:t>http://abart-full.artarchiv.cz/osoby.php?IDosoby=2505#all</a:t>
            </a:r>
            <a:endParaRPr lang="cs-CZ" sz="1100" b="1" dirty="0">
              <a:latin typeface="+mn-lt"/>
            </a:endParaRPr>
          </a:p>
          <a:p>
            <a:pPr>
              <a:buFont typeface="+mj-lt"/>
              <a:buAutoNum type="arabicPeriod" startAt="26"/>
            </a:pPr>
            <a:r>
              <a:rPr lang="cs-CZ" sz="1100" b="1" dirty="0" smtClean="0">
                <a:latin typeface="+mn-lt"/>
              </a:rPr>
              <a:t>Toyen </a:t>
            </a:r>
            <a:r>
              <a:rPr lang="cs-CZ" sz="1100" b="1" dirty="0">
                <a:latin typeface="+mn-lt"/>
              </a:rPr>
              <a:t>– Noc v Oceánii: </a:t>
            </a:r>
            <a:r>
              <a:rPr lang="pt-BR" sz="1100" dirty="0">
                <a:latin typeface="+mn-lt"/>
              </a:rPr>
              <a:t>AUTOR NEUVEDEN. </a:t>
            </a:r>
            <a:r>
              <a:rPr lang="pt-BR" sz="1100" i="1" dirty="0">
                <a:latin typeface="+mn-lt"/>
              </a:rPr>
              <a:t>http://abart-full.artarchiv.cz</a:t>
            </a:r>
            <a:r>
              <a:rPr lang="pt-BR" sz="1100" dirty="0">
                <a:latin typeface="+mn-lt"/>
              </a:rPr>
              <a:t> [online]. [cit. 25.5.2013]. Dostupný na WWW: </a:t>
            </a:r>
            <a:r>
              <a:rPr lang="pt-BR" sz="1100" dirty="0">
                <a:latin typeface="+mn-lt"/>
                <a:hlinkClick r:id="rId3"/>
              </a:rPr>
              <a:t>http://abart-full.artarchiv.cz/osoby.php?IDosoby=2505#all</a:t>
            </a:r>
            <a:endParaRPr lang="cs-CZ" sz="1100" b="1" dirty="0">
              <a:latin typeface="+mn-lt"/>
            </a:endParaRPr>
          </a:p>
          <a:p>
            <a:pPr>
              <a:buFont typeface="+mj-lt"/>
              <a:buAutoNum type="arabicPeriod" startAt="26"/>
            </a:pPr>
            <a:r>
              <a:rPr lang="cs-CZ" sz="1100" b="1" dirty="0">
                <a:latin typeface="+mn-lt"/>
              </a:rPr>
              <a:t>Toyen – Oblázky večera: </a:t>
            </a:r>
            <a:r>
              <a:rPr lang="pt-BR" sz="1100" dirty="0">
                <a:latin typeface="+mn-lt"/>
              </a:rPr>
              <a:t>AUTOR NEUVEDEN. </a:t>
            </a:r>
            <a:r>
              <a:rPr lang="pt-BR" sz="1100" i="1" dirty="0">
                <a:latin typeface="+mn-lt"/>
              </a:rPr>
              <a:t>http://abart-full.artarchiv.cz</a:t>
            </a:r>
            <a:r>
              <a:rPr lang="pt-BR" sz="1100" dirty="0">
                <a:latin typeface="+mn-lt"/>
              </a:rPr>
              <a:t> [online]. [cit. 25.5.2013]. Dostupný na WWW: </a:t>
            </a:r>
            <a:r>
              <a:rPr lang="pt-BR" sz="1100" dirty="0">
                <a:latin typeface="+mn-lt"/>
                <a:hlinkClick r:id="rId3"/>
              </a:rPr>
              <a:t>http://abart-full.artarchiv.cz/osoby.php?IDosoby=2505#all</a:t>
            </a:r>
            <a:endParaRPr lang="cs-CZ" sz="1100" b="1" dirty="0">
              <a:latin typeface="+mn-lt"/>
            </a:endParaRPr>
          </a:p>
          <a:p>
            <a:pPr>
              <a:buFont typeface="+mj-lt"/>
              <a:buAutoNum type="arabicPeriod" startAt="26"/>
            </a:pPr>
            <a:r>
              <a:rPr lang="cs-CZ" sz="1100" b="1" dirty="0">
                <a:latin typeface="+mn-lt"/>
              </a:rPr>
              <a:t>Toyen – </a:t>
            </a:r>
            <a:r>
              <a:rPr lang="cs-CZ" sz="1100" b="1" dirty="0" smtClean="0">
                <a:latin typeface="+mn-lt"/>
              </a:rPr>
              <a:t>Objekt-fantom: </a:t>
            </a:r>
            <a:r>
              <a:rPr lang="pt-BR" sz="1100" dirty="0">
                <a:latin typeface="+mn-lt"/>
              </a:rPr>
              <a:t>AUTOR NEUVEDEN. </a:t>
            </a:r>
            <a:r>
              <a:rPr lang="pt-BR" sz="1100" i="1" dirty="0">
                <a:latin typeface="+mn-lt"/>
              </a:rPr>
              <a:t>http://www.wikipaintings.org</a:t>
            </a:r>
            <a:r>
              <a:rPr lang="pt-BR" sz="1100" dirty="0">
                <a:latin typeface="+mn-lt"/>
              </a:rPr>
              <a:t> [online]. [cit. 25.5.2013]. Dostupný na WWW: </a:t>
            </a:r>
            <a:r>
              <a:rPr lang="pt-BR" sz="1100" dirty="0">
                <a:latin typeface="+mn-lt"/>
                <a:hlinkClick r:id="rId4"/>
              </a:rPr>
              <a:t>http://</a:t>
            </a:r>
            <a:r>
              <a:rPr lang="pt-BR" sz="1100" dirty="0" smtClean="0">
                <a:latin typeface="+mn-lt"/>
                <a:hlinkClick r:id="rId4"/>
              </a:rPr>
              <a:t>www.wikipaintings.org/en/toyen/objekt-fantom-1937</a:t>
            </a:r>
            <a:endParaRPr lang="cs-CZ" sz="1100" b="1" dirty="0" smtClean="0">
              <a:latin typeface="+mn-lt"/>
            </a:endParaRPr>
          </a:p>
          <a:p>
            <a:pPr>
              <a:buFont typeface="+mj-lt"/>
              <a:buAutoNum type="arabicPeriod" startAt="26"/>
            </a:pPr>
            <a:r>
              <a:rPr lang="pt-BR" sz="1100" b="1" dirty="0">
                <a:latin typeface="+mn-lt"/>
              </a:rPr>
              <a:t>Toyen – </a:t>
            </a:r>
            <a:r>
              <a:rPr lang="cs-CZ" sz="1100" b="1" dirty="0">
                <a:latin typeface="+mn-lt"/>
              </a:rPr>
              <a:t> Po performanci: </a:t>
            </a:r>
            <a:r>
              <a:rPr lang="pt-BR" sz="1100" dirty="0">
                <a:latin typeface="+mn-lt"/>
              </a:rPr>
              <a:t>AUTOR NEUVEDEN. </a:t>
            </a:r>
            <a:r>
              <a:rPr lang="pt-BR" sz="1100" i="1" dirty="0">
                <a:latin typeface="+mn-lt"/>
              </a:rPr>
              <a:t>http://www.wikipaintings.org</a:t>
            </a:r>
            <a:r>
              <a:rPr lang="pt-BR" sz="1100" dirty="0">
                <a:latin typeface="+mn-lt"/>
              </a:rPr>
              <a:t> [online]. [cit. 25.5.2013]. Dostupný na WWW: </a:t>
            </a:r>
            <a:r>
              <a:rPr lang="pt-BR" sz="1100" dirty="0">
                <a:latin typeface="+mn-lt"/>
                <a:hlinkClick r:id="rId5"/>
              </a:rPr>
              <a:t>http://www.wikipaintings.org/en/toyen/relache-1943</a:t>
            </a:r>
            <a:endParaRPr lang="cs-CZ" sz="1100" dirty="0">
              <a:latin typeface="+mn-lt"/>
            </a:endParaRPr>
          </a:p>
          <a:p>
            <a:pPr>
              <a:buFont typeface="+mj-lt"/>
              <a:buAutoNum type="arabicPeriod" startAt="26"/>
            </a:pPr>
            <a:r>
              <a:rPr lang="cs-CZ" sz="1100" b="1" dirty="0" smtClean="0">
                <a:latin typeface="+mn-lt"/>
              </a:rPr>
              <a:t>Toyen </a:t>
            </a:r>
            <a:r>
              <a:rPr lang="cs-CZ" sz="1100" b="1" dirty="0">
                <a:latin typeface="+mn-lt"/>
              </a:rPr>
              <a:t>– Na zámku La </a:t>
            </a:r>
            <a:r>
              <a:rPr lang="cs-CZ" sz="1100" b="1" dirty="0" err="1">
                <a:latin typeface="+mn-lt"/>
              </a:rPr>
              <a:t>Coste</a:t>
            </a:r>
            <a:r>
              <a:rPr lang="cs-CZ" sz="1100" b="1" dirty="0">
                <a:latin typeface="+mn-lt"/>
              </a:rPr>
              <a:t>: </a:t>
            </a:r>
            <a:r>
              <a:rPr lang="pt-BR" sz="1100" dirty="0">
                <a:latin typeface="+mn-lt"/>
              </a:rPr>
              <a:t>AUTOR NEUVEDEN. </a:t>
            </a:r>
            <a:r>
              <a:rPr lang="pt-BR" sz="1100" i="1" dirty="0">
                <a:latin typeface="+mn-lt"/>
              </a:rPr>
              <a:t>http://abart-full.artarchiv.cz</a:t>
            </a:r>
            <a:r>
              <a:rPr lang="pt-BR" sz="1100" dirty="0">
                <a:latin typeface="+mn-lt"/>
              </a:rPr>
              <a:t> [online]. [cit. 25.5.2013]. Dostupný na WWW: </a:t>
            </a:r>
            <a:r>
              <a:rPr lang="pt-BR" sz="1100" dirty="0">
                <a:latin typeface="+mn-lt"/>
                <a:hlinkClick r:id="rId3"/>
              </a:rPr>
              <a:t>http://abart-full.artarchiv.cz/osoby.php?IDosoby=2505#all</a:t>
            </a:r>
            <a:endParaRPr lang="cs-CZ" sz="1100" b="1" dirty="0">
              <a:latin typeface="+mn-lt"/>
            </a:endParaRPr>
          </a:p>
          <a:p>
            <a:pPr>
              <a:buFont typeface="+mj-lt"/>
              <a:buAutoNum type="arabicPeriod" startAt="26"/>
            </a:pPr>
            <a:r>
              <a:rPr lang="cs-CZ" sz="1100" b="1" dirty="0">
                <a:solidFill>
                  <a:srgbClr val="333333"/>
                </a:solidFill>
                <a:latin typeface="+mn-lt"/>
              </a:rPr>
              <a:t>Toyen – Střelnice VI: </a:t>
            </a:r>
            <a:r>
              <a:rPr lang="pt-BR" sz="1100" dirty="0">
                <a:latin typeface="+mn-lt"/>
              </a:rPr>
              <a:t>AUTOR NEUVEDEN. http://www.wikipaintings.org [online]. [cit. 25.5.2013]. Dostupný na WWW: </a:t>
            </a:r>
            <a:r>
              <a:rPr lang="pt-BR" sz="1100" dirty="0">
                <a:latin typeface="+mn-lt"/>
                <a:hlinkClick r:id="rId6"/>
              </a:rPr>
              <a:t>http://www.wikipaintings.org/en/toyen/the-shooting-gallery-vi-1940</a:t>
            </a:r>
            <a:endParaRPr lang="cs-CZ" sz="1100" dirty="0">
              <a:latin typeface="+mn-lt"/>
            </a:endParaRPr>
          </a:p>
          <a:p>
            <a:pPr>
              <a:buFont typeface="+mj-lt"/>
              <a:buAutoNum type="arabicPeriod" startAt="26"/>
            </a:pPr>
            <a:r>
              <a:rPr lang="cs-CZ" sz="1100" b="1" dirty="0" smtClean="0">
                <a:solidFill>
                  <a:srgbClr val="333333"/>
                </a:solidFill>
                <a:latin typeface="+mn-lt"/>
              </a:rPr>
              <a:t>Toyen </a:t>
            </a:r>
            <a:r>
              <a:rPr lang="cs-CZ" sz="1100" b="1" dirty="0">
                <a:solidFill>
                  <a:srgbClr val="333333"/>
                </a:solidFill>
                <a:latin typeface="+mn-lt"/>
              </a:rPr>
              <a:t>– </a:t>
            </a:r>
            <a:r>
              <a:rPr lang="cs-CZ" sz="1100" b="1" dirty="0" smtClean="0">
                <a:solidFill>
                  <a:srgbClr val="333333"/>
                </a:solidFill>
                <a:latin typeface="+mn-lt"/>
              </a:rPr>
              <a:t>Střelnice VII: </a:t>
            </a:r>
            <a:r>
              <a:rPr lang="pt-BR" sz="1100" dirty="0">
                <a:latin typeface="+mn-lt"/>
              </a:rPr>
              <a:t>AUTOR NEUVEDEN. http://www.wikipaintings.org [online]. [cit. 25.5.2013]. Dostupný na WWW: </a:t>
            </a:r>
            <a:r>
              <a:rPr lang="pt-BR" sz="1100" dirty="0">
                <a:latin typeface="+mn-lt"/>
                <a:hlinkClick r:id="rId7"/>
              </a:rPr>
              <a:t>http://www.wikipaintings.org/en/toyen/the-shooting-gallery-vii-1940</a:t>
            </a:r>
            <a:endParaRPr lang="cs-CZ" sz="1100" dirty="0">
              <a:latin typeface="+mn-lt"/>
            </a:endParaRPr>
          </a:p>
          <a:p>
            <a:pPr>
              <a:buFont typeface="+mj-lt"/>
              <a:buAutoNum type="arabicPeriod" startAt="26"/>
            </a:pPr>
            <a:r>
              <a:rPr lang="cs-CZ" sz="1100" b="1" dirty="0" smtClean="0">
                <a:latin typeface="+mn-lt"/>
              </a:rPr>
              <a:t>F. Muzika – Epitaf: </a:t>
            </a:r>
            <a:r>
              <a:rPr lang="pt-BR" sz="1100" dirty="0">
                <a:latin typeface="+mn-lt"/>
              </a:rPr>
              <a:t>AUTOR NEUVEDEN. http://reprodukce.euweb.cz [online]. [cit. 25.5.2013]. Dostupný na WWW: </a:t>
            </a:r>
            <a:r>
              <a:rPr lang="pt-BR" sz="1100" dirty="0">
                <a:latin typeface="+mn-lt"/>
                <a:hlinkClick r:id="rId8"/>
              </a:rPr>
              <a:t>http://</a:t>
            </a:r>
            <a:r>
              <a:rPr lang="pt-BR" sz="1100" dirty="0" smtClean="0">
                <a:latin typeface="+mn-lt"/>
                <a:hlinkClick r:id="rId8"/>
              </a:rPr>
              <a:t>reprodukce.euweb.cz/images/muzika_epi_kant.jpg</a:t>
            </a:r>
            <a:endParaRPr lang="cs-CZ" sz="1100" b="1" dirty="0" smtClean="0">
              <a:latin typeface="+mn-lt"/>
            </a:endParaRPr>
          </a:p>
          <a:p>
            <a:pPr>
              <a:buFont typeface="+mj-lt"/>
              <a:buAutoNum type="arabicPeriod" startAt="26"/>
            </a:pPr>
            <a:r>
              <a:rPr lang="cs-CZ" sz="1100" b="1" dirty="0" smtClean="0">
                <a:latin typeface="+mn-lt"/>
              </a:rPr>
              <a:t>F. Muzika – Popelec II: </a:t>
            </a:r>
            <a:r>
              <a:rPr lang="cs-CZ" sz="1100" b="1" dirty="0">
                <a:solidFill>
                  <a:srgbClr val="333333"/>
                </a:solidFill>
                <a:latin typeface="+mn-lt"/>
              </a:rPr>
              <a:t>F. Muzika – Popelec II: </a:t>
            </a:r>
            <a:r>
              <a:rPr lang="pt-BR" sz="1100" dirty="0">
                <a:solidFill>
                  <a:srgbClr val="333333"/>
                </a:solidFill>
                <a:latin typeface="+mn-lt"/>
              </a:rPr>
              <a:t>AUTOR NEUVEDEN. </a:t>
            </a:r>
            <a:r>
              <a:rPr lang="pt-BR" sz="1100" i="1" dirty="0">
                <a:solidFill>
                  <a:srgbClr val="333333"/>
                </a:solidFill>
                <a:latin typeface="+mn-lt"/>
              </a:rPr>
              <a:t>http://www.geocaching.com</a:t>
            </a:r>
            <a:r>
              <a:rPr lang="pt-BR" sz="1100" dirty="0">
                <a:solidFill>
                  <a:srgbClr val="333333"/>
                </a:solidFill>
                <a:latin typeface="+mn-lt"/>
              </a:rPr>
              <a:t> [</a:t>
            </a:r>
            <a:r>
              <a:rPr lang="pt-BR" sz="1100" dirty="0" smtClean="0">
                <a:solidFill>
                  <a:srgbClr val="333333"/>
                </a:solidFill>
                <a:latin typeface="+mn-lt"/>
              </a:rPr>
              <a:t>online</a:t>
            </a:r>
            <a:r>
              <a:rPr lang="pt-BR" sz="1100" dirty="0">
                <a:solidFill>
                  <a:srgbClr val="333333"/>
                </a:solidFill>
                <a:latin typeface="+mn-lt"/>
              </a:rPr>
              <a:t>]. [cit. 25.5.2013]. Dostupný na WWW: </a:t>
            </a:r>
            <a:r>
              <a:rPr lang="pt-BR" sz="1100" dirty="0">
                <a:solidFill>
                  <a:srgbClr val="333333"/>
                </a:solidFill>
                <a:latin typeface="+mn-lt"/>
                <a:hlinkClick r:id="rId9"/>
              </a:rPr>
              <a:t>http://www.geocaching.com/seek/cache_details.aspx?guid=e9be8604-15f9-4ed5-98ee-c29a987e9f77</a:t>
            </a:r>
            <a:endParaRPr lang="cs-CZ" sz="1100" dirty="0">
              <a:solidFill>
                <a:srgbClr val="333333"/>
              </a:solidFill>
              <a:latin typeface="+mn-lt"/>
            </a:endParaRPr>
          </a:p>
          <a:p>
            <a:pPr>
              <a:buFont typeface="+mj-lt"/>
              <a:buAutoNum type="arabicPeriod" startAt="26"/>
            </a:pPr>
            <a:r>
              <a:rPr lang="cs-CZ" sz="1100" b="1" dirty="0" smtClean="0">
                <a:latin typeface="+mn-lt"/>
              </a:rPr>
              <a:t>F. </a:t>
            </a:r>
            <a:r>
              <a:rPr lang="cs-CZ" sz="1100" b="1" dirty="0">
                <a:latin typeface="+mn-lt"/>
              </a:rPr>
              <a:t>Muzika – </a:t>
            </a:r>
            <a:r>
              <a:rPr lang="cs-CZ" sz="1100" b="1" dirty="0" smtClean="0">
                <a:latin typeface="+mn-lt"/>
              </a:rPr>
              <a:t>Obraz: </a:t>
            </a:r>
            <a:r>
              <a:rPr lang="pt-BR" sz="1100" dirty="0" smtClean="0">
                <a:solidFill>
                  <a:srgbClr val="333333"/>
                </a:solidFill>
                <a:latin typeface="+mn-lt"/>
              </a:rPr>
              <a:t>AUTOR </a:t>
            </a:r>
            <a:r>
              <a:rPr lang="pt-BR" sz="1100" dirty="0">
                <a:solidFill>
                  <a:srgbClr val="333333"/>
                </a:solidFill>
                <a:latin typeface="+mn-lt"/>
              </a:rPr>
              <a:t>NEUVEDEN. </a:t>
            </a:r>
            <a:r>
              <a:rPr lang="pt-BR" sz="1100" i="1" dirty="0">
                <a:solidFill>
                  <a:srgbClr val="333333"/>
                </a:solidFill>
                <a:latin typeface="+mn-lt"/>
              </a:rPr>
              <a:t>http://leccos.com</a:t>
            </a:r>
            <a:r>
              <a:rPr lang="pt-BR" sz="1100" dirty="0">
                <a:solidFill>
                  <a:srgbClr val="333333"/>
                </a:solidFill>
                <a:latin typeface="+mn-lt"/>
              </a:rPr>
              <a:t> [online]. [cit. 25.5.2013]. Dostupný na WWW: </a:t>
            </a:r>
            <a:r>
              <a:rPr lang="pt-BR" sz="1100" dirty="0">
                <a:solidFill>
                  <a:srgbClr val="333333"/>
                </a:solidFill>
                <a:latin typeface="+mn-lt"/>
                <a:hlinkClick r:id="rId10"/>
              </a:rPr>
              <a:t>http://</a:t>
            </a:r>
            <a:r>
              <a:rPr lang="pt-BR" sz="1100" dirty="0" smtClean="0">
                <a:solidFill>
                  <a:srgbClr val="333333"/>
                </a:solidFill>
                <a:latin typeface="+mn-lt"/>
                <a:hlinkClick r:id="rId10"/>
              </a:rPr>
              <a:t>leccos.com/index.php/clanky/muzika-frantisek</a:t>
            </a:r>
            <a:endParaRPr lang="cs-CZ" sz="1100" dirty="0" smtClean="0">
              <a:solidFill>
                <a:srgbClr val="333333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475935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8650" y="193676"/>
            <a:ext cx="7886700" cy="635335"/>
          </a:xfrm>
        </p:spPr>
        <p:txBody>
          <a:bodyPr/>
          <a:lstStyle/>
          <a:p>
            <a:r>
              <a:rPr lang="cs-CZ" dirty="0" smtClean="0"/>
              <a:t>Citace: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214" y="951081"/>
            <a:ext cx="8541572" cy="5603538"/>
          </a:xfrm>
          <a:solidFill>
            <a:schemeClr val="bg1"/>
          </a:solidFill>
          <a:ln w="38100">
            <a:solidFill>
              <a:srgbClr val="F19C2B"/>
            </a:solidFill>
          </a:ln>
        </p:spPr>
        <p:txBody>
          <a:bodyPr anchor="ctr">
            <a:normAutofit/>
          </a:bodyPr>
          <a:lstStyle/>
          <a:p>
            <a:pPr>
              <a:buFont typeface="+mj-lt"/>
              <a:buAutoNum type="arabicPeriod" startAt="38"/>
            </a:pPr>
            <a:r>
              <a:rPr lang="cs-CZ" sz="1100" b="1" dirty="0" smtClean="0">
                <a:latin typeface="+mn-lt"/>
              </a:rPr>
              <a:t>F. </a:t>
            </a:r>
            <a:r>
              <a:rPr lang="cs-CZ" sz="1100" b="1" dirty="0">
                <a:latin typeface="+mn-lt"/>
              </a:rPr>
              <a:t>Muzika – </a:t>
            </a:r>
            <a:r>
              <a:rPr lang="pl-PL" sz="1100" b="1" dirty="0">
                <a:latin typeface="+mn-lt"/>
              </a:rPr>
              <a:t>Strom XIII s oknem: </a:t>
            </a:r>
            <a:r>
              <a:rPr lang="pt-BR" sz="1100" dirty="0">
                <a:latin typeface="+mn-lt"/>
              </a:rPr>
              <a:t>AUTOR NEUVEDEN. http://reprodukce.euweb.cz [online]. [cit. 25.5.2013]. Dostupný na WWW: </a:t>
            </a:r>
            <a:r>
              <a:rPr lang="pt-BR" sz="1100" dirty="0">
                <a:latin typeface="+mn-lt"/>
                <a:hlinkClick r:id="rId3"/>
              </a:rPr>
              <a:t>http://reprodukce.euweb.cz/pages/muzika_str_kant.htm</a:t>
            </a:r>
            <a:endParaRPr lang="cs-CZ" sz="1100" b="1" dirty="0">
              <a:latin typeface="+mn-lt"/>
            </a:endParaRPr>
          </a:p>
          <a:p>
            <a:pPr>
              <a:buFont typeface="+mj-lt"/>
              <a:buAutoNum type="arabicPeriod" startAt="38"/>
            </a:pPr>
            <a:r>
              <a:rPr lang="pt-BR" sz="1100" b="1" dirty="0" smtClean="0">
                <a:latin typeface="+mn-lt"/>
              </a:rPr>
              <a:t>A</a:t>
            </a:r>
            <a:r>
              <a:rPr lang="cs-CZ" sz="1100" b="1" dirty="0" smtClean="0">
                <a:latin typeface="+mn-lt"/>
              </a:rPr>
              <a:t>.</a:t>
            </a:r>
            <a:r>
              <a:rPr lang="pt-BR" sz="1100" b="1" dirty="0" smtClean="0">
                <a:latin typeface="+mn-lt"/>
              </a:rPr>
              <a:t> Hoffmeister </a:t>
            </a:r>
            <a:r>
              <a:rPr lang="cs-CZ" sz="1100" b="1" dirty="0" smtClean="0">
                <a:latin typeface="+mn-lt"/>
              </a:rPr>
              <a:t>– </a:t>
            </a:r>
            <a:r>
              <a:rPr lang="cs-CZ" sz="1100" b="1" dirty="0">
                <a:latin typeface="+mn-lt"/>
              </a:rPr>
              <a:t>Foto</a:t>
            </a:r>
            <a:r>
              <a:rPr lang="cs-CZ" sz="1100" dirty="0">
                <a:latin typeface="+mn-lt"/>
              </a:rPr>
              <a:t>: </a:t>
            </a:r>
            <a:r>
              <a:rPr lang="pt-BR" sz="1100" dirty="0">
                <a:latin typeface="+mn-lt"/>
              </a:rPr>
              <a:t>AUTOR NEUVEDEN. http://instinkt.tyden.cz [online]. [cit. 27.5.2013]. Dostupný na WWW: </a:t>
            </a:r>
            <a:r>
              <a:rPr lang="pt-BR" sz="1100" dirty="0">
                <a:latin typeface="+mn-lt"/>
                <a:hlinkClick r:id="rId4"/>
              </a:rPr>
              <a:t>http://instinkt.tyden.cz/rubriky/ostatni/osud/adolf-hoffmeister-hoffstapler_26808.html</a:t>
            </a:r>
            <a:endParaRPr lang="cs-CZ" sz="1100" b="1" dirty="0">
              <a:latin typeface="+mn-lt"/>
            </a:endParaRPr>
          </a:p>
          <a:p>
            <a:pPr>
              <a:buFont typeface="+mj-lt"/>
              <a:buAutoNum type="arabicPeriod" startAt="38"/>
            </a:pPr>
            <a:r>
              <a:rPr lang="cs-CZ" sz="1100" b="1" dirty="0" smtClean="0">
                <a:latin typeface="+mn-lt"/>
              </a:rPr>
              <a:t>A. Hoffmeister – </a:t>
            </a:r>
            <a:r>
              <a:rPr lang="cs-CZ" sz="1100" b="1" dirty="0">
                <a:latin typeface="+mn-lt"/>
              </a:rPr>
              <a:t>Anděl nad vodami, 1922:</a:t>
            </a:r>
            <a:r>
              <a:rPr lang="cs-CZ" sz="1100" dirty="0">
                <a:latin typeface="+mn-lt"/>
              </a:rPr>
              <a:t> </a:t>
            </a:r>
            <a:r>
              <a:rPr lang="pt-BR" sz="1100" dirty="0">
                <a:latin typeface="+mn-lt"/>
              </a:rPr>
              <a:t>AUTOR NEUVEDEN. http://82.114.195.35:90/ProjektModerniUmeni [online]. [cit. 27.5.2013]. Dostupný na WWW: </a:t>
            </a:r>
            <a:r>
              <a:rPr lang="pt-BR" sz="1100" dirty="0">
                <a:latin typeface="+mn-lt"/>
                <a:hlinkClick r:id="rId5"/>
              </a:rPr>
              <a:t>http://82.114.195.35:90/ProjektModerniUmeni/Dev%C4%9Btsil,%20Poetismus,%20artificialismus,%20%C4%8Desk%C3%BD%20surrealismus%20-%20obr%C3%A1zky/</a:t>
            </a:r>
            <a:endParaRPr lang="cs-CZ" sz="1100" dirty="0">
              <a:latin typeface="+mn-lt"/>
            </a:endParaRPr>
          </a:p>
          <a:p>
            <a:pPr>
              <a:buFont typeface="+mj-lt"/>
              <a:buAutoNum type="arabicPeriod" startAt="38"/>
            </a:pPr>
            <a:r>
              <a:rPr lang="cs-CZ" sz="1100" b="1" dirty="0">
                <a:latin typeface="+mn-lt"/>
              </a:rPr>
              <a:t>A. Hoffmeister </a:t>
            </a:r>
            <a:r>
              <a:rPr lang="cs-CZ" sz="1100" b="1" dirty="0" smtClean="0">
                <a:latin typeface="+mn-lt"/>
              </a:rPr>
              <a:t>– </a:t>
            </a:r>
            <a:r>
              <a:rPr lang="cs-CZ" sz="1100" b="1" dirty="0">
                <a:latin typeface="+mn-lt"/>
              </a:rPr>
              <a:t>České podoby XV.: </a:t>
            </a:r>
            <a:r>
              <a:rPr lang="cs-CZ" sz="1100" dirty="0">
                <a:latin typeface="+mn-lt"/>
              </a:rPr>
              <a:t>AUTOR NEUVEDEN. http://www.artplus.cz [online]. [cit. 25.5.2013]. Dostupný na WWW: </a:t>
            </a:r>
            <a:r>
              <a:rPr lang="cs-CZ" sz="1100" dirty="0">
                <a:latin typeface="+mn-lt"/>
                <a:hlinkClick r:id="rId6"/>
              </a:rPr>
              <a:t>http://www.artplus.cz/cs/aukcni-zpravodajstvi/1/karikatury-vytvarnych-umelcu-ve-stastnych-letech-prvni-republiky</a:t>
            </a:r>
            <a:endParaRPr lang="cs-CZ" sz="1100" dirty="0">
              <a:latin typeface="+mn-lt"/>
            </a:endParaRPr>
          </a:p>
          <a:p>
            <a:pPr>
              <a:buFont typeface="+mj-lt"/>
              <a:buAutoNum type="arabicPeriod" startAt="38"/>
            </a:pPr>
            <a:r>
              <a:rPr lang="cs-CZ" sz="1100" b="1" dirty="0" smtClean="0">
                <a:latin typeface="+mn-lt"/>
              </a:rPr>
              <a:t>A</a:t>
            </a:r>
            <a:r>
              <a:rPr lang="cs-CZ" sz="1100" b="1" dirty="0">
                <a:latin typeface="+mn-lt"/>
              </a:rPr>
              <a:t>. Hoffmeister </a:t>
            </a:r>
            <a:r>
              <a:rPr lang="cs-CZ" sz="1100" b="1" dirty="0" smtClean="0">
                <a:latin typeface="+mn-lt"/>
              </a:rPr>
              <a:t>– Zvířata jsou v klecích: </a:t>
            </a:r>
            <a:r>
              <a:rPr lang="pt-BR" sz="1100" dirty="0" smtClean="0">
                <a:latin typeface="+mn-lt"/>
              </a:rPr>
              <a:t>AUTOR </a:t>
            </a:r>
            <a:r>
              <a:rPr lang="pt-BR" sz="1100" dirty="0">
                <a:latin typeface="+mn-lt"/>
              </a:rPr>
              <a:t>NEUVEDEN. </a:t>
            </a:r>
            <a:r>
              <a:rPr lang="pt-BR" sz="1100" i="1" dirty="0">
                <a:latin typeface="+mn-lt"/>
              </a:rPr>
              <a:t>http://classic.tcj.com</a:t>
            </a:r>
            <a:r>
              <a:rPr lang="pt-BR" sz="1100" dirty="0">
                <a:latin typeface="+mn-lt"/>
              </a:rPr>
              <a:t> [online]. [cit. 27.5.2013]. Dostupný na WWW: </a:t>
            </a:r>
            <a:r>
              <a:rPr lang="pt-BR" sz="1100" dirty="0">
                <a:latin typeface="+mn-lt"/>
                <a:hlinkClick r:id="rId7"/>
              </a:rPr>
              <a:t>http://classic.tcj.com/news/journalista-for-dec-21-2009-roundly-and-soundly-rejected</a:t>
            </a:r>
            <a:r>
              <a:rPr lang="pt-BR" sz="1100" dirty="0" smtClean="0">
                <a:latin typeface="+mn-lt"/>
                <a:hlinkClick r:id="rId7"/>
              </a:rPr>
              <a:t>/</a:t>
            </a:r>
            <a:endParaRPr lang="cs-CZ" sz="1100" dirty="0" smtClean="0">
              <a:latin typeface="+mn-lt"/>
            </a:endParaRPr>
          </a:p>
          <a:p>
            <a:pPr>
              <a:buFont typeface="+mj-lt"/>
              <a:buAutoNum type="arabicPeriod" startAt="38"/>
            </a:pPr>
            <a:r>
              <a:rPr lang="cs-CZ" sz="1100" b="1" dirty="0">
                <a:latin typeface="+mn-lt"/>
              </a:rPr>
              <a:t>V. Makovský – Foto: </a:t>
            </a:r>
            <a:r>
              <a:rPr lang="pt-BR" sz="1100" dirty="0">
                <a:latin typeface="+mn-lt"/>
              </a:rPr>
              <a:t>AUTOR NEUVEDEN. http://casopis.scena.cz [online]. [cit. 25.5.2013]. Dostupný na WWW: </a:t>
            </a:r>
            <a:r>
              <a:rPr lang="pt-BR" sz="1100" dirty="0">
                <a:latin typeface="+mn-lt"/>
                <a:hlinkClick r:id="rId8"/>
              </a:rPr>
              <a:t>http://casopis.scena.cz/index.php?o=4&amp;r=11&amp;c=12119</a:t>
            </a:r>
            <a:r>
              <a:rPr lang="cs-CZ" sz="1100" dirty="0">
                <a:latin typeface="+mn-lt"/>
                <a:hlinkClick r:id="rId8"/>
              </a:rPr>
              <a:t>7</a:t>
            </a:r>
            <a:endParaRPr lang="cs-CZ" sz="1100" dirty="0">
              <a:latin typeface="+mn-lt"/>
            </a:endParaRPr>
          </a:p>
          <a:p>
            <a:pPr>
              <a:buFont typeface="+mj-lt"/>
              <a:buAutoNum type="arabicPeriod" startAt="38"/>
            </a:pPr>
            <a:r>
              <a:rPr lang="cs-CZ" sz="1100" b="1" dirty="0">
                <a:latin typeface="+mn-lt"/>
              </a:rPr>
              <a:t>V. Makovský </a:t>
            </a:r>
            <a:r>
              <a:rPr lang="cs-CZ" sz="1100" b="1" dirty="0" smtClean="0">
                <a:latin typeface="+mn-lt"/>
              </a:rPr>
              <a:t>– Model </a:t>
            </a:r>
            <a:r>
              <a:rPr lang="cs-CZ" sz="1100" b="1" dirty="0">
                <a:latin typeface="+mn-lt"/>
              </a:rPr>
              <a:t>k plastice: </a:t>
            </a:r>
            <a:r>
              <a:rPr lang="pt-BR" sz="1100" dirty="0">
                <a:latin typeface="+mn-lt"/>
              </a:rPr>
              <a:t>AUTOR NEUVEDEN. http://holata.wz.cz [online]. [cit. 25.5.2013]. Dostupný na WWW: </a:t>
            </a:r>
            <a:r>
              <a:rPr lang="pt-BR" sz="1100" dirty="0">
                <a:latin typeface="+mn-lt"/>
                <a:hlinkClick r:id="rId9"/>
              </a:rPr>
              <a:t>http://holata.wz.cz/KOMORNIPLASTIKA/mak-modelfont1.jpg</a:t>
            </a:r>
            <a:endParaRPr lang="cs-CZ" sz="1100" dirty="0">
              <a:latin typeface="+mn-lt"/>
            </a:endParaRPr>
          </a:p>
          <a:p>
            <a:pPr>
              <a:buFont typeface="+mj-lt"/>
              <a:buAutoNum type="arabicPeriod" startAt="38"/>
            </a:pPr>
            <a:r>
              <a:rPr lang="cs-CZ" sz="1100" b="1" dirty="0">
                <a:latin typeface="+mn-lt"/>
              </a:rPr>
              <a:t>V. Makovský </a:t>
            </a:r>
            <a:r>
              <a:rPr lang="cs-CZ" sz="1100" b="1" dirty="0" smtClean="0">
                <a:latin typeface="+mn-lt"/>
              </a:rPr>
              <a:t>– Dívčí </a:t>
            </a:r>
            <a:r>
              <a:rPr lang="cs-CZ" sz="1100" b="1" dirty="0">
                <a:latin typeface="+mn-lt"/>
              </a:rPr>
              <a:t>sen: </a:t>
            </a:r>
            <a:r>
              <a:rPr lang="pt-BR" sz="1100" dirty="0">
                <a:latin typeface="+mn-lt"/>
              </a:rPr>
              <a:t>AUTOR NEUVEDEN. http://www.artvalue.com [online]. [cit. 25.5.2013]. Dostupný na WWW: </a:t>
            </a:r>
            <a:r>
              <a:rPr lang="pt-BR" sz="1100" dirty="0">
                <a:latin typeface="+mn-lt"/>
                <a:hlinkClick r:id="rId10"/>
              </a:rPr>
              <a:t>http://www.artvalue.com/auctionresult--</a:t>
            </a:r>
            <a:r>
              <a:rPr lang="pt-BR" sz="1100" dirty="0" smtClean="0">
                <a:latin typeface="+mn-lt"/>
                <a:hlinkClick r:id="rId10"/>
              </a:rPr>
              <a:t>makovsk-vincenc-1900-1966-czec-dream-of-a-girl-divci-sen-2919823.htm</a:t>
            </a:r>
            <a:endParaRPr lang="cs-CZ" sz="1100" dirty="0">
              <a:latin typeface="+mn-lt"/>
            </a:endParaRPr>
          </a:p>
          <a:p>
            <a:pPr>
              <a:buFont typeface="+mj-lt"/>
              <a:buAutoNum type="arabicPeriod" startAt="38"/>
            </a:pPr>
            <a:r>
              <a:rPr lang="pt-BR" sz="1100" b="1" dirty="0">
                <a:latin typeface="+mn-lt"/>
              </a:rPr>
              <a:t>V. Makovský </a:t>
            </a:r>
            <a:r>
              <a:rPr lang="cs-CZ" sz="1100" b="1" dirty="0" smtClean="0">
                <a:latin typeface="+mn-lt"/>
              </a:rPr>
              <a:t>– </a:t>
            </a:r>
            <a:r>
              <a:rPr lang="cs-CZ" sz="1100" b="1" dirty="0">
                <a:latin typeface="+mn-lt"/>
              </a:rPr>
              <a:t>Ženské poprsí </a:t>
            </a:r>
            <a:r>
              <a:rPr lang="cs-CZ" sz="1100" b="1" dirty="0" smtClean="0">
                <a:latin typeface="+mn-lt"/>
              </a:rPr>
              <a:t> s kytarou: </a:t>
            </a:r>
            <a:r>
              <a:rPr lang="pt-BR" sz="1100" dirty="0">
                <a:latin typeface="+mn-lt"/>
              </a:rPr>
              <a:t>AUTOR NEUVEDEN. http://www.aukcnidum.cz [online]. [cit. 25.5.2013]. Dostupný na WWW: </a:t>
            </a:r>
            <a:r>
              <a:rPr lang="pt-BR" sz="1100" dirty="0">
                <a:latin typeface="+mn-lt"/>
                <a:hlinkClick r:id="rId11"/>
              </a:rPr>
              <a:t>http://</a:t>
            </a:r>
            <a:r>
              <a:rPr lang="pt-BR" sz="1100" dirty="0" smtClean="0">
                <a:latin typeface="+mn-lt"/>
                <a:hlinkClick r:id="rId11"/>
              </a:rPr>
              <a:t>www.aukcnidum.cz/br80/br80-061.htm#74</a:t>
            </a:r>
            <a:endParaRPr lang="cs-CZ" sz="1100" dirty="0" smtClean="0">
              <a:latin typeface="+mn-lt"/>
            </a:endParaRPr>
          </a:p>
          <a:p>
            <a:pPr>
              <a:buFont typeface="+mj-lt"/>
              <a:buAutoNum type="arabicPeriod" startAt="38"/>
            </a:pPr>
            <a:r>
              <a:rPr lang="cs-CZ" sz="1100" b="1" dirty="0" smtClean="0">
                <a:latin typeface="+mn-lt"/>
              </a:rPr>
              <a:t>Z. Pešánek – Kinetická plastika pro Edisonovu stanici</a:t>
            </a:r>
            <a:r>
              <a:rPr lang="cs-CZ" sz="1100" dirty="0" smtClean="0">
                <a:latin typeface="+mn-lt"/>
              </a:rPr>
              <a:t>: </a:t>
            </a:r>
            <a:r>
              <a:rPr lang="pt-BR" sz="1100" dirty="0">
                <a:latin typeface="+mn-lt"/>
              </a:rPr>
              <a:t>AUTOR NEUVEDEN. http://www.flickr.com [online]. [cit. 25.5.2013]. Dostupný na WWW: </a:t>
            </a:r>
            <a:r>
              <a:rPr lang="pt-BR" sz="1100" dirty="0">
                <a:latin typeface="+mn-lt"/>
                <a:hlinkClick r:id="rId12"/>
              </a:rPr>
              <a:t>http://www.flickr.com/photos/kraftgenie/4493246236</a:t>
            </a:r>
            <a:r>
              <a:rPr lang="pt-BR" sz="1100" dirty="0" smtClean="0">
                <a:latin typeface="+mn-lt"/>
                <a:hlinkClick r:id="rId12"/>
              </a:rPr>
              <a:t>/</a:t>
            </a:r>
            <a:endParaRPr lang="cs-CZ" sz="1100" dirty="0" smtClean="0">
              <a:latin typeface="+mn-lt"/>
            </a:endParaRPr>
          </a:p>
          <a:p>
            <a:pPr>
              <a:buFont typeface="+mj-lt"/>
              <a:buAutoNum type="arabicPeriod" startAt="38"/>
            </a:pPr>
            <a:r>
              <a:rPr lang="cs-CZ" sz="1100" b="1" dirty="0">
                <a:latin typeface="+mn-lt"/>
              </a:rPr>
              <a:t>Z. Pešánek </a:t>
            </a:r>
            <a:r>
              <a:rPr lang="cs-CZ" sz="1100" b="1" dirty="0" smtClean="0">
                <a:latin typeface="+mn-lt"/>
              </a:rPr>
              <a:t>– </a:t>
            </a:r>
            <a:r>
              <a:rPr lang="cs-CZ" sz="1100" b="1" dirty="0">
                <a:latin typeface="+mn-lt"/>
              </a:rPr>
              <a:t>Mužské a ženské torzo: </a:t>
            </a:r>
            <a:r>
              <a:rPr lang="pt-BR" sz="1100" dirty="0">
                <a:latin typeface="+mn-lt"/>
              </a:rPr>
              <a:t>AUTOR NEUVEDEN. http://www.czech-press.cz [online]. [cit. 25.5.2013]. Dostupný na WWW: </a:t>
            </a:r>
            <a:r>
              <a:rPr lang="pt-BR" sz="1100" dirty="0">
                <a:latin typeface="+mn-lt"/>
                <a:hlinkClick r:id="rId13"/>
              </a:rPr>
              <a:t>http://</a:t>
            </a:r>
            <a:r>
              <a:rPr lang="pt-BR" sz="1100" dirty="0" smtClean="0">
                <a:latin typeface="+mn-lt"/>
                <a:hlinkClick r:id="rId13"/>
              </a:rPr>
              <a:t>www.czech-press.cz/index.php?option=com_content&amp;view=article&amp;id=1127%3Abasnik-svtelneho-msta&amp;Itemid=4</a:t>
            </a:r>
            <a:endParaRPr lang="cs-CZ" sz="1100" dirty="0">
              <a:latin typeface="+mn-lt"/>
            </a:endParaRPr>
          </a:p>
          <a:p>
            <a:pPr>
              <a:buFont typeface="+mj-lt"/>
              <a:buAutoNum type="arabicPeriod" startAt="38"/>
            </a:pPr>
            <a:r>
              <a:rPr lang="cs-CZ" sz="1100" b="1" dirty="0">
                <a:latin typeface="+mn-lt"/>
              </a:rPr>
              <a:t>Z. Pešánek </a:t>
            </a:r>
            <a:r>
              <a:rPr lang="cs-CZ" sz="1100" b="1" dirty="0" smtClean="0">
                <a:latin typeface="+mn-lt"/>
              </a:rPr>
              <a:t>– </a:t>
            </a:r>
            <a:r>
              <a:rPr lang="cs-CZ" sz="1100" b="1" dirty="0">
                <a:latin typeface="+mn-lt"/>
              </a:rPr>
              <a:t>Torzo: </a:t>
            </a:r>
            <a:r>
              <a:rPr lang="pt-BR" sz="1100" dirty="0">
                <a:latin typeface="+mn-lt"/>
              </a:rPr>
              <a:t>AUTOR NEUVEDEN. http://www.flickr.com [online]. [cit. 25.5.2013]. Dostupný na WWW: </a:t>
            </a:r>
            <a:r>
              <a:rPr lang="pt-BR" sz="1100" dirty="0">
                <a:latin typeface="+mn-lt"/>
                <a:hlinkClick r:id="rId14"/>
              </a:rPr>
              <a:t>http://www.flickr.com/photos/calypsospots/3395797512/sizes/o/in/photostream</a:t>
            </a:r>
            <a:r>
              <a:rPr lang="pt-BR" sz="1100" dirty="0" smtClean="0">
                <a:latin typeface="+mn-lt"/>
                <a:hlinkClick r:id="rId14"/>
              </a:rPr>
              <a:t>/</a:t>
            </a:r>
            <a:endParaRPr lang="cs-CZ" sz="1100" dirty="0" smtClean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105236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85116"/>
            <a:ext cx="7886700" cy="635335"/>
          </a:xfrm>
        </p:spPr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214" y="920451"/>
            <a:ext cx="8541572" cy="5721014"/>
          </a:xfrm>
          <a:solidFill>
            <a:schemeClr val="bg1"/>
          </a:solidFill>
          <a:ln w="38100">
            <a:solidFill>
              <a:srgbClr val="F19C2B"/>
            </a:solidFill>
          </a:ln>
        </p:spPr>
        <p:txBody>
          <a:bodyPr anchor="ctr">
            <a:normAutofit/>
          </a:bodyPr>
          <a:lstStyle/>
          <a:p>
            <a:pPr>
              <a:buFont typeface="+mj-lt"/>
              <a:buAutoNum type="arabicPeriod" startAt="50"/>
            </a:pPr>
            <a:r>
              <a:rPr lang="cs-CZ" b="1" dirty="0">
                <a:latin typeface="+mn-lt"/>
              </a:rPr>
              <a:t>Z. </a:t>
            </a:r>
            <a:r>
              <a:rPr lang="cs-CZ" b="1" dirty="0" smtClean="0">
                <a:latin typeface="+mn-lt"/>
              </a:rPr>
              <a:t>Pešánek </a:t>
            </a:r>
            <a:r>
              <a:rPr lang="cs-CZ" b="1" dirty="0">
                <a:latin typeface="+mn-lt"/>
              </a:rPr>
              <a:t>– Ležící torzo: </a:t>
            </a:r>
            <a:r>
              <a:rPr lang="pt-BR" dirty="0">
                <a:latin typeface="+mn-lt"/>
              </a:rPr>
              <a:t>AUTOR NEUVEDEN. http://udu.ff.cuni.cz [online]. [cit. 25.5.2013]. Dostupný na WWW: </a:t>
            </a:r>
            <a:r>
              <a:rPr lang="pt-BR" dirty="0">
                <a:latin typeface="+mn-lt"/>
                <a:hlinkClick r:id="rId2"/>
              </a:rPr>
              <a:t>http://udu.ff.cuni.cz/soubory/galerie/01%20Cechy/Lahoda%20-%20ceske%20umeni%201907-1945/slides/67_Zdenek_Pesanek.Lezici%20torzo.1936.html</a:t>
            </a:r>
            <a:endParaRPr lang="cs-CZ" dirty="0">
              <a:latin typeface="+mn-lt"/>
            </a:endParaRPr>
          </a:p>
          <a:p>
            <a:pPr>
              <a:buFont typeface="+mj-lt"/>
              <a:buAutoNum type="arabicPeriod" startAt="50"/>
            </a:pPr>
            <a:r>
              <a:rPr lang="cs-CZ" b="1" dirty="0">
                <a:latin typeface="+mn-lt"/>
              </a:rPr>
              <a:t>F. Janoušek </a:t>
            </a:r>
            <a:r>
              <a:rPr lang="cs-CZ" b="1" dirty="0" smtClean="0">
                <a:latin typeface="+mn-lt"/>
              </a:rPr>
              <a:t>– </a:t>
            </a:r>
            <a:r>
              <a:rPr lang="cs-CZ" b="1" dirty="0">
                <a:latin typeface="+mn-lt"/>
              </a:rPr>
              <a:t>Obraz: </a:t>
            </a:r>
            <a:r>
              <a:rPr lang="pt-BR" dirty="0">
                <a:latin typeface="+mn-lt"/>
              </a:rPr>
              <a:t>AUTOR NEUVEDEN. </a:t>
            </a:r>
            <a:r>
              <a:rPr lang="pt-BR" i="1" dirty="0">
                <a:latin typeface="+mn-lt"/>
              </a:rPr>
              <a:t>http://www.artalk.cz</a:t>
            </a:r>
            <a:r>
              <a:rPr lang="pt-BR" dirty="0">
                <a:latin typeface="+mn-lt"/>
              </a:rPr>
              <a:t> [online]. [cit. 25.5.2013]. Dostupný na WWW: </a:t>
            </a:r>
            <a:r>
              <a:rPr lang="pt-BR" dirty="0">
                <a:latin typeface="+mn-lt"/>
                <a:hlinkClick r:id="rId3"/>
              </a:rPr>
              <a:t>http://www.artalk.cz/2012/01/22/tz-sbirky-ostravske-galerie-budou-reprezentovat-v-jinych-mestech/</a:t>
            </a:r>
            <a:endParaRPr lang="cs-CZ" dirty="0">
              <a:latin typeface="+mn-lt"/>
            </a:endParaRPr>
          </a:p>
          <a:p>
            <a:pPr>
              <a:buFont typeface="+mj-lt"/>
              <a:buAutoNum type="arabicPeriod" startAt="50"/>
            </a:pPr>
            <a:r>
              <a:rPr lang="cs-CZ" b="1" dirty="0" smtClean="0">
                <a:latin typeface="+mn-lt"/>
              </a:rPr>
              <a:t>F</a:t>
            </a:r>
            <a:r>
              <a:rPr lang="cs-CZ" b="1" dirty="0">
                <a:latin typeface="+mn-lt"/>
              </a:rPr>
              <a:t>. Janoušek – Bez názvu</a:t>
            </a:r>
            <a:r>
              <a:rPr lang="cs-CZ" dirty="0">
                <a:latin typeface="+mn-lt"/>
              </a:rPr>
              <a:t>: </a:t>
            </a:r>
            <a:r>
              <a:rPr lang="pt-BR" dirty="0">
                <a:latin typeface="+mn-lt"/>
              </a:rPr>
              <a:t>AUTOR NEUVEDEN. http://www.galeriekodl.cz [online]. [cit. 25.5.2013]. Dostupný na WWW: </a:t>
            </a:r>
            <a:r>
              <a:rPr lang="pt-BR" dirty="0">
                <a:latin typeface="+mn-lt"/>
                <a:hlinkClick r:id="rId4"/>
              </a:rPr>
              <a:t>http://www.galeriekodl.cz/aukce/13</a:t>
            </a:r>
            <a:endParaRPr lang="cs-CZ" dirty="0">
              <a:latin typeface="+mn-lt"/>
            </a:endParaRPr>
          </a:p>
          <a:p>
            <a:pPr>
              <a:buFont typeface="+mj-lt"/>
              <a:buAutoNum type="arabicPeriod" startAt="50"/>
            </a:pPr>
            <a:r>
              <a:rPr lang="cs-CZ" b="1" dirty="0">
                <a:latin typeface="+mn-lt"/>
              </a:rPr>
              <a:t>F. Janoušek – Krajina s hnízdy: </a:t>
            </a:r>
            <a:r>
              <a:rPr lang="pt-BR" dirty="0">
                <a:latin typeface="+mn-lt"/>
              </a:rPr>
              <a:t>AUTOR NEUVEDEN. http://leccos.com [online]. [cit. 25.5.2013]. Dostupný na WWW: </a:t>
            </a:r>
            <a:r>
              <a:rPr lang="pt-BR" dirty="0">
                <a:latin typeface="+mn-lt"/>
                <a:hlinkClick r:id="rId5"/>
              </a:rPr>
              <a:t>http://leccos.com/index.php/clanky/janousek-frantisek</a:t>
            </a:r>
            <a:endParaRPr lang="cs-CZ" dirty="0">
              <a:latin typeface="+mn-lt"/>
            </a:endParaRPr>
          </a:p>
          <a:p>
            <a:pPr>
              <a:buFont typeface="+mj-lt"/>
              <a:buAutoNum type="arabicPeriod" startAt="50"/>
            </a:pPr>
            <a:r>
              <a:rPr lang="cs-CZ" b="1" dirty="0" smtClean="0">
                <a:latin typeface="+mn-lt"/>
              </a:rPr>
              <a:t>F. </a:t>
            </a:r>
            <a:r>
              <a:rPr lang="cs-CZ" b="1" dirty="0">
                <a:latin typeface="+mn-lt"/>
              </a:rPr>
              <a:t>Janoušek </a:t>
            </a:r>
            <a:r>
              <a:rPr lang="cs-CZ" b="1" dirty="0" smtClean="0">
                <a:latin typeface="+mn-lt"/>
              </a:rPr>
              <a:t>– </a:t>
            </a:r>
            <a:r>
              <a:rPr lang="cs-CZ" b="1" dirty="0">
                <a:latin typeface="+mn-lt"/>
              </a:rPr>
              <a:t>Zimní krajina s figurou: </a:t>
            </a:r>
            <a:r>
              <a:rPr lang="pt-BR" dirty="0">
                <a:latin typeface="+mn-lt"/>
              </a:rPr>
              <a:t>AUTOR NEUVEDEN. </a:t>
            </a:r>
            <a:r>
              <a:rPr lang="pt-BR" i="1" dirty="0">
                <a:latin typeface="+mn-lt"/>
              </a:rPr>
              <a:t>http://www.galeriezlin.cz</a:t>
            </a:r>
            <a:r>
              <a:rPr lang="pt-BR" dirty="0">
                <a:latin typeface="+mn-lt"/>
              </a:rPr>
              <a:t> [online]. [cit. 25.5.2013]. Dostupný na WWW: </a:t>
            </a:r>
            <a:r>
              <a:rPr lang="pt-BR" dirty="0">
                <a:latin typeface="+mn-lt"/>
                <a:hlinkClick r:id="rId6"/>
              </a:rPr>
              <a:t>http://www.galeriezlin.cz/cz/sbirky/obrazy/</a:t>
            </a:r>
            <a:endParaRPr lang="cs-CZ" dirty="0">
              <a:latin typeface="+mn-lt"/>
            </a:endParaRPr>
          </a:p>
          <a:p>
            <a:pPr>
              <a:buFont typeface="+mj-lt"/>
              <a:buAutoNum type="arabicPeriod" startAt="50"/>
            </a:pPr>
            <a:r>
              <a:rPr lang="cs-CZ" b="1" dirty="0">
                <a:latin typeface="+mn-lt"/>
              </a:rPr>
              <a:t>F. Janoušek – Válečná krajina: </a:t>
            </a:r>
            <a:r>
              <a:rPr lang="pt-BR" dirty="0">
                <a:latin typeface="+mn-lt"/>
              </a:rPr>
              <a:t>AUTOR NEUVEDEN. http://www.topzine.cz [online]. [cit. 25.5.2013]. Dostupný na WWW: </a:t>
            </a:r>
            <a:r>
              <a:rPr lang="pt-BR" dirty="0">
                <a:latin typeface="+mn-lt"/>
                <a:hlinkClick r:id="rId7"/>
              </a:rPr>
              <a:t>http://www.topzine.cz/konec-avantgardy-promlouva-bolest-z-pomnichovskeho-dramatu</a:t>
            </a:r>
            <a:endParaRPr lang="cs-CZ" dirty="0">
              <a:latin typeface="+mn-lt"/>
            </a:endParaRPr>
          </a:p>
          <a:p>
            <a:pPr>
              <a:buAutoNum type="arabicPeriod" startAt="50"/>
            </a:pPr>
            <a:r>
              <a:rPr lang="cs-CZ" b="1" dirty="0">
                <a:latin typeface="+mn-lt"/>
              </a:rPr>
              <a:t>F. Janoušek – </a:t>
            </a:r>
            <a:r>
              <a:rPr lang="cs-CZ" b="1" dirty="0" smtClean="0">
                <a:latin typeface="+mn-lt"/>
              </a:rPr>
              <a:t>Krajina se zříceninou: </a:t>
            </a:r>
            <a:r>
              <a:rPr lang="pt-BR" dirty="0" smtClean="0">
                <a:latin typeface="+mn-lt"/>
              </a:rPr>
              <a:t>AUTOR </a:t>
            </a:r>
            <a:r>
              <a:rPr lang="pt-BR" dirty="0">
                <a:latin typeface="+mn-lt"/>
              </a:rPr>
              <a:t>NEUVEDEN. </a:t>
            </a:r>
            <a:r>
              <a:rPr lang="pt-BR" i="1" dirty="0">
                <a:latin typeface="+mn-lt"/>
              </a:rPr>
              <a:t>http://www.tyden.cz</a:t>
            </a:r>
            <a:r>
              <a:rPr lang="pt-BR" dirty="0">
                <a:latin typeface="+mn-lt"/>
              </a:rPr>
              <a:t> [online]. [cit. 25.5.2013]. Dostupný na WWW: </a:t>
            </a:r>
            <a:r>
              <a:rPr lang="pt-BR" dirty="0">
                <a:latin typeface="+mn-lt"/>
                <a:hlinkClick r:id="rId8"/>
              </a:rPr>
              <a:t>http://</a:t>
            </a:r>
            <a:r>
              <a:rPr lang="pt-BR" dirty="0" smtClean="0">
                <a:latin typeface="+mn-lt"/>
                <a:hlinkClick r:id="rId8"/>
              </a:rPr>
              <a:t>www.tyden.cz/rubriky/kultura/umeni/zrzaveho-san-marco-v-noci-je-na-prodej_51592.html</a:t>
            </a:r>
            <a:endParaRPr lang="cs-CZ" dirty="0" smtClean="0">
              <a:latin typeface="+mn-lt"/>
            </a:endParaRPr>
          </a:p>
          <a:p>
            <a:pPr>
              <a:buFont typeface="+mj-lt"/>
              <a:buAutoNum type="arabicPeriod" startAt="50"/>
            </a:pPr>
            <a:r>
              <a:rPr lang="cs-CZ" b="1" dirty="0">
                <a:latin typeface="+mn-lt"/>
              </a:rPr>
              <a:t>. </a:t>
            </a:r>
            <a:r>
              <a:rPr lang="cs-CZ" b="1" dirty="0" err="1">
                <a:latin typeface="+mn-lt"/>
              </a:rPr>
              <a:t>Istler</a:t>
            </a:r>
            <a:r>
              <a:rPr lang="cs-CZ" b="1" dirty="0">
                <a:latin typeface="+mn-lt"/>
              </a:rPr>
              <a:t> – Hlava: </a:t>
            </a:r>
            <a:r>
              <a:rPr lang="pt-BR" dirty="0">
                <a:latin typeface="+mn-lt"/>
              </a:rPr>
              <a:t>AUTOR NEUVEDEN. http://www.rabasgallery.cz [online]. [cit. 25.5.2013]. Dostupný na WWW: http://www.rabasgallery.cz/k_v/detail.php?jazyk=cz&amp;k_name=&amp;k_title=Josef+Istler&amp;k_pretitle=&amp;k_posttitle=&amp;img=xml%2F2005%2Fimg%2F20050208istler05Hlava.jpg&amp;nazev=Hlava+1958%2C+litografie</a:t>
            </a:r>
            <a:endParaRPr lang="cs-CZ" dirty="0">
              <a:latin typeface="+mn-lt"/>
            </a:endParaRPr>
          </a:p>
          <a:p>
            <a:pPr>
              <a:buFont typeface="+mj-lt"/>
              <a:buAutoNum type="arabicPeriod" startAt="50"/>
            </a:pPr>
            <a:r>
              <a:rPr lang="cs-CZ" b="1" dirty="0">
                <a:latin typeface="+mn-lt"/>
              </a:rPr>
              <a:t>J. </a:t>
            </a:r>
            <a:r>
              <a:rPr lang="cs-CZ" b="1" dirty="0" err="1">
                <a:latin typeface="+mn-lt"/>
              </a:rPr>
              <a:t>Istler</a:t>
            </a:r>
            <a:r>
              <a:rPr lang="cs-CZ" b="1" dirty="0">
                <a:latin typeface="+mn-lt"/>
              </a:rPr>
              <a:t> – Hlava a): </a:t>
            </a:r>
            <a:r>
              <a:rPr lang="pt-BR" dirty="0">
                <a:latin typeface="+mn-lt"/>
              </a:rPr>
              <a:t>AUTOR NEUVEDEN. http://www.mutualart.com [online]. [cit. 25.5.2013]. Dostupný na WWW: </a:t>
            </a:r>
            <a:r>
              <a:rPr lang="pt-BR" dirty="0">
                <a:latin typeface="+mn-lt"/>
                <a:hlinkClick r:id="rId9"/>
              </a:rPr>
              <a:t>http://</a:t>
            </a:r>
            <a:r>
              <a:rPr lang="pt-BR" dirty="0" smtClean="0">
                <a:latin typeface="+mn-lt"/>
                <a:hlinkClick r:id="rId9"/>
              </a:rPr>
              <a:t>www.mutualart.com/Artwork/A-Head/C1A4E996431A0D62</a:t>
            </a:r>
            <a:endParaRPr lang="cs-CZ" dirty="0" smtClean="0">
              <a:latin typeface="+mn-lt"/>
            </a:endParaRPr>
          </a:p>
          <a:p>
            <a:pPr>
              <a:buFont typeface="+mj-lt"/>
              <a:buAutoNum type="arabicPeriod" startAt="50"/>
            </a:pPr>
            <a:r>
              <a:rPr lang="cs-CZ" b="1" dirty="0">
                <a:latin typeface="+mn-lt"/>
              </a:rPr>
              <a:t>J. </a:t>
            </a:r>
            <a:r>
              <a:rPr lang="cs-CZ" b="1" dirty="0" err="1">
                <a:latin typeface="+mn-lt"/>
              </a:rPr>
              <a:t>Istler</a:t>
            </a:r>
            <a:r>
              <a:rPr lang="cs-CZ" b="1" dirty="0">
                <a:latin typeface="+mn-lt"/>
              </a:rPr>
              <a:t> – Hlava b): </a:t>
            </a:r>
            <a:r>
              <a:rPr lang="pt-BR" dirty="0">
                <a:latin typeface="+mn-lt"/>
              </a:rPr>
              <a:t>AUTOR NEUVEDEN. http://www.mutualart.com [online]. [cit. 25.5.2013]. Dostupný na WWW: http://</a:t>
            </a:r>
            <a:r>
              <a:rPr lang="pt-BR" dirty="0" smtClean="0">
                <a:latin typeface="+mn-lt"/>
              </a:rPr>
              <a:t>www.mutualart.com/Artwork/A-Head/66526586FAD4AA2A</a:t>
            </a:r>
            <a:endParaRPr lang="cs-CZ" dirty="0">
              <a:latin typeface="+mn-lt"/>
            </a:endParaRPr>
          </a:p>
          <a:p>
            <a:pPr>
              <a:buFont typeface="+mj-lt"/>
              <a:buAutoNum type="arabicPeriod" startAt="50"/>
            </a:pPr>
            <a:r>
              <a:rPr lang="cs-CZ" b="1" dirty="0">
                <a:latin typeface="+mn-lt"/>
              </a:rPr>
              <a:t>J. </a:t>
            </a:r>
            <a:r>
              <a:rPr lang="cs-CZ" b="1" dirty="0" err="1">
                <a:latin typeface="+mn-lt"/>
              </a:rPr>
              <a:t>Istler</a:t>
            </a:r>
            <a:r>
              <a:rPr lang="cs-CZ" b="1" dirty="0">
                <a:latin typeface="+mn-lt"/>
              </a:rPr>
              <a:t> – Hlava c): </a:t>
            </a:r>
            <a:r>
              <a:rPr lang="pt-BR" dirty="0">
                <a:latin typeface="+mn-lt"/>
              </a:rPr>
              <a:t>AUTOR NEUVEDEN. http://www.mutualart.com [online]. [cit. 25.5.2013]. Dostupný na WWW: </a:t>
            </a:r>
            <a:r>
              <a:rPr lang="pt-BR" dirty="0">
                <a:latin typeface="+mn-lt"/>
                <a:hlinkClick r:id="rId10"/>
              </a:rPr>
              <a:t>http://</a:t>
            </a:r>
            <a:r>
              <a:rPr lang="pt-BR" dirty="0" smtClean="0">
                <a:latin typeface="+mn-lt"/>
                <a:hlinkClick r:id="rId10"/>
              </a:rPr>
              <a:t>www.mutualart.com/Artwork/Head/2539BB5C419720A5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5165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07976"/>
            <a:ext cx="7886700" cy="635335"/>
          </a:xfrm>
        </p:spPr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214" y="1083833"/>
            <a:ext cx="8541572" cy="2669017"/>
          </a:xfrm>
          <a:solidFill>
            <a:schemeClr val="bg1"/>
          </a:solidFill>
          <a:ln w="38100">
            <a:solidFill>
              <a:srgbClr val="F19C2B"/>
            </a:solidFill>
          </a:ln>
        </p:spPr>
        <p:txBody>
          <a:bodyPr anchor="ctr">
            <a:normAutofit/>
          </a:bodyPr>
          <a:lstStyle/>
          <a:p>
            <a:pPr>
              <a:buFont typeface="+mj-lt"/>
              <a:buAutoNum type="arabicPeriod" startAt="61"/>
            </a:pPr>
            <a:r>
              <a:rPr lang="cs-CZ" sz="1100" b="1" dirty="0" smtClean="0">
                <a:solidFill>
                  <a:srgbClr val="333333"/>
                </a:solidFill>
                <a:latin typeface="+mn-lt"/>
              </a:rPr>
              <a:t>J</a:t>
            </a:r>
            <a:r>
              <a:rPr lang="cs-CZ" sz="1100" b="1" dirty="0">
                <a:solidFill>
                  <a:srgbClr val="333333"/>
                </a:solidFill>
                <a:latin typeface="+mn-lt"/>
              </a:rPr>
              <a:t>. </a:t>
            </a:r>
            <a:r>
              <a:rPr lang="cs-CZ" sz="1100" b="1" dirty="0" err="1">
                <a:solidFill>
                  <a:srgbClr val="333333"/>
                </a:solidFill>
                <a:latin typeface="+mn-lt"/>
              </a:rPr>
              <a:t>Istler</a:t>
            </a:r>
            <a:r>
              <a:rPr lang="cs-CZ" sz="1100" b="1" dirty="0">
                <a:solidFill>
                  <a:srgbClr val="333333"/>
                </a:solidFill>
                <a:latin typeface="+mn-lt"/>
              </a:rPr>
              <a:t> – Hlava d): </a:t>
            </a:r>
            <a:r>
              <a:rPr lang="pt-BR" sz="1100" b="1" dirty="0">
                <a:solidFill>
                  <a:srgbClr val="333333"/>
                </a:solidFill>
              </a:rPr>
              <a:t>AUTOR </a:t>
            </a:r>
            <a:r>
              <a:rPr lang="pt-BR" sz="1100" dirty="0" smtClean="0">
                <a:solidFill>
                  <a:srgbClr val="333333"/>
                </a:solidFill>
                <a:latin typeface="+mn-lt"/>
              </a:rPr>
              <a:t>NEUVEDEN</a:t>
            </a:r>
            <a:r>
              <a:rPr lang="pt-BR" sz="1100" dirty="0">
                <a:solidFill>
                  <a:srgbClr val="333333"/>
                </a:solidFill>
                <a:latin typeface="+mn-lt"/>
              </a:rPr>
              <a:t>. </a:t>
            </a:r>
            <a:r>
              <a:rPr lang="pt-BR" sz="1100" i="1" dirty="0">
                <a:solidFill>
                  <a:srgbClr val="333333"/>
                </a:solidFill>
                <a:latin typeface="+mn-lt"/>
              </a:rPr>
              <a:t>http://www.mutualart.com</a:t>
            </a:r>
            <a:r>
              <a:rPr lang="pt-BR" sz="1100" dirty="0">
                <a:solidFill>
                  <a:srgbClr val="333333"/>
                </a:solidFill>
                <a:latin typeface="+mn-lt"/>
              </a:rPr>
              <a:t> [online]. [cit. 25.5.2013]. Dostupný na WWW: </a:t>
            </a:r>
            <a:r>
              <a:rPr lang="pt-BR" sz="1100" dirty="0">
                <a:solidFill>
                  <a:srgbClr val="333333"/>
                </a:solidFill>
                <a:latin typeface="+mn-lt"/>
                <a:hlinkClick r:id="rId2"/>
              </a:rPr>
              <a:t>http://</a:t>
            </a:r>
            <a:r>
              <a:rPr lang="pt-BR" sz="1100" dirty="0" smtClean="0">
                <a:solidFill>
                  <a:srgbClr val="333333"/>
                </a:solidFill>
                <a:latin typeface="+mn-lt"/>
                <a:hlinkClick r:id="rId2"/>
              </a:rPr>
              <a:t>www.mutualart.com/Artwork/A-Head/2B3CC8FAA47B557B</a:t>
            </a:r>
            <a:endParaRPr lang="cs-CZ" sz="1100" dirty="0" smtClean="0">
              <a:solidFill>
                <a:srgbClr val="333333"/>
              </a:solidFill>
              <a:latin typeface="+mn-lt"/>
            </a:endParaRPr>
          </a:p>
          <a:p>
            <a:pPr>
              <a:buFont typeface="+mj-lt"/>
              <a:buAutoNum type="arabicPeriod" startAt="61"/>
            </a:pPr>
            <a:r>
              <a:rPr lang="cs-CZ" sz="1100" b="1" dirty="0">
                <a:latin typeface="+mn-lt"/>
              </a:rPr>
              <a:t>J. </a:t>
            </a:r>
            <a:r>
              <a:rPr lang="cs-CZ" sz="1100" b="1" dirty="0" err="1">
                <a:latin typeface="+mn-lt"/>
              </a:rPr>
              <a:t>Istler</a:t>
            </a:r>
            <a:r>
              <a:rPr lang="cs-CZ" sz="1100" b="1" dirty="0">
                <a:latin typeface="+mn-lt"/>
              </a:rPr>
              <a:t> – Bez názvu</a:t>
            </a:r>
            <a:r>
              <a:rPr lang="cs-CZ" sz="1100" dirty="0">
                <a:latin typeface="+mn-lt"/>
              </a:rPr>
              <a:t>: </a:t>
            </a:r>
            <a:r>
              <a:rPr lang="pt-BR" sz="1100" dirty="0">
                <a:latin typeface="+mn-lt"/>
              </a:rPr>
              <a:t>AUTOR NEUVEDEN. http://www.mutualart.com [online]. [cit. 25.5.2013]. Dostupný na WWW: </a:t>
            </a:r>
            <a:r>
              <a:rPr lang="pt-BR" sz="1100" dirty="0">
                <a:latin typeface="+mn-lt"/>
                <a:hlinkClick r:id="rId3"/>
              </a:rPr>
              <a:t>http://</a:t>
            </a:r>
            <a:r>
              <a:rPr lang="pt-BR" sz="1100" dirty="0" smtClean="0">
                <a:latin typeface="+mn-lt"/>
                <a:hlinkClick r:id="rId3"/>
              </a:rPr>
              <a:t>www.mutualart.com/Artwork/Untitled/9090B57AC1754C7C</a:t>
            </a:r>
            <a:endParaRPr lang="cs-CZ" sz="1100" dirty="0" smtClean="0">
              <a:latin typeface="+mn-lt"/>
            </a:endParaRPr>
          </a:p>
          <a:p>
            <a:pPr>
              <a:buFont typeface="+mj-lt"/>
              <a:buAutoNum type="arabicPeriod" startAt="61"/>
            </a:pPr>
            <a:r>
              <a:rPr lang="cs-CZ" sz="1100" b="1" dirty="0">
                <a:latin typeface="+mn-lt"/>
              </a:rPr>
              <a:t>V. Tikal – Lidice: </a:t>
            </a:r>
            <a:r>
              <a:rPr lang="pt-BR" sz="1100" dirty="0">
                <a:latin typeface="+mn-lt"/>
              </a:rPr>
              <a:t>AUTOR NEUVEDEN. http://dasartesplasticas.blogspot.cz [online]. [cit. 25.5.2013]. Dostupný na WWW: </a:t>
            </a:r>
            <a:r>
              <a:rPr lang="pt-BR" sz="1100" dirty="0">
                <a:latin typeface="+mn-lt"/>
                <a:hlinkClick r:id="rId4"/>
              </a:rPr>
              <a:t>http://</a:t>
            </a:r>
            <a:r>
              <a:rPr lang="pt-BR" sz="1100" dirty="0" smtClean="0">
                <a:latin typeface="+mn-lt"/>
                <a:hlinkClick r:id="rId4"/>
              </a:rPr>
              <a:t>dasartesplasticas.blogspot.cz/2007/09/arte-ps-holocausto.html</a:t>
            </a:r>
            <a:endParaRPr lang="cs-CZ" sz="1100" dirty="0" smtClean="0">
              <a:latin typeface="+mn-lt"/>
            </a:endParaRPr>
          </a:p>
          <a:p>
            <a:pPr>
              <a:buFont typeface="+mj-lt"/>
              <a:buAutoNum type="arabicPeriod" startAt="61"/>
            </a:pPr>
            <a:r>
              <a:rPr lang="cs-CZ" sz="1100" dirty="0">
                <a:latin typeface="+mn-lt"/>
              </a:rPr>
              <a:t>V. Tikal – Autoportrét: </a:t>
            </a:r>
            <a:r>
              <a:rPr lang="pt-BR" sz="1100" dirty="0">
                <a:latin typeface="+mn-lt"/>
              </a:rPr>
              <a:t>AUTOR NEUVEDEN. http://udu.ff.cuni.cz [online]. [cit. 25.5.2013]. Dostupný na WWW: </a:t>
            </a:r>
            <a:r>
              <a:rPr lang="pt-BR" sz="1100" dirty="0">
                <a:latin typeface="+mn-lt"/>
                <a:hlinkClick r:id="rId5"/>
              </a:rPr>
              <a:t>http://udu.ff.cuni.cz/soubory/galerie/01%20Cechy/Klimesova%20-%20ceske%20umeni%201940-1970/slides/Vaclav%20Tikal,%20Autoportret,%201942.html</a:t>
            </a:r>
            <a:endParaRPr lang="cs-CZ" sz="1100" dirty="0">
              <a:latin typeface="+mn-lt"/>
            </a:endParaRPr>
          </a:p>
          <a:p>
            <a:pPr>
              <a:buFont typeface="+mj-lt"/>
              <a:buAutoNum type="arabicPeriod" startAt="61"/>
            </a:pPr>
            <a:r>
              <a:rPr lang="cs-CZ" sz="1100" b="1" dirty="0">
                <a:latin typeface="+mn-lt"/>
              </a:rPr>
              <a:t>V. Tikal </a:t>
            </a:r>
            <a:r>
              <a:rPr lang="cs-CZ" sz="1100" b="1" dirty="0" smtClean="0">
                <a:latin typeface="+mn-lt"/>
              </a:rPr>
              <a:t>– Symbióza</a:t>
            </a:r>
            <a:r>
              <a:rPr lang="cs-CZ" sz="1100" b="1" dirty="0">
                <a:latin typeface="+mn-lt"/>
              </a:rPr>
              <a:t>: </a:t>
            </a:r>
            <a:r>
              <a:rPr lang="pt-BR" sz="1100" dirty="0">
                <a:latin typeface="+mn-lt"/>
              </a:rPr>
              <a:t>AUTOR NEUVEDEN. http://udu.ff.cuni.cz [online]. [cit. 25.5.2013]. Dostupný na WWW: </a:t>
            </a:r>
            <a:r>
              <a:rPr lang="pt-BR" sz="1100" dirty="0">
                <a:latin typeface="+mn-lt"/>
                <a:hlinkClick r:id="rId6"/>
              </a:rPr>
              <a:t>http://udu.ff.cuni.cz/soubory/galerie/01%20Cechy/Klimesova%20-%20ceske%20umeni%201940-1970/slides/Vaclav%20Tikal,%20Symbioza,%</a:t>
            </a:r>
            <a:r>
              <a:rPr lang="pt-BR" sz="1100" dirty="0" smtClean="0">
                <a:latin typeface="+mn-lt"/>
                <a:hlinkClick r:id="rId6"/>
              </a:rPr>
              <a:t>201945.html</a:t>
            </a:r>
            <a:endParaRPr lang="cs-CZ" sz="11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123004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50826"/>
            <a:ext cx="7886700" cy="635335"/>
          </a:xfrm>
        </p:spPr>
        <p:txBody>
          <a:bodyPr/>
          <a:lstStyle/>
          <a:p>
            <a:r>
              <a:rPr lang="cs-CZ" dirty="0" smtClean="0"/>
              <a:t>Citace k závěrečnému opakování: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0456" y="1000461"/>
            <a:ext cx="8541572" cy="5194599"/>
          </a:xfrm>
          <a:solidFill>
            <a:srgbClr val="FEFEFE"/>
          </a:solidFill>
          <a:ln w="38100">
            <a:solidFill>
              <a:srgbClr val="F19C2B"/>
            </a:solidFill>
          </a:ln>
        </p:spPr>
        <p:txBody>
          <a:bodyPr anchor="ctr">
            <a:normAutofit/>
          </a:bodyPr>
          <a:lstStyle/>
          <a:p>
            <a:r>
              <a:rPr lang="cs-CZ" sz="1100" b="1" dirty="0">
                <a:latin typeface="+mn-lt"/>
              </a:rPr>
              <a:t>Giorgio de </a:t>
            </a:r>
            <a:r>
              <a:rPr lang="cs-CZ" sz="1100" b="1" dirty="0" err="1">
                <a:latin typeface="+mn-lt"/>
              </a:rPr>
              <a:t>Chirico</a:t>
            </a:r>
            <a:r>
              <a:rPr lang="cs-CZ" sz="1100" b="1" dirty="0">
                <a:latin typeface="+mn-lt"/>
              </a:rPr>
              <a:t> – Znepokojivé múzy: </a:t>
            </a:r>
            <a:r>
              <a:rPr lang="cs-CZ" sz="1100" dirty="0">
                <a:latin typeface="+mn-lt"/>
              </a:rPr>
              <a:t>AUTOR NEUVEDEN. http://www.wikipaintings.org [online]. [cit. 18.4.2013]. Dostupný na WWW: </a:t>
            </a:r>
            <a:r>
              <a:rPr lang="cs-CZ" sz="1100" dirty="0">
                <a:latin typeface="+mn-lt"/>
                <a:hlinkClick r:id="rId2"/>
              </a:rPr>
              <a:t>http://</a:t>
            </a:r>
            <a:r>
              <a:rPr lang="cs-CZ" sz="1100" dirty="0" smtClean="0">
                <a:latin typeface="+mn-lt"/>
                <a:hlinkClick r:id="rId2"/>
              </a:rPr>
              <a:t>www.wikipaintings.org/en/giorgio-de-chirico/the-disquieting-muses-1918-1</a:t>
            </a:r>
            <a:endParaRPr lang="cs-CZ" sz="1100" dirty="0">
              <a:latin typeface="+mn-lt"/>
            </a:endParaRPr>
          </a:p>
          <a:p>
            <a:r>
              <a:rPr lang="cs-CZ" sz="1100" b="1" dirty="0">
                <a:latin typeface="+mn-lt"/>
              </a:rPr>
              <a:t>Max Ernst – Napoleon v poušti: </a:t>
            </a:r>
            <a:r>
              <a:rPr lang="pt-BR" sz="1100" dirty="0">
                <a:latin typeface="+mn-lt"/>
              </a:rPr>
              <a:t>AUTOR NEUVEDEN. </a:t>
            </a:r>
            <a:r>
              <a:rPr lang="pt-BR" sz="1100" i="1" dirty="0">
                <a:latin typeface="+mn-lt"/>
              </a:rPr>
              <a:t>http://www.wikipaintings.org</a:t>
            </a:r>
            <a:r>
              <a:rPr lang="pt-BR" sz="1100" dirty="0">
                <a:latin typeface="+mn-lt"/>
              </a:rPr>
              <a:t> [online]. [cit. 18.4.2013]. Dostupný na WWW: </a:t>
            </a:r>
            <a:r>
              <a:rPr lang="pt-BR" sz="1100" dirty="0">
                <a:latin typeface="+mn-lt"/>
                <a:hlinkClick r:id="rId3"/>
              </a:rPr>
              <a:t>http://</a:t>
            </a:r>
            <a:r>
              <a:rPr lang="pt-BR" sz="1100" dirty="0" smtClean="0">
                <a:latin typeface="+mn-lt"/>
                <a:hlinkClick r:id="rId3"/>
              </a:rPr>
              <a:t>www.wikipaintings.org/en/max-ernst/napoleon-in-the-wilderness-1941</a:t>
            </a:r>
            <a:endParaRPr lang="cs-CZ" sz="1100" dirty="0" smtClean="0">
              <a:latin typeface="+mn-lt"/>
            </a:endParaRPr>
          </a:p>
          <a:p>
            <a:r>
              <a:rPr lang="cs-CZ" sz="1100" b="1" dirty="0">
                <a:latin typeface="+mn-lt"/>
              </a:rPr>
              <a:t>Salvador Dalí – Hořící žirafa: </a:t>
            </a:r>
            <a:r>
              <a:rPr lang="pt-BR" sz="1100" dirty="0">
                <a:latin typeface="+mn-lt"/>
              </a:rPr>
              <a:t>AUTOR NEUVEDEN. </a:t>
            </a:r>
            <a:r>
              <a:rPr lang="pt-BR" sz="1100" i="1" dirty="0">
                <a:latin typeface="+mn-lt"/>
              </a:rPr>
              <a:t>http://www.wikipaintings.org</a:t>
            </a:r>
            <a:r>
              <a:rPr lang="pt-BR" sz="1100" dirty="0">
                <a:latin typeface="+mn-lt"/>
              </a:rPr>
              <a:t> [online]. [cit. 18.4.2013]. Dostupný na WWW: </a:t>
            </a:r>
            <a:r>
              <a:rPr lang="pt-BR" sz="1100" dirty="0">
                <a:latin typeface="+mn-lt"/>
                <a:hlinkClick r:id="rId4"/>
              </a:rPr>
              <a:t>http://</a:t>
            </a:r>
            <a:r>
              <a:rPr lang="pt-BR" sz="1100" dirty="0" smtClean="0">
                <a:latin typeface="+mn-lt"/>
                <a:hlinkClick r:id="rId4"/>
              </a:rPr>
              <a:t>www.wikipaintings.org/en/salvador-dali/flaming-giraffe</a:t>
            </a:r>
            <a:endParaRPr lang="cs-CZ" sz="1100" dirty="0">
              <a:latin typeface="+mn-lt"/>
            </a:endParaRPr>
          </a:p>
          <a:p>
            <a:r>
              <a:rPr lang="cs-CZ" sz="1100" b="1" dirty="0">
                <a:latin typeface="+mn-lt"/>
              </a:rPr>
              <a:t>Salvador Dalí – Stálost paměti: </a:t>
            </a:r>
            <a:r>
              <a:rPr lang="pt-BR" sz="1100" dirty="0">
                <a:latin typeface="+mn-lt"/>
              </a:rPr>
              <a:t>AUTOR NEUVEDEN. </a:t>
            </a:r>
            <a:r>
              <a:rPr lang="pt-BR" sz="1100" i="1" dirty="0">
                <a:latin typeface="+mn-lt"/>
              </a:rPr>
              <a:t>http://www.wikipaintings.org</a:t>
            </a:r>
            <a:r>
              <a:rPr lang="pt-BR" sz="1100" dirty="0">
                <a:latin typeface="+mn-lt"/>
              </a:rPr>
              <a:t> [online]. [cit. 18.4.2013]. Dostupný na WWW: </a:t>
            </a:r>
            <a:r>
              <a:rPr lang="pt-BR" sz="1100" dirty="0">
                <a:latin typeface="+mn-lt"/>
                <a:hlinkClick r:id="rId5"/>
              </a:rPr>
              <a:t>http://www.wikipaintings.org/en/salvador-dali/the-persistence-of-memory-1931</a:t>
            </a:r>
            <a:endParaRPr lang="cs-CZ" sz="1100" dirty="0">
              <a:latin typeface="+mn-lt"/>
            </a:endParaRPr>
          </a:p>
          <a:p>
            <a:r>
              <a:rPr lang="cs-CZ" sz="1100" b="1" dirty="0">
                <a:latin typeface="+mn-lt"/>
              </a:rPr>
              <a:t>Joan </a:t>
            </a:r>
            <a:r>
              <a:rPr lang="cs-CZ" sz="1100" b="1" dirty="0" err="1">
                <a:latin typeface="+mn-lt"/>
              </a:rPr>
              <a:t>Miró</a:t>
            </a:r>
            <a:r>
              <a:rPr lang="cs-CZ" sz="1100" b="1" dirty="0">
                <a:latin typeface="+mn-lt"/>
              </a:rPr>
              <a:t> – Harlekýnův karneval: </a:t>
            </a:r>
            <a:r>
              <a:rPr lang="pt-BR" sz="1100" dirty="0">
                <a:latin typeface="+mn-lt"/>
              </a:rPr>
              <a:t>AUTOR NEUVEDEN. </a:t>
            </a:r>
            <a:r>
              <a:rPr lang="pt-BR" sz="1100" i="1" dirty="0">
                <a:latin typeface="+mn-lt"/>
              </a:rPr>
              <a:t>http://www.wikipaintings.org</a:t>
            </a:r>
            <a:r>
              <a:rPr lang="pt-BR" sz="1100" dirty="0">
                <a:latin typeface="+mn-lt"/>
              </a:rPr>
              <a:t> [online]. [cit. 18.4.2013]. Dostupný na WWW: </a:t>
            </a:r>
            <a:r>
              <a:rPr lang="pt-BR" sz="1100" dirty="0">
                <a:latin typeface="+mn-lt"/>
                <a:hlinkClick r:id="rId6"/>
              </a:rPr>
              <a:t>http://www.wikipaintings.org/en/joan-miro/harlequin-s-carnival-1925</a:t>
            </a:r>
            <a:endParaRPr lang="cs-CZ" sz="1100" dirty="0">
              <a:latin typeface="+mn-lt"/>
            </a:endParaRPr>
          </a:p>
          <a:p>
            <a:r>
              <a:rPr lang="cs-CZ" sz="1100" b="1" dirty="0">
                <a:latin typeface="+mn-lt"/>
              </a:rPr>
              <a:t>Paul </a:t>
            </a:r>
            <a:r>
              <a:rPr lang="cs-CZ" sz="1100" b="1" dirty="0" err="1">
                <a:latin typeface="+mn-lt"/>
              </a:rPr>
              <a:t>Delvaux</a:t>
            </a:r>
            <a:r>
              <a:rPr lang="cs-CZ" sz="1100" b="1" dirty="0">
                <a:latin typeface="+mn-lt"/>
              </a:rPr>
              <a:t> – Spící </a:t>
            </a:r>
            <a:r>
              <a:rPr lang="cs-CZ" sz="1100" b="1" dirty="0" err="1">
                <a:latin typeface="+mn-lt"/>
              </a:rPr>
              <a:t>venuše</a:t>
            </a:r>
            <a:r>
              <a:rPr lang="cs-CZ" sz="1100" b="1" dirty="0">
                <a:latin typeface="+mn-lt"/>
              </a:rPr>
              <a:t>: </a:t>
            </a:r>
            <a:r>
              <a:rPr lang="pt-BR" sz="1100" dirty="0">
                <a:latin typeface="+mn-lt"/>
              </a:rPr>
              <a:t>AUTOR NEUVEDEN. </a:t>
            </a:r>
            <a:r>
              <a:rPr lang="pt-BR" sz="1100" i="1" dirty="0">
                <a:latin typeface="+mn-lt"/>
              </a:rPr>
              <a:t>http://www.wikipaintings.org</a:t>
            </a:r>
            <a:r>
              <a:rPr lang="pt-BR" sz="1100" dirty="0">
                <a:latin typeface="+mn-lt"/>
              </a:rPr>
              <a:t> [online]. [cit. 25.4.2013]. Dostupný na WWW: </a:t>
            </a:r>
            <a:r>
              <a:rPr lang="pt-BR" sz="1100" dirty="0">
                <a:latin typeface="+mn-lt"/>
                <a:hlinkClick r:id="rId7"/>
              </a:rPr>
              <a:t>http://www.wikipaintings.org/en/paul-delvaux/the-sleeping-venus-1944</a:t>
            </a:r>
            <a:endParaRPr lang="cs-CZ" sz="1100" dirty="0">
              <a:latin typeface="+mn-lt"/>
            </a:endParaRPr>
          </a:p>
          <a:p>
            <a:r>
              <a:rPr lang="cs-CZ" sz="1100" b="1" dirty="0">
                <a:latin typeface="+mn-lt"/>
              </a:rPr>
              <a:t>Salvador Dalí – Předtucha občanské války:  </a:t>
            </a:r>
            <a:r>
              <a:rPr lang="pt-BR" sz="1100" dirty="0">
                <a:latin typeface="+mn-lt"/>
              </a:rPr>
              <a:t>AUTOR NEUVEDEN. </a:t>
            </a:r>
            <a:r>
              <a:rPr lang="pt-BR" sz="1100" i="1" dirty="0">
                <a:latin typeface="+mn-lt"/>
              </a:rPr>
              <a:t>http://www.wikipaintings.org</a:t>
            </a:r>
            <a:r>
              <a:rPr lang="pt-BR" sz="1100" dirty="0">
                <a:latin typeface="+mn-lt"/>
              </a:rPr>
              <a:t> [online]. [cit. 18.4.2013]. Dostupný na WWW: </a:t>
            </a:r>
            <a:r>
              <a:rPr lang="pt-BR" sz="1100" dirty="0">
                <a:latin typeface="+mn-lt"/>
                <a:hlinkClick r:id="rId8"/>
              </a:rPr>
              <a:t>http://www.wikipaintings.org/en/salvador-dali/soft-construction-with-boiled-beans-premonition-of-civil-war</a:t>
            </a:r>
            <a:endParaRPr lang="cs-CZ" sz="1100" b="1" dirty="0">
              <a:latin typeface="+mn-lt"/>
            </a:endParaRPr>
          </a:p>
          <a:p>
            <a:r>
              <a:rPr lang="pt-BR" sz="1100" b="1" dirty="0">
                <a:latin typeface="+mn-lt"/>
              </a:rPr>
              <a:t>René Magritte – </a:t>
            </a:r>
            <a:r>
              <a:rPr lang="cs-CZ" sz="1100" b="1" dirty="0">
                <a:latin typeface="+mn-lt"/>
              </a:rPr>
              <a:t> Říše světel: </a:t>
            </a:r>
            <a:r>
              <a:rPr lang="pt-BR" sz="1100" b="1" dirty="0">
                <a:latin typeface="+mn-lt"/>
              </a:rPr>
              <a:t>AUTOR </a:t>
            </a:r>
            <a:r>
              <a:rPr lang="pt-BR" sz="1100" dirty="0">
                <a:latin typeface="+mn-lt"/>
              </a:rPr>
              <a:t>NEUVEDEN. </a:t>
            </a:r>
            <a:r>
              <a:rPr lang="pt-BR" sz="1100" i="1" dirty="0">
                <a:latin typeface="+mn-lt"/>
              </a:rPr>
              <a:t>http://www.wikipaintings.org</a:t>
            </a:r>
            <a:r>
              <a:rPr lang="pt-BR" sz="1100" dirty="0">
                <a:latin typeface="+mn-lt"/>
              </a:rPr>
              <a:t> [online]. [cit. 25.4.2013]. Dostupný na WWW: </a:t>
            </a:r>
            <a:r>
              <a:rPr lang="pt-BR" sz="1100" dirty="0">
                <a:latin typeface="+mn-lt"/>
                <a:hlinkClick r:id="rId9"/>
              </a:rPr>
              <a:t>http://</a:t>
            </a:r>
            <a:r>
              <a:rPr lang="pt-BR" sz="1100" dirty="0" smtClean="0">
                <a:latin typeface="+mn-lt"/>
                <a:hlinkClick r:id="rId9"/>
              </a:rPr>
              <a:t>www.wikipaintings.org/en/rene-magritte/the-empire-of-lights-1954-1</a:t>
            </a:r>
            <a:endParaRPr lang="cs-CZ" sz="1100" dirty="0" smtClean="0">
              <a:latin typeface="+mn-lt"/>
            </a:endParaRPr>
          </a:p>
          <a:p>
            <a:r>
              <a:rPr lang="cs-CZ" sz="1100" b="1" dirty="0">
                <a:latin typeface="+mn-lt"/>
              </a:rPr>
              <a:t>Giorgio de </a:t>
            </a:r>
            <a:r>
              <a:rPr lang="cs-CZ" sz="1100" b="1" dirty="0" err="1">
                <a:latin typeface="+mn-lt"/>
              </a:rPr>
              <a:t>Chirico</a:t>
            </a:r>
            <a:r>
              <a:rPr lang="cs-CZ" sz="1100" b="1" dirty="0">
                <a:latin typeface="+mn-lt"/>
              </a:rPr>
              <a:t> – Italská náměstí: </a:t>
            </a:r>
            <a:r>
              <a:rPr lang="pt-BR" sz="1100" dirty="0">
                <a:latin typeface="+mn-lt"/>
              </a:rPr>
              <a:t>AUTOR NEUVEDEN. </a:t>
            </a:r>
            <a:r>
              <a:rPr lang="pt-BR" sz="1100" i="1" dirty="0">
                <a:latin typeface="+mn-lt"/>
              </a:rPr>
              <a:t>http://www.wikipaintings.org</a:t>
            </a:r>
            <a:r>
              <a:rPr lang="pt-BR" sz="1100" dirty="0">
                <a:latin typeface="+mn-lt"/>
              </a:rPr>
              <a:t> [online]. [cit. 18.4.2013]. Dostupný na WWW: </a:t>
            </a:r>
            <a:r>
              <a:rPr lang="pt-BR" sz="1100" dirty="0">
                <a:latin typeface="+mn-lt"/>
                <a:hlinkClick r:id="rId10"/>
              </a:rPr>
              <a:t>http://</a:t>
            </a:r>
            <a:r>
              <a:rPr lang="pt-BR" sz="1100" dirty="0" smtClean="0">
                <a:latin typeface="+mn-lt"/>
                <a:hlinkClick r:id="rId10"/>
              </a:rPr>
              <a:t>www.wikipaintings.org/en/giorgio-de-chirico/piazza-d-italia-1913</a:t>
            </a:r>
            <a:endParaRPr lang="cs-CZ" sz="1100" dirty="0">
              <a:latin typeface="+mn-lt"/>
            </a:endParaRPr>
          </a:p>
          <a:p>
            <a:r>
              <a:rPr lang="cs-CZ" sz="1100" b="1" dirty="0" smtClean="0">
                <a:latin typeface="+mn-lt"/>
              </a:rPr>
              <a:t>J</a:t>
            </a:r>
            <a:r>
              <a:rPr lang="cs-CZ" sz="1100" b="1" dirty="0">
                <a:latin typeface="+mn-lt"/>
              </a:rPr>
              <a:t>. Šíma </a:t>
            </a:r>
            <a:r>
              <a:rPr lang="cs-CZ" sz="1100" b="1" dirty="0" smtClean="0">
                <a:latin typeface="+mn-lt"/>
              </a:rPr>
              <a:t>– </a:t>
            </a:r>
            <a:r>
              <a:rPr lang="cs-CZ" sz="1100" b="1" dirty="0">
                <a:latin typeface="+mn-lt"/>
              </a:rPr>
              <a:t>Návrat </a:t>
            </a:r>
            <a:r>
              <a:rPr lang="cs-CZ" sz="1100" b="1" dirty="0" err="1">
                <a:latin typeface="+mn-lt"/>
              </a:rPr>
              <a:t>Theseův</a:t>
            </a:r>
            <a:r>
              <a:rPr lang="cs-CZ" sz="1100" b="1" dirty="0">
                <a:latin typeface="+mn-lt"/>
              </a:rPr>
              <a:t> </a:t>
            </a:r>
            <a:r>
              <a:rPr lang="cs-CZ" sz="1100" dirty="0">
                <a:latin typeface="+mn-lt"/>
              </a:rPr>
              <a:t>: </a:t>
            </a:r>
            <a:r>
              <a:rPr lang="pt-BR" sz="1100" dirty="0">
                <a:latin typeface="+mn-lt"/>
              </a:rPr>
              <a:t>AUTOR NEUVEDEN. </a:t>
            </a:r>
            <a:r>
              <a:rPr lang="pt-BR" sz="1100" i="1" dirty="0">
                <a:latin typeface="+mn-lt"/>
              </a:rPr>
              <a:t>http://www.lidovky.cz</a:t>
            </a:r>
            <a:r>
              <a:rPr lang="pt-BR" sz="1100" dirty="0">
                <a:latin typeface="+mn-lt"/>
              </a:rPr>
              <a:t> [online]. [cit. 17.5.2013]. Dostupný na WWW: </a:t>
            </a:r>
            <a:r>
              <a:rPr lang="pt-BR" sz="1100" dirty="0">
                <a:latin typeface="+mn-lt"/>
                <a:hlinkClick r:id="rId11"/>
              </a:rPr>
              <a:t>http://www.lidovky.cz/anticka-inspirace-josefa-simy-d29-/kultura.aspx?c=A061108_091726_ln_kultura_vvr</a:t>
            </a:r>
            <a:endParaRPr lang="cs-CZ" sz="1100" dirty="0">
              <a:latin typeface="+mn-lt"/>
            </a:endParaRPr>
          </a:p>
          <a:p>
            <a:r>
              <a:rPr lang="cs-CZ" sz="1100" b="1" dirty="0">
                <a:latin typeface="+mn-lt"/>
              </a:rPr>
              <a:t>Salvador Dalí – Archeologická reminiscence na </a:t>
            </a:r>
            <a:r>
              <a:rPr lang="cs-CZ" sz="1100" b="1" dirty="0" err="1">
                <a:latin typeface="+mn-lt"/>
              </a:rPr>
              <a:t>Milletova</a:t>
            </a:r>
            <a:r>
              <a:rPr lang="cs-CZ" sz="1100" b="1" dirty="0">
                <a:latin typeface="+mn-lt"/>
              </a:rPr>
              <a:t> Anděla: </a:t>
            </a:r>
            <a:r>
              <a:rPr lang="pt-BR" sz="1100" dirty="0">
                <a:latin typeface="+mn-lt"/>
              </a:rPr>
              <a:t>AUTOR NEUVEDEN. http://www.wikipaintings.org [online]. [cit. 19.8.2013]. Dostupný na WWW: </a:t>
            </a:r>
            <a:r>
              <a:rPr lang="pt-BR" sz="1100" dirty="0">
                <a:latin typeface="+mn-lt"/>
                <a:hlinkClick r:id="rId12"/>
              </a:rPr>
              <a:t>http://</a:t>
            </a:r>
            <a:r>
              <a:rPr lang="pt-BR" sz="1100" dirty="0" smtClean="0">
                <a:latin typeface="+mn-lt"/>
                <a:hlinkClick r:id="rId12"/>
              </a:rPr>
              <a:t>www.wikipaintings.org/en/salvador-dali/archeological-reminiscence-millet-s-angelus</a:t>
            </a:r>
            <a:endParaRPr lang="cs-CZ" sz="1100" dirty="0" smtClean="0">
              <a:latin typeface="+mn-lt"/>
            </a:endParaRPr>
          </a:p>
          <a:p>
            <a:r>
              <a:rPr lang="cs-CZ" sz="1100" b="1" dirty="0">
                <a:latin typeface="+mn-lt"/>
              </a:rPr>
              <a:t>K. Teige – Pozdrav z cesty: </a:t>
            </a:r>
            <a:r>
              <a:rPr lang="cs-CZ" sz="1100" dirty="0">
                <a:latin typeface="+mn-lt"/>
              </a:rPr>
              <a:t>AUTOR NEUVEDEN. http://www.artbanking.cz [online]. [cit. 2.5.2013]. Dostupný na WWW: </a:t>
            </a:r>
            <a:r>
              <a:rPr lang="cs-CZ" sz="1100" dirty="0">
                <a:latin typeface="+mn-lt"/>
                <a:hlinkClick r:id="rId13"/>
              </a:rPr>
              <a:t>http://</a:t>
            </a:r>
            <a:r>
              <a:rPr lang="cs-CZ" sz="1100" dirty="0" smtClean="0">
                <a:latin typeface="+mn-lt"/>
                <a:hlinkClick r:id="rId13"/>
              </a:rPr>
              <a:t>www.artbanking.cz/cz/novinky.html?clanek=109</a:t>
            </a:r>
            <a:endParaRPr lang="cs-CZ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567467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824163"/>
            <a:ext cx="7772400" cy="2387600"/>
          </a:xfrm>
          <a:noFill/>
        </p:spPr>
        <p:txBody>
          <a:bodyPr>
            <a:normAutofit/>
          </a:bodyPr>
          <a:lstStyle/>
          <a:p>
            <a:pPr>
              <a:buFont typeface="Wingdings" pitchFamily="2" charset="2"/>
              <a:buNone/>
              <a:defRPr/>
            </a:pPr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Tento materiál je určen k interaktivní výuce.</a:t>
            </a:r>
            <a:endParaRPr lang="cs-CZ" sz="48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22902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Office">
  <a:themeElements>
    <a:clrScheme name="Motiv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Motiv 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tiv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2141</TotalTime>
  <Words>2387</Words>
  <Application>Microsoft Office PowerPoint</Application>
  <PresentationFormat>Předvádění na obrazovce (4:3)</PresentationFormat>
  <Paragraphs>464</Paragraphs>
  <Slides>75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75</vt:i4>
      </vt:variant>
    </vt:vector>
  </HeadingPairs>
  <TitlesOfParts>
    <vt:vector size="77" baseType="lpstr">
      <vt:lpstr>Motiv Office</vt:lpstr>
      <vt:lpstr>Motiv sady Office</vt:lpstr>
      <vt:lpstr>Prezentace aplikace PowerPoint</vt:lpstr>
      <vt:lpstr>Anotace</vt:lpstr>
      <vt:lpstr>Prezentace aplikace PowerPoint</vt:lpstr>
      <vt:lpstr>Prezentace aplikace PowerPoint</vt:lpstr>
      <vt:lpstr> Umělecká skupina DEVĚTSIL </vt:lpstr>
      <vt:lpstr>Prezentace aplikace PowerPoint</vt:lpstr>
      <vt:lpstr> Skupina surrealistů v ČSR</vt:lpstr>
      <vt:lpstr>KAREL TEIGE  (1900 – 1951)</vt:lpstr>
      <vt:lpstr>Pozdrav z cesty, 1924</vt:lpstr>
      <vt:lpstr>Abeceda</vt:lpstr>
      <vt:lpstr>JOSEF ŠÍMA (1891 – 1971)</vt:lpstr>
      <vt:lpstr>Horký vzdušný balón, 1926</vt:lpstr>
      <vt:lpstr>VEJCE, 1927</vt:lpstr>
      <vt:lpstr>Evropa, 1927</vt:lpstr>
      <vt:lpstr>Návrat Theseův </vt:lpstr>
      <vt:lpstr>Vitráž</vt:lpstr>
      <vt:lpstr>Kompozice, 1950</vt:lpstr>
      <vt:lpstr>ARTIFICIALISMUS</vt:lpstr>
      <vt:lpstr>JINDŘICH ŠTÝRSKÝ (1899 – 1942)</vt:lpstr>
      <vt:lpstr>Souvenir, 1924</vt:lpstr>
      <vt:lpstr>Cirkus Simonette, 1923</vt:lpstr>
      <vt:lpstr>Modrý obraz, 1930</vt:lpstr>
      <vt:lpstr>Cigareta u mrtvé, 1931</vt:lpstr>
      <vt:lpstr>Krajina v oblacích, 1931</vt:lpstr>
      <vt:lpstr>Obraz, 1932</vt:lpstr>
      <vt:lpstr>Majakovského vesta, 1939</vt:lpstr>
      <vt:lpstr>TOYEN (1902 – 1980)</vt:lpstr>
      <vt:lpstr>Jezerní krajina, 1929</vt:lpstr>
      <vt:lpstr>Léto, 1931</vt:lpstr>
      <vt:lpstr>Noc v Oceánii, 1931</vt:lpstr>
      <vt:lpstr>Oblázky večera, 1937</vt:lpstr>
      <vt:lpstr>Objekt - fantom, 1937</vt:lpstr>
      <vt:lpstr>Po performanci, 1943</vt:lpstr>
      <vt:lpstr>Na zámku La Coste, 1946</vt:lpstr>
      <vt:lpstr>Střelnice VI, 1940</vt:lpstr>
      <vt:lpstr>Střelnice VII, 1940</vt:lpstr>
      <vt:lpstr>FRANTIŠEK MUZIKA (1900 – 1974)</vt:lpstr>
      <vt:lpstr>Popelec II, 1945</vt:lpstr>
      <vt:lpstr>Obraz </vt:lpstr>
      <vt:lpstr>Strom XIII s oknem, 1952</vt:lpstr>
      <vt:lpstr>ADOLF HOFFMEISTER (1902 – 1973)</vt:lpstr>
      <vt:lpstr>Anděl nad vodami, 1922</vt:lpstr>
      <vt:lpstr>České podoby XV.: Josef Gočár jest pán hradů a Hradců, domů, domků a měst</vt:lpstr>
      <vt:lpstr>Zvířata jsou v klecích, 1941</vt:lpstr>
      <vt:lpstr>VINCENC MAKOVSKÝ (1900 – 1966)  </vt:lpstr>
      <vt:lpstr>Prezentace aplikace PowerPoint</vt:lpstr>
      <vt:lpstr>ZDENĚK PEŠÁNEK (1896 – 1965)</vt:lpstr>
      <vt:lpstr>Torzo, 1936 &gt;</vt:lpstr>
      <vt:lpstr>Ležící torzo, 1936</vt:lpstr>
      <vt:lpstr>FRANTIŠEK JANOUŠEK (1890 – 1943)</vt:lpstr>
      <vt:lpstr>Krajina s hnízdy, 1936</vt:lpstr>
      <vt:lpstr>Zimní krajina s figurou,  1935</vt:lpstr>
      <vt:lpstr>Válečná krajina</vt:lpstr>
      <vt:lpstr> Krajina se zříceninou, 1937</vt:lpstr>
      <vt:lpstr>SKUPINA RA</vt:lpstr>
      <vt:lpstr>JOSEF ISTLER (1919 – 2000)</vt:lpstr>
      <vt:lpstr>Hlavy</vt:lpstr>
      <vt:lpstr>Bez názvu ▼</vt:lpstr>
      <vt:lpstr>Autoportrét, 1942 ►</vt:lpstr>
      <vt:lpstr>Prezentace aplikace PowerPoint</vt:lpstr>
      <vt:lpstr>Symbióza, 1945</vt:lpstr>
      <vt:lpstr>Prezentace aplikace PowerPoint</vt:lpstr>
      <vt:lpstr>OPAKOVÁNÍ</vt:lpstr>
      <vt:lpstr>Prezentace aplikace PowerPoint</vt:lpstr>
      <vt:lpstr>Prezentace aplikace PowerPoint</vt:lpstr>
      <vt:lpstr>Prezentace aplikace PowerPoint</vt:lpstr>
      <vt:lpstr>Prezentace aplikace PowerPoint</vt:lpstr>
      <vt:lpstr>Citace:</vt:lpstr>
      <vt:lpstr>Citace:</vt:lpstr>
      <vt:lpstr>Citace:</vt:lpstr>
      <vt:lpstr>Citace: </vt:lpstr>
      <vt:lpstr>Citace:</vt:lpstr>
      <vt:lpstr>Citace:</vt:lpstr>
      <vt:lpstr>Citace k závěrečnému opakování:</vt:lpstr>
      <vt:lpstr>Tento materiál je určen k interaktivní výuce.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 Jelínková</dc:creator>
  <cp:lastModifiedBy>Marcela Jelínková</cp:lastModifiedBy>
  <cp:revision>134</cp:revision>
  <dcterms:created xsi:type="dcterms:W3CDTF">2013-05-17T07:53:36Z</dcterms:created>
  <dcterms:modified xsi:type="dcterms:W3CDTF">2013-09-27T11:10:53Z</dcterms:modified>
</cp:coreProperties>
</file>