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10A0475-6667-49E7-9024-A6673732D200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3CE8C3E-4497-457F-A0AC-E6DBA96F29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Invaze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10.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95942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416189"/>
              </p:ext>
            </p:extLst>
          </p:nvPr>
        </p:nvGraphicFramePr>
        <p:xfrm>
          <a:off x="1475656" y="908720"/>
          <a:ext cx="6696744" cy="438723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</a:rPr>
                        <a:t>VY_32_INOVACE_BIO.kvinta.55_invaze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42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invaze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stručný výklad  podle  učebnice Úvod do moderní ekologie ,  proložený náměty pro samostatnou práci žáků, délka 10minut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247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Ekologická invaze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Průběh </a:t>
            </a:r>
          </a:p>
          <a:p>
            <a:r>
              <a:rPr lang="cs-CZ" dirty="0" smtClean="0"/>
              <a:t>1) malé množství nepůvodních jedinců (</a:t>
            </a:r>
            <a:r>
              <a:rPr lang="cs-CZ" dirty="0" smtClean="0"/>
              <a:t>diaspor</a:t>
            </a:r>
            <a:r>
              <a:rPr lang="cs-CZ" dirty="0" smtClean="0"/>
              <a:t>) do nového prostředí</a:t>
            </a:r>
          </a:p>
          <a:p>
            <a:r>
              <a:rPr lang="cs-CZ" dirty="0" smtClean="0"/>
              <a:t> 2) </a:t>
            </a:r>
            <a:r>
              <a:rPr lang="cs-CZ" dirty="0" smtClean="0"/>
              <a:t>malé </a:t>
            </a:r>
            <a:r>
              <a:rPr lang="cs-CZ" dirty="0" smtClean="0"/>
              <a:t>populace </a:t>
            </a:r>
            <a:r>
              <a:rPr lang="cs-CZ" dirty="0" smtClean="0"/>
              <a:t>náchylné </a:t>
            </a:r>
            <a:r>
              <a:rPr lang="cs-CZ" dirty="0" smtClean="0"/>
              <a:t>k náhodným výkyvům, </a:t>
            </a:r>
            <a:r>
              <a:rPr lang="cs-CZ" dirty="0" smtClean="0"/>
              <a:t>většina vymírá </a:t>
            </a:r>
            <a:endParaRPr lang="cs-CZ" dirty="0" smtClean="0"/>
          </a:p>
          <a:p>
            <a:r>
              <a:rPr lang="cs-CZ" dirty="0" smtClean="0"/>
              <a:t>3) malá část druhů se uchytí a šíří dál</a:t>
            </a:r>
          </a:p>
          <a:p>
            <a:r>
              <a:rPr lang="cs-CZ" dirty="0" smtClean="0"/>
              <a:t> 4) </a:t>
            </a:r>
            <a:r>
              <a:rPr lang="cs-CZ" dirty="0" smtClean="0"/>
              <a:t>v různém čase vložené období stagnace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Co je expanze?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invazního druhu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Tendence k R-strategii nebo R-C strategie</a:t>
            </a:r>
          </a:p>
          <a:p>
            <a:r>
              <a:rPr lang="cs-CZ" dirty="0" smtClean="0"/>
              <a:t>Plodnost – časná reprodukční zralost</a:t>
            </a:r>
          </a:p>
          <a:p>
            <a:r>
              <a:rPr lang="cs-CZ" dirty="0" smtClean="0"/>
              <a:t>Jednoduchý a krátký životní cyklus</a:t>
            </a:r>
          </a:p>
          <a:p>
            <a:r>
              <a:rPr lang="cs-CZ" dirty="0" smtClean="0"/>
              <a:t>Schopnost šíření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velkou roli hraje i náhoda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Vhodné osidlované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Podobnost s původním prostředím výskytu</a:t>
            </a:r>
          </a:p>
          <a:p>
            <a:r>
              <a:rPr lang="cs-CZ" dirty="0" smtClean="0"/>
              <a:t>Nepřítomnost predátorů a konkurentů</a:t>
            </a:r>
          </a:p>
          <a:p>
            <a:r>
              <a:rPr lang="cs-CZ" dirty="0" smtClean="0"/>
              <a:t>Vyhovující intenzita disturbance </a:t>
            </a:r>
          </a:p>
          <a:p>
            <a:r>
              <a:rPr lang="cs-CZ" dirty="0" smtClean="0"/>
              <a:t>Pozdní </a:t>
            </a:r>
            <a:r>
              <a:rPr lang="cs-CZ" dirty="0" err="1" smtClean="0"/>
              <a:t>sukcesní</a:t>
            </a:r>
            <a:r>
              <a:rPr lang="cs-CZ" dirty="0" smtClean="0"/>
              <a:t> stádia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Nejvhodnější místa pro </a:t>
            </a:r>
            <a:r>
              <a:rPr lang="cs-CZ" dirty="0" smtClean="0"/>
              <a:t>invaze:</a:t>
            </a:r>
            <a:endParaRPr lang="cs-CZ" dirty="0" smtClean="0"/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ísta </a:t>
            </a:r>
            <a:r>
              <a:rPr lang="cs-CZ" dirty="0" smtClean="0"/>
              <a:t>narušená člověkem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oříční</a:t>
            </a:r>
            <a:r>
              <a:rPr lang="cs-CZ" dirty="0" smtClean="0"/>
              <a:t>, pobřežní stanoviště ( disturbance a transport)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Osud úspěšného invazivního druhu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Řada scénářů </a:t>
            </a:r>
          </a:p>
          <a:p>
            <a:endParaRPr lang="cs-CZ" dirty="0" smtClean="0"/>
          </a:p>
          <a:p>
            <a:r>
              <a:rPr lang="cs-CZ" dirty="0" smtClean="0"/>
              <a:t>Pouze v člověkem narušeném prostředí jinam neproniká</a:t>
            </a:r>
          </a:p>
          <a:p>
            <a:r>
              <a:rPr lang="cs-CZ" dirty="0" smtClean="0"/>
              <a:t>Specifické podmínky v přirozeném prostředí.</a:t>
            </a:r>
          </a:p>
          <a:p>
            <a:r>
              <a:rPr lang="cs-CZ" dirty="0" smtClean="0"/>
              <a:t>Poklidné začlenění bez omezování původních druhů</a:t>
            </a:r>
          </a:p>
          <a:p>
            <a:r>
              <a:rPr lang="cs-CZ" dirty="0" smtClean="0"/>
              <a:t>Změna prostředí, původní druhy vymírají, často ekonomické škody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Konkrétní příklady</a:t>
            </a:r>
          </a:p>
          <a:p>
            <a:endParaRPr lang="cs-CZ" dirty="0" smtClean="0"/>
          </a:p>
          <a:p>
            <a:r>
              <a:rPr lang="cs-CZ" dirty="0" err="1" smtClean="0"/>
              <a:t>Myrica</a:t>
            </a:r>
            <a:r>
              <a:rPr lang="cs-CZ" dirty="0" smtClean="0"/>
              <a:t> </a:t>
            </a:r>
            <a:r>
              <a:rPr lang="cs-CZ" dirty="0" err="1" smtClean="0"/>
              <a:t>faya</a:t>
            </a:r>
            <a:r>
              <a:rPr lang="cs-CZ" dirty="0" smtClean="0"/>
              <a:t> – křovina </a:t>
            </a:r>
            <a:r>
              <a:rPr lang="cs-CZ" dirty="0" err="1" smtClean="0"/>
              <a:t>introdukovaná</a:t>
            </a:r>
            <a:r>
              <a:rPr lang="cs-CZ" dirty="0" smtClean="0"/>
              <a:t> na Havaj, vazači vzdušného dusíku na kořenech, zapojení v primární sukcesi, mizení původních pionýrských druhů vyžadujících N chudé půdy, změna druhového zastoupení i v dalších stádiích sukcese.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Bolševník obrovský</a:t>
            </a:r>
          </a:p>
          <a:p>
            <a:r>
              <a:rPr lang="cs-CZ" dirty="0" smtClean="0"/>
              <a:t>Křídlatka japonská</a:t>
            </a:r>
          </a:p>
          <a:p>
            <a:r>
              <a:rPr lang="cs-CZ" dirty="0" smtClean="0"/>
              <a:t>Netýkavka malokvětá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Poznáš tyto druhy? Vyhledej proč jsou úspěšné, jaké problémy způsobují, jak se s nimi dá bojovat?</a:t>
            </a: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Králíci v Austrálii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1839 dovezeno 24 králíků</a:t>
            </a:r>
          </a:p>
          <a:p>
            <a:r>
              <a:rPr lang="cs-CZ" dirty="0"/>
              <a:t>d</a:t>
            </a:r>
            <a:r>
              <a:rPr lang="cs-CZ" dirty="0" smtClean="0"/>
              <a:t>nes </a:t>
            </a:r>
            <a:r>
              <a:rPr lang="cs-CZ" dirty="0" smtClean="0"/>
              <a:t>300 000 000</a:t>
            </a:r>
          </a:p>
          <a:p>
            <a:r>
              <a:rPr lang="cs-CZ" dirty="0"/>
              <a:t>z</a:t>
            </a:r>
            <a:r>
              <a:rPr lang="cs-CZ" dirty="0" smtClean="0"/>
              <a:t>ničení </a:t>
            </a:r>
            <a:r>
              <a:rPr lang="cs-CZ" dirty="0" smtClean="0"/>
              <a:t>původní flory a fauny, půdní eroze, zemědělské </a:t>
            </a:r>
            <a:r>
              <a:rPr lang="cs-CZ" dirty="0" smtClean="0"/>
              <a:t>škody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ráveni </a:t>
            </a:r>
            <a:r>
              <a:rPr lang="cs-CZ" dirty="0" smtClean="0"/>
              <a:t>stříleni, </a:t>
            </a:r>
            <a:r>
              <a:rPr lang="cs-CZ" dirty="0" smtClean="0"/>
              <a:t>např. </a:t>
            </a:r>
            <a:r>
              <a:rPr lang="cs-CZ" dirty="0" smtClean="0"/>
              <a:t>1877 v Novém Jižním </a:t>
            </a:r>
            <a:r>
              <a:rPr lang="cs-CZ" dirty="0" smtClean="0"/>
              <a:t>Walesu zabito </a:t>
            </a:r>
            <a:r>
              <a:rPr lang="cs-CZ" dirty="0" smtClean="0"/>
              <a:t>15 000 000</a:t>
            </a:r>
          </a:p>
          <a:p>
            <a:r>
              <a:rPr lang="cs-CZ" dirty="0"/>
              <a:t>i</a:t>
            </a:r>
            <a:r>
              <a:rPr lang="cs-CZ" dirty="0" smtClean="0"/>
              <a:t>ntrodukce </a:t>
            </a:r>
            <a:r>
              <a:rPr lang="cs-CZ" dirty="0" smtClean="0"/>
              <a:t>predátorů </a:t>
            </a:r>
          </a:p>
          <a:p>
            <a:r>
              <a:rPr lang="cs-CZ" dirty="0" smtClean="0"/>
              <a:t>Myxomatóza</a:t>
            </a:r>
            <a:r>
              <a:rPr lang="cs-CZ" dirty="0" smtClean="0"/>
              <a:t>, po </a:t>
            </a:r>
            <a:r>
              <a:rPr lang="cs-CZ" dirty="0" smtClean="0"/>
              <a:t> roce 1950 </a:t>
            </a:r>
            <a:r>
              <a:rPr lang="cs-CZ" dirty="0" smtClean="0"/>
              <a:t>zabito 90</a:t>
            </a:r>
            <a:r>
              <a:rPr lang="cs-CZ" dirty="0" smtClean="0"/>
              <a:t>% králíků, </a:t>
            </a:r>
            <a:r>
              <a:rPr lang="cs-CZ" dirty="0" smtClean="0"/>
              <a:t>10% </a:t>
            </a:r>
            <a:r>
              <a:rPr lang="cs-CZ" dirty="0" smtClean="0"/>
              <a:t>přežívajících </a:t>
            </a:r>
            <a:r>
              <a:rPr lang="cs-CZ" dirty="0" smtClean="0"/>
              <a:t>zaplavilo </a:t>
            </a:r>
            <a:r>
              <a:rPr lang="cs-CZ" dirty="0" smtClean="0"/>
              <a:t>opět kontinent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STORCH, David; MIHULKA, Stanislav. </a:t>
            </a:r>
            <a:r>
              <a:rPr lang="cs-CZ" i="1" dirty="0"/>
              <a:t>Úvod do současné ekologie</a:t>
            </a:r>
            <a:r>
              <a:rPr lang="cs-CZ" dirty="0"/>
              <a:t>. Praha: Portál, 2000, ISBN 80-7178-462-1.</a:t>
            </a:r>
          </a:p>
        </p:txBody>
      </p:sp>
    </p:spTree>
    <p:extLst>
      <p:ext uri="{BB962C8B-B14F-4D97-AF65-F5344CB8AC3E}">
        <p14:creationId xmlns:p14="http://schemas.microsoft.com/office/powerpoint/2010/main" val="82254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</TotalTime>
  <Words>370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Ekologická invaze</vt:lpstr>
      <vt:lpstr>Vlastnosti invazního druhu</vt:lpstr>
      <vt:lpstr>Vhodné osidlované prostředí</vt:lpstr>
      <vt:lpstr>Osud úspěšného invazivního druhu</vt:lpstr>
      <vt:lpstr>Prezentace aplikace PowerPoint</vt:lpstr>
      <vt:lpstr>ČESKÁ REPUBLIKA</vt:lpstr>
      <vt:lpstr>Králíci v Austrálii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Terka</dc:creator>
  <cp:lastModifiedBy>User</cp:lastModifiedBy>
  <cp:revision>6</cp:revision>
  <dcterms:created xsi:type="dcterms:W3CDTF">2013-12-08T13:07:08Z</dcterms:created>
  <dcterms:modified xsi:type="dcterms:W3CDTF">2013-12-10T13:52:46Z</dcterms:modified>
</cp:coreProperties>
</file>