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57" r:id="rId5"/>
    <p:sldId id="268" r:id="rId6"/>
    <p:sldId id="258" r:id="rId7"/>
    <p:sldId id="269" r:id="rId8"/>
    <p:sldId id="259" r:id="rId9"/>
    <p:sldId id="260" r:id="rId10"/>
    <p:sldId id="270" r:id="rId11"/>
    <p:sldId id="261" r:id="rId12"/>
    <p:sldId id="271" r:id="rId13"/>
    <p:sldId id="262" r:id="rId14"/>
    <p:sldId id="272" r:id="rId15"/>
    <p:sldId id="263" r:id="rId16"/>
    <p:sldId id="273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CFE"/>
    <a:srgbClr val="FBFEDA"/>
    <a:srgbClr val="E3D9FF"/>
    <a:srgbClr val="F01CE6"/>
    <a:srgbClr val="FBF7A7"/>
    <a:srgbClr val="006600"/>
    <a:srgbClr val="6600CC"/>
    <a:srgbClr val="33DB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301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995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16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659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61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93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378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593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62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992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916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9D99C-DF2F-4B62-B32C-209972EA7D12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CDE7B-F054-49D8-83AA-FD0A86963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652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Odčítání do 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VY_32_INOVACE_1A_08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/>
              <a:t>Tento materiál je určen pro žáky při spodní hranici těžké MR a zároveň s autismem. Někteří z </a:t>
            </a:r>
            <a:r>
              <a:rPr lang="cs-CZ" dirty="0" smtClean="0"/>
              <a:t>nich obtížně </a:t>
            </a:r>
            <a:r>
              <a:rPr lang="cs-CZ" dirty="0"/>
              <a:t>komunikují, neznají základní pojmy. </a:t>
            </a:r>
            <a:r>
              <a:rPr lang="cs-CZ" dirty="0" smtClean="0"/>
              <a:t>Prezentace je </a:t>
            </a:r>
            <a:r>
              <a:rPr lang="cs-CZ" dirty="0"/>
              <a:t>vzhledem k </a:t>
            </a:r>
            <a:r>
              <a:rPr lang="cs-CZ" dirty="0" smtClean="0"/>
              <a:t>postižení </a:t>
            </a:r>
            <a:r>
              <a:rPr lang="cs-CZ" dirty="0"/>
              <a:t>adekvátní jejich možnostem. </a:t>
            </a:r>
            <a:r>
              <a:rPr lang="cs-CZ" dirty="0" smtClean="0"/>
              <a:t>Je určena k upevnění znalosti principu odčítání v číselném oboru do 5. Na první stránce si žáci vysvětlují princip odčítání. Tento </a:t>
            </a:r>
            <a:r>
              <a:rPr lang="cs-CZ" dirty="0" err="1" smtClean="0"/>
              <a:t>slide</a:t>
            </a:r>
            <a:r>
              <a:rPr lang="cs-CZ" dirty="0" smtClean="0"/>
              <a:t> je pouze výkladový. Druhá strana je interaktivní. Žáci počítají prvky, správné výsledky pod kolečka po kliknutí „přiletí“. Na dalších dvou </a:t>
            </a:r>
            <a:r>
              <a:rPr lang="cs-CZ" dirty="0" err="1" smtClean="0"/>
              <a:t>slidech</a:t>
            </a:r>
            <a:r>
              <a:rPr lang="cs-CZ" dirty="0" smtClean="0"/>
              <a:t> kolečka přetahují, počítají. Stále si procvičují princip odčítání. Na pátém </a:t>
            </a:r>
            <a:r>
              <a:rPr lang="cs-CZ" dirty="0" err="1" smtClean="0"/>
              <a:t>slidu</a:t>
            </a:r>
            <a:r>
              <a:rPr lang="cs-CZ" dirty="0" smtClean="0"/>
              <a:t> již ke kolečkům přiřazují příklad. Správný „přiletí“, žáci jej čtou. Na šesté straně je již znázorněno více příkladů – žáci spojují rukopisnými poznámkami, škrtají pomocí přiložených čar. V posledním interaktivním </a:t>
            </a:r>
            <a:r>
              <a:rPr lang="cs-CZ" dirty="0" err="1" smtClean="0"/>
              <a:t>slidu</a:t>
            </a:r>
            <a:r>
              <a:rPr lang="cs-CZ" dirty="0" smtClean="0"/>
              <a:t> již počítají příklady, správný výsledek přiletí.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/>
              <a:t>Praktická škola jednoletá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3542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19256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 kolečka, používej znaménko -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35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E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7380312" y="1196752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940609" y="1177010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384253" y="2972214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451" y="4384334"/>
            <a:ext cx="504056" cy="504056"/>
          </a:xfrm>
          <a:prstGeom prst="ellipse">
            <a:avLst/>
          </a:prstGeom>
          <a:solidFill>
            <a:srgbClr val="33DBED"/>
          </a:solidFill>
          <a:ln>
            <a:solidFill>
              <a:srgbClr val="33DB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162279" y="2895475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755403" y="1177010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941438" y="2918995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32276" y="2885187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486415" y="1196752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03434" y="1206256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85314" y="23683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66335" y="17959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-11355" y="19168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0" y="88748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Je rovno 38"/>
          <p:cNvSpPr/>
          <p:nvPr/>
        </p:nvSpPr>
        <p:spPr>
          <a:xfrm>
            <a:off x="5868144" y="253384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319163" y="12156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6516216" y="0"/>
            <a:ext cx="72008" cy="685800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85314" y="17728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98147" y="1891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485893" y="185071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47" name="Je rovno 46"/>
          <p:cNvSpPr/>
          <p:nvPr/>
        </p:nvSpPr>
        <p:spPr>
          <a:xfrm>
            <a:off x="5936222" y="1957882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4746336" y="2895629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flipV="1">
            <a:off x="-25168" y="2564904"/>
            <a:ext cx="9144000" cy="504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-11355" y="3543942"/>
            <a:ext cx="9144000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15166" y="346500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571191" y="35643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60" name="Obdélník 59"/>
          <p:cNvSpPr/>
          <p:nvPr/>
        </p:nvSpPr>
        <p:spPr>
          <a:xfrm>
            <a:off x="4768295" y="3530593"/>
            <a:ext cx="4443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2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62" name="Je rovno 61"/>
          <p:cNvSpPr/>
          <p:nvPr/>
        </p:nvSpPr>
        <p:spPr>
          <a:xfrm>
            <a:off x="5984298" y="3665520"/>
            <a:ext cx="457200" cy="52649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10119" y="4176335"/>
            <a:ext cx="9144000" cy="313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7511487" y="4453532"/>
            <a:ext cx="504056" cy="504056"/>
          </a:xfrm>
          <a:prstGeom prst="ellipse">
            <a:avLst/>
          </a:prstGeom>
          <a:solidFill>
            <a:srgbClr val="33DBED"/>
          </a:solidFill>
          <a:ln>
            <a:solidFill>
              <a:srgbClr val="33DB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1078090" y="4388251"/>
            <a:ext cx="504056" cy="504056"/>
          </a:xfrm>
          <a:prstGeom prst="ellipse">
            <a:avLst/>
          </a:prstGeom>
          <a:solidFill>
            <a:srgbClr val="33DBED"/>
          </a:solidFill>
          <a:ln>
            <a:solidFill>
              <a:srgbClr val="33DB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628467" y="4388251"/>
            <a:ext cx="504056" cy="504056"/>
          </a:xfrm>
          <a:prstGeom prst="ellipse">
            <a:avLst/>
          </a:prstGeom>
          <a:solidFill>
            <a:srgbClr val="33DBED"/>
          </a:solidFill>
          <a:ln>
            <a:solidFill>
              <a:srgbClr val="33DB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>
            <a:off x="-35513" y="4957588"/>
            <a:ext cx="9144000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514156" y="502959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666335" y="500755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289311" y="508626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cxnSp>
        <p:nvCxnSpPr>
          <p:cNvPr id="75" name="Přímá spojnice 74"/>
          <p:cNvCxnSpPr/>
          <p:nvPr/>
        </p:nvCxnSpPr>
        <p:spPr>
          <a:xfrm>
            <a:off x="-11355" y="5764555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1" name="Je rovno 80"/>
          <p:cNvSpPr/>
          <p:nvPr/>
        </p:nvSpPr>
        <p:spPr>
          <a:xfrm>
            <a:off x="5925853" y="5115128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5110687" y="6104035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1833335" y="6132771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7895706" y="6096344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7128284" y="6075066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1294619" y="6132771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737837" y="6132771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175545" y="6101916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4515897" y="6078845"/>
            <a:ext cx="504056" cy="504056"/>
          </a:xfrm>
          <a:prstGeom prst="ellipse">
            <a:avLst/>
          </a:prstGeom>
          <a:solidFill>
            <a:srgbClr val="00660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668000" y="1196194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1124411" y="1196194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757706" y="1162313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45494" y="1107597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5148064" y="1236072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inus 1"/>
          <p:cNvSpPr/>
          <p:nvPr/>
        </p:nvSpPr>
        <p:spPr>
          <a:xfrm>
            <a:off x="3264043" y="421940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858520" y="2854077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5350882" y="2913487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1376439" y="2939709"/>
            <a:ext cx="504056" cy="504056"/>
          </a:xfrm>
          <a:prstGeom prst="ellipse">
            <a:avLst/>
          </a:prstGeom>
          <a:solidFill>
            <a:srgbClr val="6600CC"/>
          </a:solidFill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4538370" y="4313194"/>
            <a:ext cx="504056" cy="504056"/>
          </a:xfrm>
          <a:prstGeom prst="ellipse">
            <a:avLst/>
          </a:prstGeom>
          <a:solidFill>
            <a:srgbClr val="33DBED"/>
          </a:solidFill>
          <a:ln>
            <a:solidFill>
              <a:srgbClr val="33DB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5186802" y="4313194"/>
            <a:ext cx="504056" cy="504056"/>
          </a:xfrm>
          <a:prstGeom prst="ellipse">
            <a:avLst/>
          </a:prstGeom>
          <a:solidFill>
            <a:srgbClr val="33DBED"/>
          </a:solidFill>
          <a:ln>
            <a:solidFill>
              <a:srgbClr val="33DB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Minus 95"/>
          <p:cNvSpPr/>
          <p:nvPr/>
        </p:nvSpPr>
        <p:spPr>
          <a:xfrm>
            <a:off x="3239565" y="5263238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Minus 96"/>
          <p:cNvSpPr/>
          <p:nvPr/>
        </p:nvSpPr>
        <p:spPr>
          <a:xfrm>
            <a:off x="3258646" y="3655064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Minus 97"/>
          <p:cNvSpPr/>
          <p:nvPr/>
        </p:nvSpPr>
        <p:spPr>
          <a:xfrm>
            <a:off x="3305507" y="2144356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Minus 98"/>
          <p:cNvSpPr/>
          <p:nvPr/>
        </p:nvSpPr>
        <p:spPr>
          <a:xfrm>
            <a:off x="3291922" y="1303558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Minus 99"/>
          <p:cNvSpPr/>
          <p:nvPr/>
        </p:nvSpPr>
        <p:spPr>
          <a:xfrm>
            <a:off x="3240474" y="6096344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Minus 100"/>
          <p:cNvSpPr/>
          <p:nvPr/>
        </p:nvSpPr>
        <p:spPr>
          <a:xfrm>
            <a:off x="3253249" y="4463307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Minus 101"/>
          <p:cNvSpPr/>
          <p:nvPr/>
        </p:nvSpPr>
        <p:spPr>
          <a:xfrm>
            <a:off x="3241383" y="2981863"/>
            <a:ext cx="576064" cy="353943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Je rovno 102"/>
          <p:cNvSpPr/>
          <p:nvPr/>
        </p:nvSpPr>
        <p:spPr>
          <a:xfrm>
            <a:off x="5984298" y="4227548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Je rovno 103"/>
          <p:cNvSpPr/>
          <p:nvPr/>
        </p:nvSpPr>
        <p:spPr>
          <a:xfrm>
            <a:off x="5925853" y="2841479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5" name="Je rovno 104"/>
          <p:cNvSpPr/>
          <p:nvPr/>
        </p:nvSpPr>
        <p:spPr>
          <a:xfrm>
            <a:off x="5925853" y="1134248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6" name="Je rovno 105"/>
          <p:cNvSpPr/>
          <p:nvPr/>
        </p:nvSpPr>
        <p:spPr>
          <a:xfrm>
            <a:off x="5936222" y="6042841"/>
            <a:ext cx="457200" cy="576064"/>
          </a:xfrm>
          <a:prstGeom prst="mathEqual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45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19256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 kolečka, kliknutím přiřazuj správné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51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1935889" y="142492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075343" y="214763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808754" y="210195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814724" y="3672880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814724" y="2025175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536247" y="142492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133632" y="208667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79456" y="2004871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318780" y="142492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83512" y="174289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8622" y="168618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-11355" y="1889454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8" name="Ovál 47"/>
          <p:cNvSpPr/>
          <p:nvPr/>
        </p:nvSpPr>
        <p:spPr>
          <a:xfrm>
            <a:off x="4160690" y="2025175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2010232" y="2060848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403648" y="201120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/>
          <p:nvPr/>
        </p:nvCxnSpPr>
        <p:spPr>
          <a:xfrm>
            <a:off x="-11355" y="3543942"/>
            <a:ext cx="9144000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8" name="Ovál 67"/>
          <p:cNvSpPr/>
          <p:nvPr/>
        </p:nvSpPr>
        <p:spPr>
          <a:xfrm>
            <a:off x="1506176" y="3637369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>
            <a:off x="-35513" y="4957588"/>
            <a:ext cx="9144000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6" name="Ovál 85"/>
          <p:cNvSpPr/>
          <p:nvPr/>
        </p:nvSpPr>
        <p:spPr>
          <a:xfrm>
            <a:off x="4149686" y="3788664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7096937" y="3752660"/>
            <a:ext cx="504056" cy="5040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Je rovno 2"/>
          <p:cNvSpPr/>
          <p:nvPr/>
        </p:nvSpPr>
        <p:spPr>
          <a:xfrm>
            <a:off x="5411440" y="334129"/>
            <a:ext cx="432048" cy="288032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7412874" y="2101950"/>
            <a:ext cx="504056" cy="50405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Je rovno 73"/>
          <p:cNvSpPr/>
          <p:nvPr/>
        </p:nvSpPr>
        <p:spPr>
          <a:xfrm>
            <a:off x="5462741" y="3752660"/>
            <a:ext cx="432048" cy="288032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Je rovno 75"/>
          <p:cNvSpPr/>
          <p:nvPr/>
        </p:nvSpPr>
        <p:spPr>
          <a:xfrm>
            <a:off x="5358428" y="2060848"/>
            <a:ext cx="432048" cy="288032"/>
          </a:xfrm>
          <a:prstGeom prst="mathEqua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352" y="5537545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63303" y="553316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46052" y="5484448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27464" y="5533161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9535" y="553754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63345" y="546407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48965" y="547531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36287" y="553754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6084168" y="0"/>
            <a:ext cx="0" cy="4957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Minus 12"/>
          <p:cNvSpPr/>
          <p:nvPr/>
        </p:nvSpPr>
        <p:spPr>
          <a:xfrm>
            <a:off x="3040303" y="334129"/>
            <a:ext cx="583949" cy="252028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inus 45"/>
          <p:cNvSpPr/>
          <p:nvPr/>
        </p:nvSpPr>
        <p:spPr>
          <a:xfrm>
            <a:off x="3024493" y="3907153"/>
            <a:ext cx="583949" cy="252028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inus 46"/>
          <p:cNvSpPr/>
          <p:nvPr/>
        </p:nvSpPr>
        <p:spPr>
          <a:xfrm>
            <a:off x="3024494" y="2101950"/>
            <a:ext cx="583949" cy="252028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7412874" y="208822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8039049" y="190984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235498" y="182936"/>
            <a:ext cx="504056" cy="502083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6808754" y="190061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8216733" y="547531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87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50359E-7 L -0.2757 -0.451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225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6236E-6 L -0.00191 -0.6897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344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79204E-6 L 0.58333 -0.4517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67" y="-2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57 0.01457 L -0.47205 -0.2162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11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17048E-6 L 0.13698 -0.713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40" y="-356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4395 L 0.0724 -0.719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8" y="-3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38353E-6 L -0.26927 -0.4365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72" y="-218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86236E-6 L -0.09305 -0.2283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53" y="-114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60467E-6 L -0.03958 -0.2243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9" y="-112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4" grpId="0"/>
      <p:bldP spid="10" grpId="0"/>
      <p:bldP spid="11" grpId="0"/>
      <p:bldP spid="12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43528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Přiřazuj kolečka k číslům. Používej znaménko - . Příklady počítej.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92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D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42831" y="2417192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2420888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479715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3528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3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301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2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1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96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4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87494" y="250103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1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7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3</a:t>
            </a:r>
            <a:endParaRPr lang="cs-CZ" sz="7200" b="1" dirty="0">
              <a:solidFill>
                <a:srgbClr val="0070C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940152" y="40928"/>
            <a:ext cx="72008" cy="47525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Je rovno 19"/>
          <p:cNvSpPr/>
          <p:nvPr/>
        </p:nvSpPr>
        <p:spPr>
          <a:xfrm>
            <a:off x="5325126" y="2924944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>
            <a:off x="5338939" y="394735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746243" y="5952304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084575" y="4886438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818734" y="5913332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036826" y="4941168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855263" y="5975183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948264" y="4941168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895425" y="5966048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817030" y="4941168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432438" y="4965617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982728" y="6026746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269576" y="5011769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886424" y="6026746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178291" y="4941168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7947511" y="5982357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580821" y="5043291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024724" y="6048243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inus 1"/>
          <p:cNvSpPr/>
          <p:nvPr/>
        </p:nvSpPr>
        <p:spPr>
          <a:xfrm>
            <a:off x="2123728" y="657025"/>
            <a:ext cx="617420" cy="262290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inus 40"/>
          <p:cNvSpPr/>
          <p:nvPr/>
        </p:nvSpPr>
        <p:spPr>
          <a:xfrm>
            <a:off x="2151377" y="2924944"/>
            <a:ext cx="617420" cy="262290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97061" y="5043291"/>
            <a:ext cx="758420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>
            <a:off x="-14499" y="980728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963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7A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2420888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4797152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3528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2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301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1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1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96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5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87494" y="250103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3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7" y="251670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2</a:t>
            </a:r>
            <a:endParaRPr lang="cs-CZ" sz="7200" b="1" dirty="0">
              <a:solidFill>
                <a:srgbClr val="C0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940152" y="40928"/>
            <a:ext cx="72008" cy="475252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0" name="Je rovno 19"/>
          <p:cNvSpPr/>
          <p:nvPr/>
        </p:nvSpPr>
        <p:spPr>
          <a:xfrm>
            <a:off x="5325126" y="2924944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>
            <a:off x="5338939" y="394735"/>
            <a:ext cx="504056" cy="524580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017404" y="602128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5976" y="5188544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934655" y="602128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463785" y="5163631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864103" y="5930791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516215" y="5188544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012160" y="6000827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459828" y="5141747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157730" y="596604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306008" y="5141747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605887" y="5263979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187624" y="6037834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60087" y="521100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080877" y="596604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396614" y="521100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8335586" y="6000827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41545" y="5184092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04357" y="5966048"/>
            <a:ext cx="758420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inus 1"/>
          <p:cNvSpPr/>
          <p:nvPr/>
        </p:nvSpPr>
        <p:spPr>
          <a:xfrm>
            <a:off x="2460087" y="600164"/>
            <a:ext cx="557317" cy="524580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inus 40"/>
          <p:cNvSpPr/>
          <p:nvPr/>
        </p:nvSpPr>
        <p:spPr>
          <a:xfrm>
            <a:off x="2728864" y="2838910"/>
            <a:ext cx="557317" cy="524580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31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příklad. Klikni na něj.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05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411760" y="1196752"/>
            <a:ext cx="3168352" cy="10081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019294" y="2827300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03888" y="2865288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176402" y="427588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032424" y="427588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23062" y="2806406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114671" y="2827300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142451" y="2865305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29408" y="2815220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392220" y="481325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0121" y="395784"/>
            <a:ext cx="792088" cy="720080"/>
          </a:xfrm>
          <a:prstGeom prst="ellipse">
            <a:avLst/>
          </a:prstGeom>
          <a:solidFill>
            <a:srgbClr val="F01CE6"/>
          </a:solidFill>
          <a:ln>
            <a:solidFill>
              <a:srgbClr val="F01C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Je rovno 23"/>
          <p:cNvSpPr/>
          <p:nvPr/>
        </p:nvSpPr>
        <p:spPr>
          <a:xfrm>
            <a:off x="5476525" y="552862"/>
            <a:ext cx="648072" cy="432048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Je rovno 25"/>
          <p:cNvSpPr/>
          <p:nvPr/>
        </p:nvSpPr>
        <p:spPr>
          <a:xfrm>
            <a:off x="5398123" y="3075657"/>
            <a:ext cx="648072" cy="432048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9014" y="5661248"/>
            <a:ext cx="3456384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142451" y="5157192"/>
            <a:ext cx="21547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2-1=1</a:t>
            </a:r>
            <a:endParaRPr lang="cs-CZ" sz="6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73910" y="5107250"/>
            <a:ext cx="21547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3-1=2</a:t>
            </a:r>
            <a:endParaRPr lang="cs-CZ" sz="6600" b="1" dirty="0"/>
          </a:p>
        </p:txBody>
      </p:sp>
      <p:sp>
        <p:nvSpPr>
          <p:cNvPr id="30" name="Obdélník 29"/>
          <p:cNvSpPr/>
          <p:nvPr/>
        </p:nvSpPr>
        <p:spPr>
          <a:xfrm>
            <a:off x="2444797" y="3645024"/>
            <a:ext cx="3168352" cy="10081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inus 1"/>
          <p:cNvSpPr/>
          <p:nvPr/>
        </p:nvSpPr>
        <p:spPr>
          <a:xfrm>
            <a:off x="3073966" y="662112"/>
            <a:ext cx="741432" cy="516373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inus 30"/>
          <p:cNvSpPr/>
          <p:nvPr/>
        </p:nvSpPr>
        <p:spPr>
          <a:xfrm>
            <a:off x="2906759" y="3084531"/>
            <a:ext cx="741432" cy="516373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26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68 0.00324 L 0.16962 -0.553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-278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8.81332E-7 L -0.3309 -0.19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99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Spojuj se správným příkladem. Škrtej pomocí přiložených čar.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98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E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Přímá spojnice 14"/>
          <p:cNvCxnSpPr/>
          <p:nvPr/>
        </p:nvCxnSpPr>
        <p:spPr>
          <a:xfrm>
            <a:off x="5076056" y="0"/>
            <a:ext cx="72008" cy="68580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0420" y="2916669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004" y="3573016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004" y="4289400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004" y="4941168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004" y="5661248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2008" y="6309320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0" y="764704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0" y="1556792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0" y="2276872"/>
            <a:ext cx="5076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ovnoramenný trojúhelník 36"/>
          <p:cNvSpPr/>
          <p:nvPr/>
        </p:nvSpPr>
        <p:spPr>
          <a:xfrm>
            <a:off x="277903" y="323467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1603567" y="294150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996677" y="299931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247222" y="1041627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1450300" y="1787361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1545090" y="2413484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832105" y="3805119"/>
            <a:ext cx="454243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2064392" y="3103052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143023" y="3755526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49454" y="3108346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2716614" y="3127056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1425360" y="3103052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613603" y="3119216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126637" y="2440847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754936" y="1734087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80461" y="1776264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/>
          <p:nvPr/>
        </p:nvSpPr>
        <p:spPr>
          <a:xfrm>
            <a:off x="1484344" y="3818588"/>
            <a:ext cx="504056" cy="346571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Rovnoramenný trojúhelník 53"/>
          <p:cNvSpPr/>
          <p:nvPr/>
        </p:nvSpPr>
        <p:spPr>
          <a:xfrm>
            <a:off x="1448592" y="4496257"/>
            <a:ext cx="542634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2130851" y="4496257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Rovnoramenný trojúhelník 60"/>
          <p:cNvSpPr/>
          <p:nvPr/>
        </p:nvSpPr>
        <p:spPr>
          <a:xfrm>
            <a:off x="148826" y="5849023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Rovnoramenný trojúhelník 61"/>
          <p:cNvSpPr/>
          <p:nvPr/>
        </p:nvSpPr>
        <p:spPr>
          <a:xfrm>
            <a:off x="1432053" y="5849023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Rovnoramenný trojúhelník 62"/>
          <p:cNvSpPr/>
          <p:nvPr/>
        </p:nvSpPr>
        <p:spPr>
          <a:xfrm>
            <a:off x="832105" y="5876773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>
            <a:off x="132165" y="4457654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>
            <a:off x="2716614" y="5849023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>
            <a:off x="244493" y="5229138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1635214" y="5216213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>
            <a:off x="2080065" y="5849023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2286000" y="5201810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2884483" y="5216908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>
            <a:off x="961916" y="5216908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Rovnoramenný trojúhelník 72"/>
          <p:cNvSpPr/>
          <p:nvPr/>
        </p:nvSpPr>
        <p:spPr>
          <a:xfrm>
            <a:off x="832105" y="4461730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Rovnoramenný trojúhelník 73"/>
          <p:cNvSpPr/>
          <p:nvPr/>
        </p:nvSpPr>
        <p:spPr>
          <a:xfrm>
            <a:off x="913562" y="2464254"/>
            <a:ext cx="504056" cy="36004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Rovnoramenný trojúhelník 74"/>
          <p:cNvSpPr/>
          <p:nvPr/>
        </p:nvSpPr>
        <p:spPr>
          <a:xfrm>
            <a:off x="961916" y="1041627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Rovnoramenný trojúhelník 77"/>
          <p:cNvSpPr/>
          <p:nvPr/>
        </p:nvSpPr>
        <p:spPr>
          <a:xfrm>
            <a:off x="2107670" y="3827646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Rovnoramenný trojúhelník 93"/>
          <p:cNvSpPr/>
          <p:nvPr/>
        </p:nvSpPr>
        <p:spPr>
          <a:xfrm>
            <a:off x="2066495" y="1787361"/>
            <a:ext cx="504056" cy="3600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7031935" y="5745726"/>
            <a:ext cx="1673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5 - 2 = 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7007462" y="5014917"/>
            <a:ext cx="1673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5 - 3 = 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6808088" y="755336"/>
            <a:ext cx="1673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2 - 1 = 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6963380" y="4353111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 – 1 = 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6887747" y="2998018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5 - 1= 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6892559" y="2246987"/>
            <a:ext cx="1673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3 - 1 = 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6762563" y="7859"/>
            <a:ext cx="1673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3 - 2 = 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6842514" y="1501070"/>
            <a:ext cx="1657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 – 2= 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6955366" y="3696194"/>
            <a:ext cx="1673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4 - 3 = 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4385618" y="252911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4656828" y="252911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4376539" y="988872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4441842" y="1681851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4087872" y="1681851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4354348" y="2427768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H="1">
            <a:off x="4521223" y="3036178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4790982" y="3805119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4446379" y="3786585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4087872" y="3774891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4363005" y="4408975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4456665" y="5149055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4100495" y="5074523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4488914" y="5828672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4173595" y="5817118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3863860" y="5766076"/>
            <a:ext cx="271210" cy="465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751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624"/>
            <a:ext cx="8219256" cy="60815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Spoj se správným názorem.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34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ovéPole 49"/>
          <p:cNvSpPr txBox="1"/>
          <p:nvPr/>
        </p:nvSpPr>
        <p:spPr>
          <a:xfrm>
            <a:off x="251520" y="237821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 – 3 = 1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1520" y="1327469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2 – 1 = 1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1519" y="2553886"/>
            <a:ext cx="21755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5 - 2 = 3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21250" y="3758893"/>
            <a:ext cx="2292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3 – 2 = 1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21250" y="5853235"/>
            <a:ext cx="21755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4 - 2 = 2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29128" y="4841508"/>
            <a:ext cx="21755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5 - 4 = 1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340179" y="156201"/>
            <a:ext cx="4696785" cy="6472573"/>
            <a:chOff x="4340179" y="156201"/>
            <a:chExt cx="4696785" cy="6472573"/>
          </a:xfrm>
        </p:grpSpPr>
        <p:sp>
          <p:nvSpPr>
            <p:cNvPr id="4" name="Obdélník 3"/>
            <p:cNvSpPr/>
            <p:nvPr/>
          </p:nvSpPr>
          <p:spPr>
            <a:xfrm>
              <a:off x="4340179" y="156201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428452" y="2536726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427957" y="1319539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354003" y="5908694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4378180" y="4763724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4427957" y="3651014"/>
              <a:ext cx="4608512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Slunce 1"/>
            <p:cNvSpPr/>
            <p:nvPr/>
          </p:nvSpPr>
          <p:spPr>
            <a:xfrm>
              <a:off x="4414653" y="261901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Slunce 54"/>
            <p:cNvSpPr/>
            <p:nvPr/>
          </p:nvSpPr>
          <p:spPr>
            <a:xfrm>
              <a:off x="4560624" y="2660957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Slunce 56"/>
            <p:cNvSpPr/>
            <p:nvPr/>
          </p:nvSpPr>
          <p:spPr>
            <a:xfrm>
              <a:off x="5183552" y="280432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Slunce 57"/>
            <p:cNvSpPr/>
            <p:nvPr/>
          </p:nvSpPr>
          <p:spPr>
            <a:xfrm>
              <a:off x="5455257" y="1474407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Slunce 58"/>
            <p:cNvSpPr/>
            <p:nvPr/>
          </p:nvSpPr>
          <p:spPr>
            <a:xfrm>
              <a:off x="7690042" y="1494083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Slunce 59"/>
            <p:cNvSpPr/>
            <p:nvPr/>
          </p:nvSpPr>
          <p:spPr>
            <a:xfrm>
              <a:off x="4569967" y="3775245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Slunce 60"/>
            <p:cNvSpPr/>
            <p:nvPr/>
          </p:nvSpPr>
          <p:spPr>
            <a:xfrm>
              <a:off x="5253066" y="2644744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unce 61"/>
            <p:cNvSpPr/>
            <p:nvPr/>
          </p:nvSpPr>
          <p:spPr>
            <a:xfrm>
              <a:off x="4546747" y="1430125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unce 62"/>
            <p:cNvSpPr/>
            <p:nvPr/>
          </p:nvSpPr>
          <p:spPr>
            <a:xfrm>
              <a:off x="6994623" y="1455052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Slunce 63"/>
            <p:cNvSpPr/>
            <p:nvPr/>
          </p:nvSpPr>
          <p:spPr>
            <a:xfrm>
              <a:off x="6259724" y="1474407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Slunce 64"/>
            <p:cNvSpPr/>
            <p:nvPr/>
          </p:nvSpPr>
          <p:spPr>
            <a:xfrm>
              <a:off x="6692304" y="321255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Slunce 65"/>
            <p:cNvSpPr/>
            <p:nvPr/>
          </p:nvSpPr>
          <p:spPr>
            <a:xfrm>
              <a:off x="5936208" y="317926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Slunce 66"/>
            <p:cNvSpPr/>
            <p:nvPr/>
          </p:nvSpPr>
          <p:spPr>
            <a:xfrm>
              <a:off x="5901125" y="2733575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Slunce 67"/>
            <p:cNvSpPr/>
            <p:nvPr/>
          </p:nvSpPr>
          <p:spPr>
            <a:xfrm>
              <a:off x="5954986" y="3873324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Slunce 68"/>
            <p:cNvSpPr/>
            <p:nvPr/>
          </p:nvSpPr>
          <p:spPr>
            <a:xfrm>
              <a:off x="5342437" y="3826462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Slunce 69"/>
            <p:cNvSpPr/>
            <p:nvPr/>
          </p:nvSpPr>
          <p:spPr>
            <a:xfrm>
              <a:off x="7306322" y="3877027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Slunce 70"/>
            <p:cNvSpPr/>
            <p:nvPr/>
          </p:nvSpPr>
          <p:spPr>
            <a:xfrm>
              <a:off x="6616342" y="3883813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Slunce 72"/>
            <p:cNvSpPr/>
            <p:nvPr/>
          </p:nvSpPr>
          <p:spPr>
            <a:xfrm>
              <a:off x="6768742" y="6068915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Slunce 73"/>
            <p:cNvSpPr/>
            <p:nvPr/>
          </p:nvSpPr>
          <p:spPr>
            <a:xfrm>
              <a:off x="6108814" y="6040934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Slunce 74"/>
            <p:cNvSpPr/>
            <p:nvPr/>
          </p:nvSpPr>
          <p:spPr>
            <a:xfrm>
              <a:off x="5342437" y="6032923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Slunce 75"/>
            <p:cNvSpPr/>
            <p:nvPr/>
          </p:nvSpPr>
          <p:spPr>
            <a:xfrm>
              <a:off x="4546745" y="6032924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Slunce 76"/>
            <p:cNvSpPr/>
            <p:nvPr/>
          </p:nvSpPr>
          <p:spPr>
            <a:xfrm>
              <a:off x="5277726" y="4998003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Slunce 77"/>
            <p:cNvSpPr/>
            <p:nvPr/>
          </p:nvSpPr>
          <p:spPr>
            <a:xfrm>
              <a:off x="4546746" y="4959782"/>
              <a:ext cx="623399" cy="471617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 flipH="1">
              <a:off x="5495251" y="5028773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H="1">
              <a:off x="6164583" y="317926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flipH="1">
              <a:off x="6820029" y="3861717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flipH="1">
              <a:off x="7582030" y="3883813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>
              <a:off x="5546124" y="6060780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 flipH="1">
              <a:off x="7022187" y="6096591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 flipH="1">
              <a:off x="6363841" y="6068915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H="1">
              <a:off x="6104812" y="2733574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flipH="1">
              <a:off x="5463756" y="2660957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 flipH="1">
              <a:off x="6928041" y="317925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 flipH="1">
              <a:off x="5654136" y="1471627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flipH="1">
              <a:off x="6516684" y="1443770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 flipH="1">
              <a:off x="7235713" y="1494083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H="1">
              <a:off x="7893729" y="1507158"/>
              <a:ext cx="216024" cy="471617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204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Počítej příklady. Klikni na </a:t>
            </a:r>
            <a:r>
              <a:rPr lang="cs-CZ" smtClean="0"/>
              <a:t>správný výsledek.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98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chemeClr val="accent5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67592" y="4293096"/>
            <a:ext cx="13372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5- 4=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70613" y="5589240"/>
            <a:ext cx="13372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5- 0=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06493" y="368910"/>
            <a:ext cx="14654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5- 1 =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70613" y="1568005"/>
            <a:ext cx="14654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5- 2 =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45886" y="2892221"/>
            <a:ext cx="14654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5- 3 =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281" y="4175156"/>
            <a:ext cx="13372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5- 5=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2768" y="2743158"/>
            <a:ext cx="15937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5 - 3 =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188" y="5576711"/>
            <a:ext cx="15937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5 - 1 =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9795" y="260647"/>
            <a:ext cx="14654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2- 1 =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9795" y="1533401"/>
            <a:ext cx="14654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4 -1 =</a:t>
            </a:r>
            <a:endParaRPr lang="cs-CZ" sz="4400" b="1" dirty="0">
              <a:solidFill>
                <a:srgbClr val="00B0F0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860321" y="184482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</a:t>
            </a:r>
            <a:endParaRPr lang="cs-CZ" sz="4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16035" y="331207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455987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41165" y="570383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</a:t>
            </a:r>
            <a:endParaRPr lang="cs-CZ" sz="4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921939" y="569641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921939" y="455987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25883" y="188853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956376" y="325809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721376" y="26064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41165" y="26064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5354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6218E-6 L -0.20782 -0.2239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99" y="-111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92019E-6 L -0.19027 -0.0703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14" y="-35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10201E-6 L -0.20677 -0.4515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47" y="-225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46981E-7 L -0.23038 -0.24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28" y="-12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44576E-6 L -0.1375 -0.230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75" y="-11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10201E-6 L -0.13211 -0.4411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15" y="-220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2452 L -0.11302 0.3916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42" y="20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7511E-6 L -0.13993 -0.2079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97" y="-104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566E-8 L -0.16753 0.3363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85" y="168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3814E-6 L -0.20868 0.7624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34" y="38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6" grpId="0"/>
      <p:bldP spid="37" grpId="0"/>
      <p:bldP spid="39" grpId="0"/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471</Words>
  <Application>Microsoft Office PowerPoint</Application>
  <PresentationFormat>Předvádění na obrazovce (4:3)</PresentationFormat>
  <Paragraphs>91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Odčítání do 5 VY_32_INOVACE_1A_08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35</cp:revision>
  <dcterms:created xsi:type="dcterms:W3CDTF">2013-09-29T12:01:08Z</dcterms:created>
  <dcterms:modified xsi:type="dcterms:W3CDTF">2013-12-08T19:11:15Z</dcterms:modified>
</cp:coreProperties>
</file>