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889DB"/>
    <a:srgbClr val="FF66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699514-083E-4791-A769-ADC78B5E44C6}" type="datetime1">
              <a:rPr lang="cs-CZ"/>
              <a:pPr lvl="0"/>
              <a:t>4.12.2013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F5D250-89A6-41A7-B7A7-D8E82638BC3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80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67F2EA-0E50-4F8A-B2FA-63831C9E027B}" type="datetime1">
              <a:rPr lang="cs-CZ"/>
              <a:pPr lvl="0"/>
              <a:t>4.12.2013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85F7BB-866E-4727-965D-A2270F2B411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527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6CDFA6-C9DE-49A6-9D84-53B10C7BB44F}" type="datetime1">
              <a:rPr lang="cs-CZ"/>
              <a:pPr lvl="0"/>
              <a:t>4.12.2013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2D443C-5623-458A-8B8D-9A54ACEFC60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1686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1E7656-D6B6-405D-B4F0-A621DABD50D6}" type="datetime1">
              <a:rPr lang="cs-CZ"/>
              <a:pPr lvl="0"/>
              <a:t>4.12.2013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E45E7D-CCE7-40E4-8CF2-8A45C6BB0C5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125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19CC68-0855-4297-837E-1BD308459AED}" type="datetime1">
              <a:rPr lang="cs-CZ"/>
              <a:pPr lvl="0"/>
              <a:t>4.12.2013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C1E5AF-BDC7-4F2F-8567-C018B1501A2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772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409FD9-DF71-4A08-9CCE-E584F273D37C}" type="datetime1">
              <a:rPr lang="cs-CZ"/>
              <a:pPr lvl="0"/>
              <a:t>4.12.2013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4986C8-EECD-4CCB-9FAC-CC09AB0C0DC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760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79F29D-A466-4981-818A-A438244F509D}" type="datetime1">
              <a:rPr lang="cs-CZ"/>
              <a:pPr lvl="0"/>
              <a:t>4.12.2013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787A54-2991-4BFD-A43B-4FF65A6CE3C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319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3CA5E2-2B17-4025-BC70-A0ED852C09C3}" type="datetime1">
              <a:rPr lang="cs-CZ"/>
              <a:pPr lvl="0"/>
              <a:t>4.12.2013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0817D5-C99C-41FC-ACC0-70577E45E6F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607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452BB1-C60C-471C-ACAC-98ABB7AD19F5}" type="datetime1">
              <a:rPr lang="cs-CZ"/>
              <a:pPr lvl="0"/>
              <a:t>4.12.2013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EA06F1-FF35-4877-9C4F-42772531833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709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A5EB4B-530A-4DE6-88CA-14FC6373EDED}" type="datetime1">
              <a:rPr lang="cs-CZ"/>
              <a:pPr lvl="0"/>
              <a:t>4.12.2013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DE4240-B003-4ECC-9794-C7DA9F59E5B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168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FE8B4E-29CF-4C81-91A8-E412857E3E2B}" type="datetime1">
              <a:rPr lang="cs-CZ"/>
              <a:pPr lvl="0"/>
              <a:t>4.12.2013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02E7A1-83D1-4B95-8946-C3FDCF8F220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682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fld id="{3AE135A0-5BE7-49E0-B913-C103EA344FA8}" type="datetime1">
              <a:rPr lang="cs-CZ"/>
              <a:pPr lvl="0"/>
              <a:t>4.12.2013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fld id="{666F6F63-7369-4D10-A956-AE5A7B427734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pn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wmf"/><Relationship Id="rId4" Type="http://schemas.openxmlformats.org/officeDocument/2006/relationships/image" Target="../media/image13.jpeg"/><Relationship Id="rId9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20.wmf"/><Relationship Id="rId7" Type="http://schemas.openxmlformats.org/officeDocument/2006/relationships/image" Target="../media/image4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22.wmf"/><Relationship Id="rId4" Type="http://schemas.openxmlformats.org/officeDocument/2006/relationships/image" Target="../media/image21.wmf"/><Relationship Id="rId9" Type="http://schemas.openxmlformats.org/officeDocument/2006/relationships/image" Target="../media/image2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 sz="4000"/>
              <a:t>Hláska P</a:t>
            </a:r>
            <a:br>
              <a:rPr lang="cs-CZ" sz="4000"/>
            </a:br>
            <a:r>
              <a:rPr lang="cs-CZ" sz="4000"/>
              <a:t>VY_32_INOVACE_1B_01</a:t>
            </a:r>
            <a:r>
              <a:rPr lang="cs-CZ" sz="3600"/>
              <a:t/>
            </a:r>
            <a:br>
              <a:rPr lang="cs-CZ" sz="3600"/>
            </a:br>
            <a:r>
              <a:rPr lang="cs-CZ" sz="2800"/>
              <a:t>Číslo projektu: CZ.1.07/1.5.00/34.1056</a:t>
            </a:r>
            <a:endParaRPr lang="cs-CZ" sz="3200"/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cs-CZ"/>
              <a:t>Sada </a:t>
            </a:r>
            <a:r>
              <a:rPr lang="cs-CZ" smtClean="0"/>
              <a:t>2 </a:t>
            </a:r>
          </a:p>
          <a:p>
            <a:pPr lvl="0"/>
            <a:r>
              <a:rPr lang="cs-CZ" smtClean="0"/>
              <a:t>Jazyková </a:t>
            </a:r>
            <a:r>
              <a:rPr lang="cs-CZ" dirty="0" smtClean="0"/>
              <a:t>komunikace</a:t>
            </a:r>
            <a:endParaRPr lang="cs-CZ" dirty="0"/>
          </a:p>
          <a:p>
            <a:pPr lvl="0"/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lvl="0"/>
            <a:endParaRPr lang="cs-CZ" dirty="0"/>
          </a:p>
          <a:p>
            <a:pPr lvl="0"/>
            <a:endParaRPr lang="cs-CZ" dirty="0"/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71595" y="332658"/>
            <a:ext cx="6984644" cy="15277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 noGrp="1"/>
          </p:cNvSpPr>
          <p:nvPr>
            <p:ph idx="1"/>
          </p:nvPr>
        </p:nvSpPr>
        <p:spPr>
          <a:xfrm>
            <a:off x="323528" y="116633"/>
            <a:ext cx="8363272" cy="6696744"/>
          </a:xfrm>
        </p:spPr>
        <p:txBody>
          <a:bodyPr/>
          <a:lstStyle/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/>
              <a:t>Anotace: </a:t>
            </a:r>
            <a:r>
              <a:rPr lang="cs-CZ" sz="1800" dirty="0"/>
              <a:t>Tento materiál je určen pro žáky při spodní hranici těžké MR a zároveň s autismem. Někteří z </a:t>
            </a:r>
            <a:r>
              <a:rPr lang="cs-CZ" sz="1800" dirty="0" smtClean="0"/>
              <a:t>nich obtížně </a:t>
            </a:r>
            <a:r>
              <a:rPr lang="cs-CZ" sz="1800" dirty="0"/>
              <a:t>komunikují, neznají základní pojmy. </a:t>
            </a:r>
            <a:r>
              <a:rPr lang="cs-CZ" sz="1800" dirty="0" smtClean="0"/>
              <a:t>Materiál </a:t>
            </a:r>
            <a:r>
              <a:rPr lang="cs-CZ" sz="1800" dirty="0"/>
              <a:t>je vzhledem k jejich postižení adekvátní jejich možnostem. </a:t>
            </a:r>
            <a:r>
              <a:rPr lang="cs-CZ" sz="1800" dirty="0" smtClean="0"/>
              <a:t>Prezentace je určena k </a:t>
            </a:r>
            <a:r>
              <a:rPr lang="cs-CZ" sz="1800" dirty="0"/>
              <a:t>upevnění učiva – hláska P. Žáci si rozvíjejí fonematický sluch, zároveň se učí hlásku P poznat. Na první straně pojmenovávají obrázky – učí se vnímat hlásku P. Další strana je interaktivní. Žáci rozlišují obrázky slov, která hláskou P začínají. Správný obrázek po kliknutí zůstává na ploše, ostatní „zmizí“. Na dalším </a:t>
            </a:r>
            <a:r>
              <a:rPr lang="cs-CZ" sz="1800" dirty="0" err="1"/>
              <a:t>slidu</a:t>
            </a:r>
            <a:r>
              <a:rPr lang="cs-CZ" sz="1800" dirty="0"/>
              <a:t> pracují pomocí rukopisných poznámek – škrtají obrázky slov, která hláskou P nezačínají. Další strana je interaktivní – žáci vyhledávají hlásku P mezi ostatními. Na další straně doplňují hlásku P do slov. Zde pracují přetahováním. Na dalším </a:t>
            </a:r>
            <a:r>
              <a:rPr lang="cs-CZ" sz="1800" dirty="0" err="1"/>
              <a:t>slidu</a:t>
            </a:r>
            <a:r>
              <a:rPr lang="cs-CZ" sz="1800" dirty="0"/>
              <a:t> jsou slova, která začínají hláskou P. Úkolem žáků je doplňovat do slov ostatní hlásky. Tento </a:t>
            </a:r>
            <a:r>
              <a:rPr lang="cs-CZ" sz="1800" dirty="0" err="1"/>
              <a:t>slide</a:t>
            </a:r>
            <a:r>
              <a:rPr lang="cs-CZ" sz="1800" dirty="0"/>
              <a:t> je interaktivní, po kliknutí hláska „přiletí“ na správné místo. V posledním úkole již skládají celá slova z hlásek za pomoci obrázků. </a:t>
            </a:r>
          </a:p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/>
              <a:t>Délka trvání práce s tímto materiálem: </a:t>
            </a:r>
            <a:r>
              <a:rPr lang="cs-CZ" sz="1800" dirty="0"/>
              <a:t>Zhruba 30 minut</a:t>
            </a:r>
          </a:p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/>
              <a:t>Autor:</a:t>
            </a:r>
            <a:r>
              <a:rPr lang="cs-CZ" sz="1800" dirty="0"/>
              <a:t> Daniela </a:t>
            </a:r>
            <a:r>
              <a:rPr lang="cs-CZ" sz="1800" dirty="0" err="1"/>
              <a:t>Tájková</a:t>
            </a:r>
            <a:endParaRPr lang="cs-CZ" sz="1800" dirty="0"/>
          </a:p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/>
              <a:t>Datum vytvoření: </a:t>
            </a:r>
            <a:r>
              <a:rPr lang="cs-CZ" sz="1800" dirty="0"/>
              <a:t>Léto 2013</a:t>
            </a:r>
          </a:p>
          <a:p>
            <a:pPr marL="0" indent="0">
              <a:buNone/>
            </a:pPr>
            <a:r>
              <a:rPr lang="cs-CZ" sz="1800" b="1" dirty="0"/>
              <a:t>Speciální vzdělávací potřeby: </a:t>
            </a:r>
            <a:r>
              <a:rPr lang="cs-CZ" sz="1800" dirty="0"/>
              <a:t>PAS, MP, kombinované postižení (MP v kombinaci se zdravotním znevýhodněním, MP v kombinaci s PAS), vícečetné postižení</a:t>
            </a:r>
          </a:p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 smtClean="0"/>
              <a:t>Vzdělávací oblast: </a:t>
            </a:r>
            <a:r>
              <a:rPr lang="cs-CZ" sz="1800" dirty="0" smtClean="0"/>
              <a:t>Jazyková  komunikace</a:t>
            </a:r>
          </a:p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 smtClean="0"/>
              <a:t>Vyučovací předmět: </a:t>
            </a:r>
            <a:r>
              <a:rPr lang="cs-CZ" sz="1800" dirty="0" smtClean="0"/>
              <a:t>Český jazyk a literatura</a:t>
            </a:r>
            <a:endParaRPr lang="cs-CZ" sz="1800" dirty="0"/>
          </a:p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/>
              <a:t>Druh učebního materiálu: </a:t>
            </a:r>
            <a:r>
              <a:rPr lang="cs-CZ" sz="1800" dirty="0"/>
              <a:t>Interaktivní DUM</a:t>
            </a:r>
          </a:p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/>
              <a:t>Inovace:</a:t>
            </a:r>
            <a:r>
              <a:rPr lang="cs-CZ" sz="1800" dirty="0"/>
              <a:t> Rukopisné poznámky v rámci nového softwaru Microsoft 2010</a:t>
            </a:r>
          </a:p>
          <a:p>
            <a:pPr mar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/>
              <a:t>Cílová skupina: </a:t>
            </a:r>
            <a:r>
              <a:rPr lang="cs-CZ" sz="1800" dirty="0"/>
              <a:t>Žák </a:t>
            </a:r>
            <a:r>
              <a:rPr lang="cs-CZ" sz="1800" dirty="0" smtClean="0"/>
              <a:t>(PAS</a:t>
            </a:r>
            <a:r>
              <a:rPr lang="cs-CZ" sz="1800" dirty="0"/>
              <a:t>, MP, kombinované postižení </a:t>
            </a:r>
            <a:r>
              <a:rPr lang="cs-CZ" sz="1800" dirty="0" smtClean="0"/>
              <a:t> - MP </a:t>
            </a:r>
            <a:r>
              <a:rPr lang="cs-CZ" sz="1800" dirty="0"/>
              <a:t>v kombinaci se zdravotním znevýhodněním, MP v kombinaci </a:t>
            </a:r>
            <a:r>
              <a:rPr lang="cs-CZ" sz="1800"/>
              <a:t>s </a:t>
            </a:r>
            <a:r>
              <a:rPr lang="cs-CZ" sz="1800" smtClean="0"/>
              <a:t>PAS, </a:t>
            </a:r>
            <a:r>
              <a:rPr lang="cs-CZ" sz="1800"/>
              <a:t>vícečetné </a:t>
            </a:r>
            <a:r>
              <a:rPr lang="cs-CZ" sz="1800" smtClean="0"/>
              <a:t>postižení)</a:t>
            </a:r>
            <a:endParaRPr lang="cs-CZ" sz="1800" dirty="0"/>
          </a:p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 smtClean="0"/>
              <a:t>Stupeň </a:t>
            </a:r>
            <a:r>
              <a:rPr lang="cs-CZ" sz="1800" b="1" dirty="0"/>
              <a:t>a typ vzdělávání: </a:t>
            </a:r>
            <a:r>
              <a:rPr lang="cs-CZ" sz="1800" dirty="0"/>
              <a:t>Praktická škola jednoletá</a:t>
            </a:r>
          </a:p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endParaRPr lang="cs-CZ" sz="1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3"/>
          <p:cNvSpPr txBox="1"/>
          <p:nvPr/>
        </p:nvSpPr>
        <p:spPr>
          <a:xfrm>
            <a:off x="3232230" y="260649"/>
            <a:ext cx="840297" cy="1569659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96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P</a:t>
            </a:r>
          </a:p>
        </p:txBody>
      </p:sp>
      <p:grpSp>
        <p:nvGrpSpPr>
          <p:cNvPr id="3" name="Skupina 18"/>
          <p:cNvGrpSpPr/>
          <p:nvPr/>
        </p:nvGrpSpPr>
        <p:grpSpPr>
          <a:xfrm>
            <a:off x="6026718" y="868579"/>
            <a:ext cx="1835145" cy="1709142"/>
            <a:chOff x="6026718" y="868579"/>
            <a:chExt cx="1835145" cy="1709142"/>
          </a:xfrm>
        </p:grpSpPr>
        <p:pic>
          <p:nvPicPr>
            <p:cNvPr id="4" name="Picture 8" descr="C:\Users\pc\AppData\Local\Microsoft\Windows\Temporary Internet Files\Content.IE5\0W3ZSVZK\MC900434961[1].wmf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6026718" y="868579"/>
              <a:ext cx="1835145" cy="151130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6595896" y="2177607"/>
              <a:ext cx="598173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P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ÁV</a:t>
              </a:r>
            </a:p>
          </p:txBody>
        </p:sp>
      </p:grpSp>
      <p:grpSp>
        <p:nvGrpSpPr>
          <p:cNvPr id="6" name="Skupina 14"/>
          <p:cNvGrpSpPr/>
          <p:nvPr/>
        </p:nvGrpSpPr>
        <p:grpSpPr>
          <a:xfrm>
            <a:off x="2128741" y="3717035"/>
            <a:ext cx="1368152" cy="1311643"/>
            <a:chOff x="2128741" y="3717035"/>
            <a:chExt cx="1368152" cy="1311643"/>
          </a:xfrm>
        </p:grpSpPr>
        <p:pic>
          <p:nvPicPr>
            <p:cNvPr id="7" name="Picture 4" descr="C:\Users\pc\AppData\Local\Microsoft\Windows\Temporary Internet Files\Content.IE5\0W3ZSVZK\MP900422095[1].jpg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2128741" y="3717035"/>
              <a:ext cx="1368152" cy="91067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" name="TextovéPole 5"/>
            <p:cNvSpPr txBox="1"/>
            <p:nvPr/>
          </p:nvSpPr>
          <p:spPr>
            <a:xfrm>
              <a:off x="2530181" y="4628564"/>
              <a:ext cx="565282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P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ES</a:t>
              </a:r>
            </a:p>
          </p:txBody>
        </p:sp>
      </p:grpSp>
      <p:grpSp>
        <p:nvGrpSpPr>
          <p:cNvPr id="9" name="Skupina 21"/>
          <p:cNvGrpSpPr/>
          <p:nvPr/>
        </p:nvGrpSpPr>
        <p:grpSpPr>
          <a:xfrm>
            <a:off x="171257" y="4782494"/>
            <a:ext cx="1857374" cy="1759013"/>
            <a:chOff x="171257" y="4782494"/>
            <a:chExt cx="1857374" cy="1759013"/>
          </a:xfrm>
        </p:grpSpPr>
        <p:pic>
          <p:nvPicPr>
            <p:cNvPr id="10" name="Picture 2" descr="C:\Users\pc\AppData\Local\Microsoft\Windows\Temporary Internet Files\Content.IE5\0W3ZSVZK\MC900326472[1].wmf"/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171257" y="4782494"/>
              <a:ext cx="1857374" cy="135889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" name="TextovéPole 6"/>
            <p:cNvSpPr txBox="1"/>
            <p:nvPr/>
          </p:nvSpPr>
          <p:spPr>
            <a:xfrm>
              <a:off x="661577" y="6141393"/>
              <a:ext cx="867546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P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RASE</a:t>
              </a:r>
            </a:p>
          </p:txBody>
        </p:sp>
      </p:grpSp>
      <p:grpSp>
        <p:nvGrpSpPr>
          <p:cNvPr id="12" name="Skupina 20"/>
          <p:cNvGrpSpPr/>
          <p:nvPr/>
        </p:nvGrpSpPr>
        <p:grpSpPr>
          <a:xfrm>
            <a:off x="6948260" y="5129454"/>
            <a:ext cx="1827208" cy="1585908"/>
            <a:chOff x="6948260" y="5129454"/>
            <a:chExt cx="1827208" cy="1585908"/>
          </a:xfrm>
        </p:grpSpPr>
        <p:pic>
          <p:nvPicPr>
            <p:cNvPr id="13" name="Picture 7" descr="C:\Users\pc\AppData\Local\Microsoft\Windows\Temporary Internet Files\Content.IE5\J12X6UJ6\MC900397532[1].wmf"/>
            <p:cNvPicPr>
              <a:picLocks noChangeAspect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>
            <a:xfrm>
              <a:off x="6948260" y="5129454"/>
              <a:ext cx="1827208" cy="126682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4" name="TextovéPole 7"/>
            <p:cNvSpPr txBox="1"/>
            <p:nvPr/>
          </p:nvSpPr>
          <p:spPr>
            <a:xfrm>
              <a:off x="7374846" y="6315248"/>
              <a:ext cx="974046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P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OSTEL</a:t>
              </a:r>
            </a:p>
          </p:txBody>
        </p:sp>
      </p:grpSp>
      <p:grpSp>
        <p:nvGrpSpPr>
          <p:cNvPr id="15" name="Skupina 17"/>
          <p:cNvGrpSpPr/>
          <p:nvPr/>
        </p:nvGrpSpPr>
        <p:grpSpPr>
          <a:xfrm>
            <a:off x="5385038" y="3369307"/>
            <a:ext cx="1433514" cy="1927327"/>
            <a:chOff x="5385038" y="3369307"/>
            <a:chExt cx="1433514" cy="1927327"/>
          </a:xfrm>
        </p:grpSpPr>
        <p:pic>
          <p:nvPicPr>
            <p:cNvPr id="16" name="Picture 10" descr="C:\Users\pc\AppData\Local\Microsoft\Windows\Temporary Internet Files\Content.IE5\G9HC2RKH\MC900021386[1].wmf"/>
            <p:cNvPicPr>
              <a:picLocks noChangeAspect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>
            <a:xfrm>
              <a:off x="5385038" y="3369307"/>
              <a:ext cx="1433514" cy="169386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7" name="TextovéPole 8"/>
            <p:cNvSpPr txBox="1"/>
            <p:nvPr/>
          </p:nvSpPr>
          <p:spPr>
            <a:xfrm>
              <a:off x="5385038" y="4896520"/>
              <a:ext cx="1217258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P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ANENKA</a:t>
              </a:r>
            </a:p>
          </p:txBody>
        </p:sp>
      </p:grpSp>
      <p:grpSp>
        <p:nvGrpSpPr>
          <p:cNvPr id="18" name="Skupina 19"/>
          <p:cNvGrpSpPr/>
          <p:nvPr/>
        </p:nvGrpSpPr>
        <p:grpSpPr>
          <a:xfrm>
            <a:off x="3461324" y="5231392"/>
            <a:ext cx="1781178" cy="1175077"/>
            <a:chOff x="3461324" y="5231392"/>
            <a:chExt cx="1781178" cy="1175077"/>
          </a:xfrm>
        </p:grpSpPr>
        <p:pic>
          <p:nvPicPr>
            <p:cNvPr id="19" name="Picture 11" descr="C:\Users\pc\AppData\Local\Microsoft\Windows\Temporary Internet Files\Content.IE5\J12X6UJ6\MC900278638[1].wmf"/>
            <p:cNvPicPr>
              <a:picLocks noChangeAspect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>
            <a:xfrm>
              <a:off x="3461324" y="5231392"/>
              <a:ext cx="1781178" cy="87154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" name="TextovéPole 9"/>
            <p:cNvSpPr txBox="1"/>
            <p:nvPr/>
          </p:nvSpPr>
          <p:spPr>
            <a:xfrm>
              <a:off x="4072527" y="6006355"/>
              <a:ext cx="904670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P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ÁNEV</a:t>
              </a:r>
            </a:p>
          </p:txBody>
        </p:sp>
      </p:grpSp>
      <p:grpSp>
        <p:nvGrpSpPr>
          <p:cNvPr id="21" name="Skupina 23"/>
          <p:cNvGrpSpPr/>
          <p:nvPr/>
        </p:nvGrpSpPr>
        <p:grpSpPr>
          <a:xfrm>
            <a:off x="738551" y="2029510"/>
            <a:ext cx="1447833" cy="1506045"/>
            <a:chOff x="738551" y="2029510"/>
            <a:chExt cx="1447833" cy="1506045"/>
          </a:xfrm>
        </p:grpSpPr>
        <p:pic>
          <p:nvPicPr>
            <p:cNvPr id="22" name="Picture 9" descr="C:\Users\pc\AppData\Local\Microsoft\Windows\Temporary Internet Files\Content.IE5\J12X6UJ6\MC900441720[1].png"/>
            <p:cNvPicPr>
              <a:picLocks noChangeAspect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>
            <a:xfrm>
              <a:off x="845298" y="2029510"/>
              <a:ext cx="1178387" cy="118208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3" name="TextovéPole 10"/>
            <p:cNvSpPr txBox="1"/>
            <p:nvPr/>
          </p:nvSpPr>
          <p:spPr>
            <a:xfrm>
              <a:off x="1741639" y="2433666"/>
              <a:ext cx="35551" cy="28810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24" name="TextovéPole 11"/>
            <p:cNvSpPr txBox="1"/>
            <p:nvPr/>
          </p:nvSpPr>
          <p:spPr>
            <a:xfrm>
              <a:off x="738551" y="3135441"/>
              <a:ext cx="1447833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P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OMERANČ</a:t>
              </a:r>
            </a:p>
          </p:txBody>
        </p:sp>
      </p:grpSp>
      <p:grpSp>
        <p:nvGrpSpPr>
          <p:cNvPr id="25" name="Skupina 16"/>
          <p:cNvGrpSpPr/>
          <p:nvPr/>
        </p:nvGrpSpPr>
        <p:grpSpPr>
          <a:xfrm>
            <a:off x="3808796" y="2167429"/>
            <a:ext cx="1386138" cy="1349554"/>
            <a:chOff x="3808796" y="2167429"/>
            <a:chExt cx="1386138" cy="1349554"/>
          </a:xfrm>
        </p:grpSpPr>
        <p:pic>
          <p:nvPicPr>
            <p:cNvPr id="26" name="Picture 13" descr="C:\Users\pc\AppData\Local\Microsoft\Windows\Temporary Internet Files\Content.IE5\MFSGWU2F\MP900341509[1].jpg"/>
            <p:cNvPicPr>
              <a:picLocks noChangeAspect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>
            <a:xfrm>
              <a:off x="3808796" y="2167429"/>
              <a:ext cx="1386138" cy="98906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7" name="TextovéPole 12"/>
            <p:cNvSpPr txBox="1"/>
            <p:nvPr/>
          </p:nvSpPr>
          <p:spPr>
            <a:xfrm>
              <a:off x="3895289" y="3116869"/>
              <a:ext cx="1213152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P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ASTELKY</a:t>
              </a:r>
            </a:p>
          </p:txBody>
        </p:sp>
      </p:grpSp>
      <p:grpSp>
        <p:nvGrpSpPr>
          <p:cNvPr id="28" name="Skupina 22"/>
          <p:cNvGrpSpPr/>
          <p:nvPr/>
        </p:nvGrpSpPr>
        <p:grpSpPr>
          <a:xfrm>
            <a:off x="7166353" y="2458464"/>
            <a:ext cx="1586447" cy="1986562"/>
            <a:chOff x="7166353" y="2458464"/>
            <a:chExt cx="1586447" cy="1986562"/>
          </a:xfrm>
        </p:grpSpPr>
        <p:pic>
          <p:nvPicPr>
            <p:cNvPr id="29" name="Picture 12" descr="C:\Users\pc\AppData\Local\Microsoft\Windows\Temporary Internet Files\Content.IE5\G9HC2RKH\MC900441726[1].png"/>
            <p:cNvPicPr>
              <a:picLocks noChangeAspect="1"/>
            </p:cNvPicPr>
            <p:nvPr/>
          </p:nvPicPr>
          <p:blipFill>
            <a:blip r:embed="rId10"/>
            <a:srcRect/>
            <a:stretch>
              <a:fillRect/>
            </a:stretch>
          </p:blipFill>
          <p:spPr>
            <a:xfrm>
              <a:off x="7166353" y="2458464"/>
              <a:ext cx="1586447" cy="158644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0" name="TextovéPole 13"/>
            <p:cNvSpPr txBox="1"/>
            <p:nvPr/>
          </p:nvSpPr>
          <p:spPr>
            <a:xfrm>
              <a:off x="7438863" y="4044912"/>
              <a:ext cx="760844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P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ERO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pattFill prst="openDmnd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4"/>
          <p:cNvSpPr txBox="1"/>
          <p:nvPr/>
        </p:nvSpPr>
        <p:spPr>
          <a:xfrm>
            <a:off x="251524" y="251203"/>
            <a:ext cx="5717459" cy="4616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NAJDI OBRÁZKY SLOV, KTERÉ ZAČÍNAJÍ HLÁSKOU  </a:t>
            </a:r>
            <a:r>
              <a:rPr lang="cs-CZ" sz="24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P</a:t>
            </a:r>
            <a:r>
              <a:rPr lang="cs-CZ" sz="2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.</a:t>
            </a:r>
          </a:p>
        </p:txBody>
      </p:sp>
      <p:pic>
        <p:nvPicPr>
          <p:cNvPr id="3" name="Picture 2" descr="C:\Users\pc\AppData\Local\Microsoft\Windows\Temporary Internet Files\Content.IE5\0W3ZSVZK\MP900401194[1]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83568" y="1154375"/>
            <a:ext cx="1440161" cy="1151897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C:\Users\pc\AppData\Local\Microsoft\Windows\Temporary Internet Files\Content.IE5\J12X6UJ6\MC900441786[2]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367640" y="3229505"/>
            <a:ext cx="1371600" cy="1371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C:\Users\pc\AppData\Local\Microsoft\Windows\Temporary Internet Files\Content.IE5\G9HC2RKH\MP900390188[1]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3203847" y="4797152"/>
            <a:ext cx="1311907" cy="936107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6" descr="C:\Users\pc\AppData\Local\Microsoft\Windows\Temporary Internet Files\Content.IE5\0W3ZSVZK\MC900320398[1].wmf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6516215" y="1302197"/>
            <a:ext cx="1114991" cy="123422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7" descr="C:\Users\pc\AppData\Local\Microsoft\Windows\Temporary Internet Files\Content.IE5\MFSGWU2F\MP900404898[1]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6804251" y="5162199"/>
            <a:ext cx="1411358" cy="1008107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9" descr="C:\Users\pc\AppData\Local\Microsoft\Windows\Temporary Internet Files\Content.IE5\G9HC2RKH\MP900448424[1]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3707901" y="1919307"/>
            <a:ext cx="1015998" cy="152399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11" descr="C:\Users\pc\AppData\Local\Microsoft\Windows\Temporary Internet Files\Content.IE5\0W3ZSVZK\MC900416012[1].wmf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5357661" y="3491444"/>
            <a:ext cx="1841501" cy="84772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12" descr="C:\Users\pc\AppData\Local\Microsoft\Windows\Temporary Internet Files\Content.IE5\J12X6UJ6\MC900300097[1].wmf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733184" y="5102150"/>
            <a:ext cx="1044299" cy="11282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dur="indefinit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childTnLst>
                  <p:par>
                    <p:cTn id="9" fill="hold">
                      <p:stCondLst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pattFill prst="pct25">
          <a:fgClr>
            <a:schemeClr val="accent5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3"/>
          <p:cNvSpPr txBox="1"/>
          <p:nvPr/>
        </p:nvSpPr>
        <p:spPr>
          <a:xfrm>
            <a:off x="179515" y="204606"/>
            <a:ext cx="6331671" cy="4616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ŠKRTNI OBRÁZKY SLOV, KTERÉ HLÁSKOU </a:t>
            </a:r>
            <a:r>
              <a:rPr lang="cs-CZ" sz="24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P</a:t>
            </a:r>
            <a:r>
              <a:rPr lang="cs-CZ" sz="2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 </a:t>
            </a:r>
            <a:r>
              <a:rPr lang="cs-CZ" sz="24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NEZAČÍNAJÍ.</a:t>
            </a:r>
          </a:p>
        </p:txBody>
      </p:sp>
      <p:pic>
        <p:nvPicPr>
          <p:cNvPr id="3" name="Picture 2" descr="C:\Users\pc\AppData\Local\Microsoft\Windows\Temporary Internet Files\Content.IE5\G9HC2RKH\MC900233773[1]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06825" y="2538337"/>
            <a:ext cx="1212851" cy="1535113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C:\Users\pc\AppData\Local\Microsoft\Windows\Temporary Internet Files\Content.IE5\MFSGWU2F\MC900358579[1].wmf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432383" y="2733543"/>
            <a:ext cx="1400293" cy="13870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ree"/>
          <p:cNvSpPr/>
          <p:nvPr/>
        </p:nvSpPr>
        <p:spPr>
          <a:xfrm>
            <a:off x="988064" y="4686757"/>
            <a:ext cx="1263216" cy="123817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8900"/>
              <a:gd name="f8" fmla="val 9257"/>
              <a:gd name="f9" fmla="val 12343"/>
              <a:gd name="f10" fmla="val 12600"/>
              <a:gd name="f11" fmla="val 18514"/>
              <a:gd name="f12" fmla="val 6300"/>
              <a:gd name="f13" fmla="val 15429"/>
              <a:gd name="f14" fmla="val 10800"/>
              <a:gd name="f15" fmla="val 6171"/>
              <a:gd name="f16" fmla="val 3086"/>
              <a:gd name="f17" fmla="+- 0 0 -360"/>
              <a:gd name="f18" fmla="+- 0 0 -270"/>
              <a:gd name="f19" fmla="+- 0 0 -90"/>
              <a:gd name="f20" fmla="*/ f3 1 21600"/>
              <a:gd name="f21" fmla="*/ f4 1 21600"/>
              <a:gd name="f22" fmla="val f5"/>
              <a:gd name="f23" fmla="val f6"/>
              <a:gd name="f24" fmla="*/ f17 f0 1"/>
              <a:gd name="f25" fmla="*/ f18 f0 1"/>
              <a:gd name="f26" fmla="*/ f19 f0 1"/>
              <a:gd name="f27" fmla="+- f23 0 f22"/>
              <a:gd name="f28" fmla="*/ f24 1 f2"/>
              <a:gd name="f29" fmla="*/ f25 1 f2"/>
              <a:gd name="f30" fmla="*/ f26 1 f2"/>
              <a:gd name="f31" fmla="*/ f27 1 21600"/>
              <a:gd name="f32" fmla="*/ 10800 f27 1"/>
              <a:gd name="f33" fmla="*/ 0 f27 1"/>
              <a:gd name="f34" fmla="*/ 6171 f27 1"/>
              <a:gd name="f35" fmla="*/ 6300 f27 1"/>
              <a:gd name="f36" fmla="*/ 3086 f27 1"/>
              <a:gd name="f37" fmla="*/ 12600 f27 1"/>
              <a:gd name="f38" fmla="*/ 18900 f27 1"/>
              <a:gd name="f39" fmla="*/ 15429 f27 1"/>
              <a:gd name="f40" fmla="*/ 18514 f27 1"/>
              <a:gd name="f41" fmla="*/ 21600 f27 1"/>
              <a:gd name="f42" fmla="*/ 761 f27 1"/>
              <a:gd name="f43" fmla="*/ 22454 f27 1"/>
              <a:gd name="f44" fmla="*/ 21069 f27 1"/>
              <a:gd name="f45" fmla="*/ 28282 f27 1"/>
              <a:gd name="f46" fmla="+- f28 0 f1"/>
              <a:gd name="f47" fmla="+- f29 0 f1"/>
              <a:gd name="f48" fmla="+- f30 0 f1"/>
              <a:gd name="f49" fmla="*/ f32 1 21600"/>
              <a:gd name="f50" fmla="*/ f33 1 21600"/>
              <a:gd name="f51" fmla="*/ f34 1 21600"/>
              <a:gd name="f52" fmla="*/ f35 1 21600"/>
              <a:gd name="f53" fmla="*/ f36 1 21600"/>
              <a:gd name="f54" fmla="*/ f37 1 21600"/>
              <a:gd name="f55" fmla="*/ f38 1 21600"/>
              <a:gd name="f56" fmla="*/ f39 1 21600"/>
              <a:gd name="f57" fmla="*/ f40 1 21600"/>
              <a:gd name="f58" fmla="*/ f41 1 21600"/>
              <a:gd name="f59" fmla="*/ f42 1 21600"/>
              <a:gd name="f60" fmla="*/ f43 1 21600"/>
              <a:gd name="f61" fmla="*/ f44 1 21600"/>
              <a:gd name="f62" fmla="*/ f45 1 21600"/>
              <a:gd name="f63" fmla="*/ f49 1 f31"/>
              <a:gd name="f64" fmla="*/ f50 1 f31"/>
              <a:gd name="f65" fmla="*/ f51 1 f31"/>
              <a:gd name="f66" fmla="*/ f52 1 f31"/>
              <a:gd name="f67" fmla="*/ f53 1 f31"/>
              <a:gd name="f68" fmla="*/ f54 1 f31"/>
              <a:gd name="f69" fmla="*/ f55 1 f31"/>
              <a:gd name="f70" fmla="*/ f56 1 f31"/>
              <a:gd name="f71" fmla="*/ f57 1 f31"/>
              <a:gd name="f72" fmla="*/ f58 1 f31"/>
              <a:gd name="f73" fmla="*/ f59 1 f31"/>
              <a:gd name="f74" fmla="*/ f61 1 f31"/>
              <a:gd name="f75" fmla="*/ f60 1 f31"/>
              <a:gd name="f76" fmla="*/ f62 1 f31"/>
              <a:gd name="f77" fmla="*/ f73 f20 1"/>
              <a:gd name="f78" fmla="*/ f74 f20 1"/>
              <a:gd name="f79" fmla="*/ f76 f21 1"/>
              <a:gd name="f80" fmla="*/ f75 f21 1"/>
              <a:gd name="f81" fmla="*/ f63 f20 1"/>
              <a:gd name="f82" fmla="*/ f64 f21 1"/>
              <a:gd name="f83" fmla="*/ f65 f20 1"/>
              <a:gd name="f84" fmla="*/ f66 f21 1"/>
              <a:gd name="f85" fmla="*/ f67 f20 1"/>
              <a:gd name="f86" fmla="*/ f68 f21 1"/>
              <a:gd name="f87" fmla="*/ f64 f20 1"/>
              <a:gd name="f88" fmla="*/ f69 f21 1"/>
              <a:gd name="f89" fmla="*/ f70 f20 1"/>
              <a:gd name="f90" fmla="*/ f71 f20 1"/>
              <a:gd name="f91" fmla="*/ f72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6">
                <a:pos x="f81" y="f82"/>
              </a:cxn>
              <a:cxn ang="f47">
                <a:pos x="f83" y="f84"/>
              </a:cxn>
              <a:cxn ang="f47">
                <a:pos x="f85" y="f86"/>
              </a:cxn>
              <a:cxn ang="f47">
                <a:pos x="f87" y="f88"/>
              </a:cxn>
              <a:cxn ang="f48">
                <a:pos x="f89" y="f84"/>
              </a:cxn>
              <a:cxn ang="f48">
                <a:pos x="f90" y="f86"/>
              </a:cxn>
              <a:cxn ang="f48">
                <a:pos x="f91" y="f88"/>
              </a:cxn>
            </a:cxnLst>
            <a:rect l="f77" t="f80" r="f78" b="f79"/>
            <a:pathLst>
              <a:path w="21600" h="21600">
                <a:moveTo>
                  <a:pt x="f5" y="f7"/>
                </a:moveTo>
                <a:lnTo>
                  <a:pt x="f8" y="f7"/>
                </a:lnTo>
                <a:lnTo>
                  <a:pt x="f8" y="f6"/>
                </a:lnTo>
                <a:lnTo>
                  <a:pt x="f9" y="f6"/>
                </a:lnTo>
                <a:lnTo>
                  <a:pt x="f9" y="f7"/>
                </a:lnTo>
                <a:lnTo>
                  <a:pt x="f6" y="f7"/>
                </a:lnTo>
                <a:lnTo>
                  <a:pt x="f9" y="f10"/>
                </a:lnTo>
                <a:lnTo>
                  <a:pt x="f11" y="f10"/>
                </a:lnTo>
                <a:lnTo>
                  <a:pt x="f9" y="f12"/>
                </a:lnTo>
                <a:lnTo>
                  <a:pt x="f13" y="f12"/>
                </a:lnTo>
                <a:lnTo>
                  <a:pt x="f14" y="f5"/>
                </a:lnTo>
                <a:lnTo>
                  <a:pt x="f15" y="f12"/>
                </a:lnTo>
                <a:lnTo>
                  <a:pt x="f8" y="f12"/>
                </a:lnTo>
                <a:lnTo>
                  <a:pt x="f16" y="f10"/>
                </a:lnTo>
                <a:lnTo>
                  <a:pt x="f8" y="f10"/>
                </a:lnTo>
                <a:close/>
              </a:path>
            </a:pathLst>
          </a:custGeom>
          <a:solidFill>
            <a:srgbClr val="008000"/>
          </a:solidFill>
          <a:ln w="9528">
            <a:solidFill>
              <a:srgbClr val="000000"/>
            </a:solidFill>
            <a:prstDash val="solid"/>
            <a:miter/>
          </a:ln>
          <a:effectLst>
            <a:outerShdw dist="107757" dir="2700000" algn="tl">
              <a:srgbClr val="808080"/>
            </a:outerShdw>
          </a:effectLst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"/>
              <a:cs typeface=""/>
            </a:endParaRPr>
          </a:p>
        </p:txBody>
      </p:sp>
      <p:pic>
        <p:nvPicPr>
          <p:cNvPr id="6" name="Picture 6" descr="C:\Users\pc\AppData\Local\Microsoft\Windows\Temporary Internet Files\Content.IE5\MFSGWU2F\MC900441850[1].wmf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6910075" y="5013179"/>
            <a:ext cx="1797052" cy="1651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7" descr="C:\Users\pc\AppData\Local\Microsoft\Windows\Temporary Internet Files\Content.IE5\0W3ZSVZK\MC900112422[1].wmf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5419429" y="1227124"/>
            <a:ext cx="1512170" cy="101157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9" descr="C:\Users\pc\AppData\Local\Microsoft\Windows\Temporary Internet Files\Content.IE5\J12X6UJ6\MC900441720[1].pn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844015" y="1227124"/>
            <a:ext cx="1178387" cy="1182081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12"/>
          <p:cNvSpPr txBox="1"/>
          <p:nvPr/>
        </p:nvSpPr>
        <p:spPr>
          <a:xfrm>
            <a:off x="2740356" y="1631280"/>
            <a:ext cx="35551" cy="28810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"/>
              <a:cs typeface=""/>
            </a:endParaRPr>
          </a:p>
        </p:txBody>
      </p:sp>
      <p:pic>
        <p:nvPicPr>
          <p:cNvPr id="10" name="Picture 2" descr="C:\Users\pc\AppData\Local\Microsoft\Windows\Temporary Internet Files\Content.IE5\0W3ZSVZK\MC900326472[1].wmf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3203847" y="4782494"/>
            <a:ext cx="1857374" cy="1358898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2" descr="C:\Users\pc\AppData\Local\Microsoft\Windows\Temporary Internet Files\Content.IE5\G9HC2RKH\MC900441726[1].pn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7236296" y="2060847"/>
            <a:ext cx="1586447" cy="158644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8" descr="C:\Users\pc\AppData\Local\Microsoft\Windows\Temporary Internet Files\Content.IE5\J12X6UJ6\MP900402404[1].jp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5668173" y="2854071"/>
            <a:ext cx="1241901" cy="186238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pattFill prst="pct50">
          <a:fgClr>
            <a:schemeClr val="accent2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3"/>
          <p:cNvSpPr txBox="1"/>
          <p:nvPr/>
        </p:nvSpPr>
        <p:spPr>
          <a:xfrm>
            <a:off x="539550" y="764703"/>
            <a:ext cx="593436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V</a:t>
            </a:r>
          </a:p>
        </p:txBody>
      </p:sp>
      <p:sp>
        <p:nvSpPr>
          <p:cNvPr id="3" name="TextovéPole 6"/>
          <p:cNvSpPr txBox="1"/>
          <p:nvPr/>
        </p:nvSpPr>
        <p:spPr>
          <a:xfrm>
            <a:off x="8344201" y="4911032"/>
            <a:ext cx="553358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P</a:t>
            </a:r>
          </a:p>
        </p:txBody>
      </p:sp>
      <p:sp>
        <p:nvSpPr>
          <p:cNvPr id="4" name="TextovéPole 7"/>
          <p:cNvSpPr txBox="1"/>
          <p:nvPr/>
        </p:nvSpPr>
        <p:spPr>
          <a:xfrm>
            <a:off x="5919871" y="1971034"/>
            <a:ext cx="553358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P</a:t>
            </a:r>
          </a:p>
        </p:txBody>
      </p:sp>
      <p:sp>
        <p:nvSpPr>
          <p:cNvPr id="5" name="TextovéPole 13"/>
          <p:cNvSpPr txBox="1"/>
          <p:nvPr/>
        </p:nvSpPr>
        <p:spPr>
          <a:xfrm>
            <a:off x="3061045" y="609118"/>
            <a:ext cx="553358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P</a:t>
            </a:r>
          </a:p>
        </p:txBody>
      </p:sp>
      <p:sp>
        <p:nvSpPr>
          <p:cNvPr id="6" name="TextovéPole 18"/>
          <p:cNvSpPr txBox="1"/>
          <p:nvPr/>
        </p:nvSpPr>
        <p:spPr>
          <a:xfrm>
            <a:off x="2315096" y="5432450"/>
            <a:ext cx="553358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P</a:t>
            </a:r>
          </a:p>
        </p:txBody>
      </p:sp>
      <p:sp>
        <p:nvSpPr>
          <p:cNvPr id="7" name="TextovéPole 19"/>
          <p:cNvSpPr txBox="1"/>
          <p:nvPr/>
        </p:nvSpPr>
        <p:spPr>
          <a:xfrm>
            <a:off x="3995571" y="3451064"/>
            <a:ext cx="553358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P</a:t>
            </a:r>
          </a:p>
        </p:txBody>
      </p:sp>
      <p:sp>
        <p:nvSpPr>
          <p:cNvPr id="8" name="TextovéPole 20"/>
          <p:cNvSpPr txBox="1"/>
          <p:nvPr/>
        </p:nvSpPr>
        <p:spPr>
          <a:xfrm>
            <a:off x="7005584" y="5834365"/>
            <a:ext cx="553358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P</a:t>
            </a:r>
          </a:p>
        </p:txBody>
      </p:sp>
      <p:sp>
        <p:nvSpPr>
          <p:cNvPr id="9" name="TextovéPole 21"/>
          <p:cNvSpPr txBox="1"/>
          <p:nvPr/>
        </p:nvSpPr>
        <p:spPr>
          <a:xfrm>
            <a:off x="611559" y="1894764"/>
            <a:ext cx="553358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P</a:t>
            </a:r>
          </a:p>
        </p:txBody>
      </p:sp>
      <p:sp>
        <p:nvSpPr>
          <p:cNvPr id="10" name="TextovéPole 22"/>
          <p:cNvSpPr txBox="1"/>
          <p:nvPr/>
        </p:nvSpPr>
        <p:spPr>
          <a:xfrm>
            <a:off x="5828513" y="487219"/>
            <a:ext cx="553358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P</a:t>
            </a:r>
          </a:p>
        </p:txBody>
      </p:sp>
      <p:sp>
        <p:nvSpPr>
          <p:cNvPr id="11" name="TextovéPole 23"/>
          <p:cNvSpPr txBox="1"/>
          <p:nvPr/>
        </p:nvSpPr>
        <p:spPr>
          <a:xfrm>
            <a:off x="62590" y="5815419"/>
            <a:ext cx="553358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P</a:t>
            </a:r>
          </a:p>
        </p:txBody>
      </p:sp>
      <p:sp>
        <p:nvSpPr>
          <p:cNvPr id="12" name="TextovéPole 26"/>
          <p:cNvSpPr txBox="1"/>
          <p:nvPr/>
        </p:nvSpPr>
        <p:spPr>
          <a:xfrm>
            <a:off x="4069363" y="2339675"/>
            <a:ext cx="478011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L</a:t>
            </a:r>
          </a:p>
        </p:txBody>
      </p:sp>
      <p:sp>
        <p:nvSpPr>
          <p:cNvPr id="13" name="TextovéPole 31"/>
          <p:cNvSpPr txBox="1"/>
          <p:nvPr/>
        </p:nvSpPr>
        <p:spPr>
          <a:xfrm>
            <a:off x="1012478" y="4970788"/>
            <a:ext cx="478011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L</a:t>
            </a:r>
          </a:p>
        </p:txBody>
      </p:sp>
      <p:sp>
        <p:nvSpPr>
          <p:cNvPr id="14" name="TextovéPole 33"/>
          <p:cNvSpPr txBox="1"/>
          <p:nvPr/>
        </p:nvSpPr>
        <p:spPr>
          <a:xfrm>
            <a:off x="6917344" y="1073295"/>
            <a:ext cx="413894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J</a:t>
            </a:r>
          </a:p>
        </p:txBody>
      </p:sp>
      <p:sp>
        <p:nvSpPr>
          <p:cNvPr id="15" name="TextovéPole 34"/>
          <p:cNvSpPr txBox="1"/>
          <p:nvPr/>
        </p:nvSpPr>
        <p:spPr>
          <a:xfrm>
            <a:off x="4340428" y="487704"/>
            <a:ext cx="413894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J</a:t>
            </a:r>
          </a:p>
        </p:txBody>
      </p:sp>
      <p:sp>
        <p:nvSpPr>
          <p:cNvPr id="16" name="TextovéPole 37"/>
          <p:cNvSpPr txBox="1"/>
          <p:nvPr/>
        </p:nvSpPr>
        <p:spPr>
          <a:xfrm>
            <a:off x="8157865" y="1840193"/>
            <a:ext cx="7905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17" name="TextovéPole 38"/>
          <p:cNvSpPr txBox="1"/>
          <p:nvPr/>
        </p:nvSpPr>
        <p:spPr>
          <a:xfrm>
            <a:off x="5433218" y="3124047"/>
            <a:ext cx="7905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18" name="TextovéPole 39"/>
          <p:cNvSpPr txBox="1"/>
          <p:nvPr/>
        </p:nvSpPr>
        <p:spPr>
          <a:xfrm>
            <a:off x="557308" y="3707736"/>
            <a:ext cx="7905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19" name="TextovéPole 40"/>
          <p:cNvSpPr txBox="1"/>
          <p:nvPr/>
        </p:nvSpPr>
        <p:spPr>
          <a:xfrm>
            <a:off x="3337724" y="4881935"/>
            <a:ext cx="7905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20" name="TextovéPole 41"/>
          <p:cNvSpPr txBox="1"/>
          <p:nvPr/>
        </p:nvSpPr>
        <p:spPr>
          <a:xfrm>
            <a:off x="5103138" y="1378522"/>
            <a:ext cx="593436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V</a:t>
            </a:r>
          </a:p>
        </p:txBody>
      </p:sp>
      <p:sp>
        <p:nvSpPr>
          <p:cNvPr id="21" name="TextovéPole 42"/>
          <p:cNvSpPr txBox="1"/>
          <p:nvPr/>
        </p:nvSpPr>
        <p:spPr>
          <a:xfrm>
            <a:off x="7622795" y="129405"/>
            <a:ext cx="593436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V</a:t>
            </a:r>
          </a:p>
        </p:txBody>
      </p:sp>
      <p:sp>
        <p:nvSpPr>
          <p:cNvPr id="22" name="TextovéPole 43"/>
          <p:cNvSpPr txBox="1"/>
          <p:nvPr/>
        </p:nvSpPr>
        <p:spPr>
          <a:xfrm>
            <a:off x="7193959" y="4523180"/>
            <a:ext cx="593436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V</a:t>
            </a:r>
          </a:p>
        </p:txBody>
      </p:sp>
      <p:sp>
        <p:nvSpPr>
          <p:cNvPr id="23" name="TextovéPole 44"/>
          <p:cNvSpPr txBox="1"/>
          <p:nvPr/>
        </p:nvSpPr>
        <p:spPr>
          <a:xfrm>
            <a:off x="6030422" y="5428463"/>
            <a:ext cx="52770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T</a:t>
            </a:r>
          </a:p>
        </p:txBody>
      </p:sp>
      <p:sp>
        <p:nvSpPr>
          <p:cNvPr id="24" name="TextovéPole 45"/>
          <p:cNvSpPr txBox="1"/>
          <p:nvPr/>
        </p:nvSpPr>
        <p:spPr>
          <a:xfrm>
            <a:off x="2811203" y="2171764"/>
            <a:ext cx="52770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T</a:t>
            </a:r>
          </a:p>
        </p:txBody>
      </p:sp>
      <p:sp>
        <p:nvSpPr>
          <p:cNvPr id="25" name="TextovéPole 46"/>
          <p:cNvSpPr txBox="1"/>
          <p:nvPr/>
        </p:nvSpPr>
        <p:spPr>
          <a:xfrm>
            <a:off x="1787386" y="4352333"/>
            <a:ext cx="52770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T</a:t>
            </a:r>
          </a:p>
        </p:txBody>
      </p:sp>
      <p:sp>
        <p:nvSpPr>
          <p:cNvPr id="26" name="TextovéPole 47"/>
          <p:cNvSpPr txBox="1"/>
          <p:nvPr/>
        </p:nvSpPr>
        <p:spPr>
          <a:xfrm>
            <a:off x="2555775" y="3429000"/>
            <a:ext cx="604656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A</a:t>
            </a:r>
          </a:p>
        </p:txBody>
      </p:sp>
      <p:sp>
        <p:nvSpPr>
          <p:cNvPr id="27" name="TextovéPole 48"/>
          <p:cNvSpPr txBox="1"/>
          <p:nvPr/>
        </p:nvSpPr>
        <p:spPr>
          <a:xfrm>
            <a:off x="1490499" y="2301855"/>
            <a:ext cx="604656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A</a:t>
            </a:r>
          </a:p>
        </p:txBody>
      </p:sp>
      <p:sp>
        <p:nvSpPr>
          <p:cNvPr id="28" name="TextovéPole 49"/>
          <p:cNvSpPr txBox="1"/>
          <p:nvPr/>
        </p:nvSpPr>
        <p:spPr>
          <a:xfrm>
            <a:off x="4782613" y="5375885"/>
            <a:ext cx="604656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A</a:t>
            </a:r>
          </a:p>
        </p:txBody>
      </p:sp>
      <p:sp>
        <p:nvSpPr>
          <p:cNvPr id="29" name="TextovéPole 50"/>
          <p:cNvSpPr txBox="1"/>
          <p:nvPr/>
        </p:nvSpPr>
        <p:spPr>
          <a:xfrm>
            <a:off x="7855537" y="3567220"/>
            <a:ext cx="604656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A</a:t>
            </a:r>
          </a:p>
        </p:txBody>
      </p:sp>
      <p:sp>
        <p:nvSpPr>
          <p:cNvPr id="30" name="TextovéPole 51"/>
          <p:cNvSpPr txBox="1"/>
          <p:nvPr/>
        </p:nvSpPr>
        <p:spPr>
          <a:xfrm>
            <a:off x="6953993" y="2432706"/>
            <a:ext cx="5228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E</a:t>
            </a:r>
          </a:p>
        </p:txBody>
      </p:sp>
      <p:sp>
        <p:nvSpPr>
          <p:cNvPr id="31" name="TextovéPole 52"/>
          <p:cNvSpPr txBox="1"/>
          <p:nvPr/>
        </p:nvSpPr>
        <p:spPr>
          <a:xfrm>
            <a:off x="7973522" y="5805260"/>
            <a:ext cx="5228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E</a:t>
            </a:r>
          </a:p>
        </p:txBody>
      </p:sp>
      <p:sp>
        <p:nvSpPr>
          <p:cNvPr id="32" name="TextovéPole 53"/>
          <p:cNvSpPr txBox="1"/>
          <p:nvPr/>
        </p:nvSpPr>
        <p:spPr>
          <a:xfrm>
            <a:off x="1927436" y="408828"/>
            <a:ext cx="5228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E</a:t>
            </a:r>
          </a:p>
        </p:txBody>
      </p:sp>
      <p:sp>
        <p:nvSpPr>
          <p:cNvPr id="33" name="TextovéPole 54"/>
          <p:cNvSpPr txBox="1"/>
          <p:nvPr/>
        </p:nvSpPr>
        <p:spPr>
          <a:xfrm>
            <a:off x="5778825" y="4352333"/>
            <a:ext cx="652744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O</a:t>
            </a:r>
          </a:p>
        </p:txBody>
      </p:sp>
      <p:sp>
        <p:nvSpPr>
          <p:cNvPr id="34" name="TextovéPole 1"/>
          <p:cNvSpPr txBox="1"/>
          <p:nvPr/>
        </p:nvSpPr>
        <p:spPr>
          <a:xfrm>
            <a:off x="128445" y="87105"/>
            <a:ext cx="3597971" cy="40011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HLEDEJ HLÁSKU </a:t>
            </a:r>
            <a:r>
              <a:rPr lang="cs-CZ" sz="2000" b="1" i="0" u="none" strike="noStrike" kern="1200" cap="none" spc="0" baseline="0">
                <a:solidFill>
                  <a:srgbClr val="FF6600"/>
                </a:solidFill>
                <a:uFillTx/>
                <a:latin typeface="Calibri"/>
                <a:ea typeface=""/>
                <a:cs typeface=""/>
              </a:rPr>
              <a:t>P. </a:t>
            </a:r>
            <a:r>
              <a:rPr lang="cs-CZ" sz="2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KLIKNI NA NI.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" dur="indefinit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childTnLst>
                  <p:par>
                    <p:cTn id="8" fill="hold">
                      <p:stCondLst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" dur="indefinit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childTnLst>
                  <p:par>
                    <p:cTn id="13" fill="hold">
                      <p:stCondLst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" dur="indefinit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childTnLst>
                  <p:par>
                    <p:cTn id="18" fill="hold">
                      <p:stCondLst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dur="indefinit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childTnLst>
                  <p:par>
                    <p:cTn id="23" fill="hold">
                      <p:stCondLst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dur="indefinit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childTnLst>
                  <p:par>
                    <p:cTn id="28" fill="hold">
                      <p:stCondLst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dur="indefinit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childTnLst>
                  <p:par>
                    <p:cTn id="33" fill="hold">
                      <p:stCondLst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dur="indefinit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childTnLst>
                  <p:par>
                    <p:cTn id="38" fill="hold">
                      <p:stCondLst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2" dur="indefinit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childTnLst>
                  <p:par>
                    <p:cTn id="43" fill="hold">
                      <p:stCondLst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dur="indefinit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childTnLst>
                  <p:par>
                    <p:cTn id="48" fill="hold">
                      <p:stCondLst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dur="indefinit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childTnLst>
                  <p:par>
                    <p:cTn id="53" fill="hold">
                      <p:stCondLst>
                        <p:cond evt="onBegin" delay="0">
                          <p:tn val="52"/>
                        </p:cond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7" dur="indefinit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childTnLst>
                  <p:par>
                    <p:cTn id="58" fill="hold">
                      <p:stCondLst>
                        <p:cond evt="onBegin" delay="0">
                          <p:tn val="57"/>
                        </p:cond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dur="indefinit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childTnLst>
                  <p:par>
                    <p:cTn id="63" fill="hold">
                      <p:stCondLst>
                        <p:cond evt="onBegin" delay="0">
                          <p:tn val="62"/>
                        </p:cond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dur="indefinit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childTnLst>
                  <p:par>
                    <p:cTn id="68" fill="hold">
                      <p:stCondLst>
                        <p:cond evt="onBegin" delay="0">
                          <p:tn val="67"/>
                        </p:cond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2" dur="indefinit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childTnLst>
                  <p:par>
                    <p:cTn id="73" fill="hold">
                      <p:stCondLst>
                        <p:cond evt="onBegin" delay="0">
                          <p:tn val="72"/>
                        </p:cond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7" dur="indefinit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childTnLst>
                  <p:par>
                    <p:cTn id="78" fill="hold">
                      <p:stCondLst>
                        <p:cond evt="onBegin" delay="0">
                          <p:tn val="77"/>
                        </p:cond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2" dur="indefinit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childTnLst>
                  <p:par>
                    <p:cTn id="83" fill="hold">
                      <p:stCondLst>
                        <p:cond evt="onBegin" delay="0">
                          <p:tn val="82"/>
                        </p:cond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7" dur="indefinit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childTnLst>
                  <p:par>
                    <p:cTn id="88" fill="hold">
                      <p:stCondLst>
                        <p:cond evt="onBegin" delay="0">
                          <p:tn val="87"/>
                        </p:cond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2" dur="indefinit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childTnLst>
                  <p:par>
                    <p:cTn id="93" fill="hold">
                      <p:stCondLst>
                        <p:cond evt="onBegin" delay="0">
                          <p:tn val="92"/>
                        </p:cond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7" dur="indefinit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childTnLst>
                  <p:par>
                    <p:cTn id="98" fill="hold">
                      <p:stCondLst>
                        <p:cond evt="onBegin" delay="0">
                          <p:tn val="97"/>
                        </p:cond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2" dur="indefinit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childTnLst>
                  <p:par>
                    <p:cTn id="103" fill="hold">
                      <p:stCondLst>
                        <p:cond evt="onBegin" delay="0">
                          <p:tn val="102"/>
                        </p:cond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7" dur="indefinit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childTnLst>
                  <p:par>
                    <p:cTn id="108" fill="hold">
                      <p:stCondLst>
                        <p:cond evt="onBegin" delay="0">
                          <p:tn val="107"/>
                        </p:cond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2" dur="indefinit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childTnLst>
                  <p:par>
                    <p:cTn id="113" fill="hold">
                      <p:stCondLst>
                        <p:cond evt="onBegin" delay="0">
                          <p:tn val="112"/>
                        </p:cond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4"/>
          <p:cNvSpPr txBox="1"/>
          <p:nvPr/>
        </p:nvSpPr>
        <p:spPr>
          <a:xfrm>
            <a:off x="107506" y="161272"/>
            <a:ext cx="6802761" cy="4616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Do slov doplň hlásku P. Přetáhni ji na správné místo.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pattFill prst="pct20">
          <a:fgClr>
            <a:srgbClr val="FF66F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42"/>
          <p:cNvSpPr txBox="1"/>
          <p:nvPr/>
        </p:nvSpPr>
        <p:spPr>
          <a:xfrm>
            <a:off x="961034" y="46433"/>
            <a:ext cx="660754" cy="110799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6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R</a:t>
            </a:r>
          </a:p>
        </p:txBody>
      </p:sp>
      <p:sp>
        <p:nvSpPr>
          <p:cNvPr id="3" name="TextovéPole 43"/>
          <p:cNvSpPr txBox="1"/>
          <p:nvPr/>
        </p:nvSpPr>
        <p:spPr>
          <a:xfrm>
            <a:off x="1574660" y="51526"/>
            <a:ext cx="697623" cy="110799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6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A</a:t>
            </a:r>
          </a:p>
        </p:txBody>
      </p:sp>
      <p:sp>
        <p:nvSpPr>
          <p:cNvPr id="4" name="TextovéPole 46"/>
          <p:cNvSpPr txBox="1"/>
          <p:nvPr/>
        </p:nvSpPr>
        <p:spPr>
          <a:xfrm>
            <a:off x="2294705" y="46433"/>
            <a:ext cx="585417" cy="110799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6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S</a:t>
            </a:r>
          </a:p>
        </p:txBody>
      </p:sp>
      <p:sp>
        <p:nvSpPr>
          <p:cNvPr id="5" name="TextovéPole 48"/>
          <p:cNvSpPr txBox="1"/>
          <p:nvPr/>
        </p:nvSpPr>
        <p:spPr>
          <a:xfrm>
            <a:off x="2952689" y="68406"/>
            <a:ext cx="598237" cy="110799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6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E</a:t>
            </a:r>
          </a:p>
        </p:txBody>
      </p:sp>
      <p:grpSp>
        <p:nvGrpSpPr>
          <p:cNvPr id="6" name="Skupina 69"/>
          <p:cNvGrpSpPr/>
          <p:nvPr/>
        </p:nvGrpSpPr>
        <p:grpSpPr>
          <a:xfrm>
            <a:off x="267288" y="202685"/>
            <a:ext cx="3338008" cy="6624242"/>
            <a:chOff x="267288" y="202685"/>
            <a:chExt cx="3338008" cy="6624242"/>
          </a:xfrm>
        </p:grpSpPr>
        <p:grpSp>
          <p:nvGrpSpPr>
            <p:cNvPr id="7" name="Skupina 11"/>
            <p:cNvGrpSpPr/>
            <p:nvPr/>
          </p:nvGrpSpPr>
          <p:grpSpPr>
            <a:xfrm>
              <a:off x="291940" y="202685"/>
              <a:ext cx="3312368" cy="864099"/>
              <a:chOff x="291940" y="202685"/>
              <a:chExt cx="3312368" cy="864099"/>
            </a:xfrm>
          </p:grpSpPr>
          <p:sp>
            <p:nvSpPr>
              <p:cNvPr id="8" name="Obdélník 4"/>
              <p:cNvSpPr/>
              <p:nvPr/>
            </p:nvSpPr>
            <p:spPr>
              <a:xfrm>
                <a:off x="291940" y="202685"/>
                <a:ext cx="3312368" cy="864098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9" name="Přímá spojnice 6"/>
              <p:cNvCxnSpPr/>
              <p:nvPr/>
            </p:nvCxnSpPr>
            <p:spPr>
              <a:xfrm>
                <a:off x="940012" y="202685"/>
                <a:ext cx="0" cy="864099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10" name="Přímá spojnice 7"/>
              <p:cNvCxnSpPr/>
              <p:nvPr/>
            </p:nvCxnSpPr>
            <p:spPr>
              <a:xfrm>
                <a:off x="1588084" y="202685"/>
                <a:ext cx="0" cy="864099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11" name="Přímá spojnice 8"/>
              <p:cNvCxnSpPr/>
              <p:nvPr/>
            </p:nvCxnSpPr>
            <p:spPr>
              <a:xfrm>
                <a:off x="2236156" y="202685"/>
                <a:ext cx="0" cy="864099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12" name="Přímá spojnice 9"/>
              <p:cNvCxnSpPr/>
              <p:nvPr/>
            </p:nvCxnSpPr>
            <p:spPr>
              <a:xfrm>
                <a:off x="2896060" y="202685"/>
                <a:ext cx="0" cy="864099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</p:grpSp>
        <p:grpSp>
          <p:nvGrpSpPr>
            <p:cNvPr id="13" name="Skupina 18"/>
            <p:cNvGrpSpPr/>
            <p:nvPr/>
          </p:nvGrpSpPr>
          <p:grpSpPr>
            <a:xfrm>
              <a:off x="292928" y="1556793"/>
              <a:ext cx="3312368" cy="864099"/>
              <a:chOff x="292928" y="1556793"/>
              <a:chExt cx="3312368" cy="864099"/>
            </a:xfrm>
          </p:grpSpPr>
          <p:sp>
            <p:nvSpPr>
              <p:cNvPr id="14" name="Obdélník 19"/>
              <p:cNvSpPr/>
              <p:nvPr/>
            </p:nvSpPr>
            <p:spPr>
              <a:xfrm>
                <a:off x="292928" y="1556793"/>
                <a:ext cx="3312368" cy="864098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15" name="Přímá spojnice 20"/>
              <p:cNvCxnSpPr/>
              <p:nvPr/>
            </p:nvCxnSpPr>
            <p:spPr>
              <a:xfrm>
                <a:off x="940999" y="1556793"/>
                <a:ext cx="0" cy="864099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16" name="Přímá spojnice 21"/>
              <p:cNvCxnSpPr/>
              <p:nvPr/>
            </p:nvCxnSpPr>
            <p:spPr>
              <a:xfrm>
                <a:off x="1589071" y="1556793"/>
                <a:ext cx="0" cy="864099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17" name="Přímá spojnice 22"/>
              <p:cNvCxnSpPr/>
              <p:nvPr/>
            </p:nvCxnSpPr>
            <p:spPr>
              <a:xfrm>
                <a:off x="2237143" y="1556793"/>
                <a:ext cx="0" cy="864099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18" name="Přímá spojnice 23"/>
              <p:cNvCxnSpPr/>
              <p:nvPr/>
            </p:nvCxnSpPr>
            <p:spPr>
              <a:xfrm>
                <a:off x="2897047" y="1556793"/>
                <a:ext cx="0" cy="864099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</p:grpSp>
        <p:sp>
          <p:nvSpPr>
            <p:cNvPr id="19" name="Obdélník 25"/>
            <p:cNvSpPr/>
            <p:nvPr/>
          </p:nvSpPr>
          <p:spPr>
            <a:xfrm>
              <a:off x="291940" y="2996955"/>
              <a:ext cx="3312368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20" name="Přímá spojnice 26"/>
            <p:cNvCxnSpPr/>
            <p:nvPr/>
          </p:nvCxnSpPr>
          <p:spPr>
            <a:xfrm>
              <a:off x="940012" y="2996955"/>
              <a:ext cx="0" cy="864089"/>
            </a:xfrm>
            <a:prstGeom prst="straightConnector1">
              <a:avLst/>
            </a:prstGeom>
            <a:noFill/>
            <a:ln w="25402">
              <a:solidFill>
                <a:srgbClr val="000000"/>
              </a:solidFill>
              <a:prstDash val="solid"/>
            </a:ln>
            <a:effectLst>
              <a:outerShdw dist="19997" dir="5400000" algn="tl">
                <a:srgbClr val="000000">
                  <a:alpha val="38000"/>
                </a:srgbClr>
              </a:outerShdw>
            </a:effectLst>
          </p:spPr>
        </p:cxnSp>
        <p:cxnSp>
          <p:nvCxnSpPr>
            <p:cNvPr id="21" name="Přímá spojnice 27"/>
            <p:cNvCxnSpPr/>
            <p:nvPr/>
          </p:nvCxnSpPr>
          <p:spPr>
            <a:xfrm>
              <a:off x="1588084" y="2996955"/>
              <a:ext cx="0" cy="864089"/>
            </a:xfrm>
            <a:prstGeom prst="straightConnector1">
              <a:avLst/>
            </a:prstGeom>
            <a:noFill/>
            <a:ln w="25402">
              <a:solidFill>
                <a:srgbClr val="000000"/>
              </a:solidFill>
              <a:prstDash val="solid"/>
            </a:ln>
            <a:effectLst>
              <a:outerShdw dist="19997" dir="5400000" algn="tl">
                <a:srgbClr val="000000">
                  <a:alpha val="38000"/>
                </a:srgbClr>
              </a:outerShdw>
            </a:effectLst>
          </p:spPr>
        </p:cxnSp>
        <p:cxnSp>
          <p:nvCxnSpPr>
            <p:cNvPr id="22" name="Přímá spojnice 28"/>
            <p:cNvCxnSpPr/>
            <p:nvPr/>
          </p:nvCxnSpPr>
          <p:spPr>
            <a:xfrm>
              <a:off x="2236156" y="2996955"/>
              <a:ext cx="0" cy="864089"/>
            </a:xfrm>
            <a:prstGeom prst="straightConnector1">
              <a:avLst/>
            </a:prstGeom>
            <a:noFill/>
            <a:ln w="25402">
              <a:solidFill>
                <a:srgbClr val="000000"/>
              </a:solidFill>
              <a:prstDash val="solid"/>
            </a:ln>
            <a:effectLst>
              <a:outerShdw dist="19997" dir="5400000" algn="tl">
                <a:srgbClr val="000000">
                  <a:alpha val="38000"/>
                </a:srgbClr>
              </a:outerShdw>
            </a:effectLst>
          </p:spPr>
        </p:cxnSp>
        <p:cxnSp>
          <p:nvCxnSpPr>
            <p:cNvPr id="23" name="Přímá spojnice 29"/>
            <p:cNvCxnSpPr/>
            <p:nvPr/>
          </p:nvCxnSpPr>
          <p:spPr>
            <a:xfrm>
              <a:off x="2896060" y="2996955"/>
              <a:ext cx="0" cy="864089"/>
            </a:xfrm>
            <a:prstGeom prst="straightConnector1">
              <a:avLst/>
            </a:prstGeom>
            <a:noFill/>
            <a:ln w="25402">
              <a:solidFill>
                <a:srgbClr val="000000"/>
              </a:solidFill>
              <a:prstDash val="solid"/>
            </a:ln>
            <a:effectLst>
              <a:outerShdw dist="19997" dir="5400000" algn="tl">
                <a:srgbClr val="000000">
                  <a:alpha val="38000"/>
                </a:srgbClr>
              </a:outerShdw>
            </a:effectLst>
          </p:spPr>
        </p:cxnSp>
        <p:grpSp>
          <p:nvGrpSpPr>
            <p:cNvPr id="24" name="Skupina 30"/>
            <p:cNvGrpSpPr/>
            <p:nvPr/>
          </p:nvGrpSpPr>
          <p:grpSpPr>
            <a:xfrm>
              <a:off x="267288" y="4365107"/>
              <a:ext cx="3312368" cy="864098"/>
              <a:chOff x="267288" y="4365107"/>
              <a:chExt cx="3312368" cy="864098"/>
            </a:xfrm>
          </p:grpSpPr>
          <p:sp>
            <p:nvSpPr>
              <p:cNvPr id="25" name="Obdélník 31"/>
              <p:cNvSpPr/>
              <p:nvPr/>
            </p:nvSpPr>
            <p:spPr>
              <a:xfrm>
                <a:off x="267288" y="4365107"/>
                <a:ext cx="3312368" cy="864098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26" name="Přímá spojnice 32"/>
              <p:cNvCxnSpPr/>
              <p:nvPr/>
            </p:nvCxnSpPr>
            <p:spPr>
              <a:xfrm>
                <a:off x="915360" y="4365107"/>
                <a:ext cx="0" cy="864090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27" name="Přímá spojnice 33"/>
              <p:cNvCxnSpPr/>
              <p:nvPr/>
            </p:nvCxnSpPr>
            <p:spPr>
              <a:xfrm>
                <a:off x="1563431" y="4365107"/>
                <a:ext cx="0" cy="864090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28" name="Přímá spojnice 34"/>
              <p:cNvCxnSpPr/>
              <p:nvPr/>
            </p:nvCxnSpPr>
            <p:spPr>
              <a:xfrm>
                <a:off x="2211503" y="4365107"/>
                <a:ext cx="0" cy="864090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29" name="Přímá spojnice 35"/>
              <p:cNvCxnSpPr/>
              <p:nvPr/>
            </p:nvCxnSpPr>
            <p:spPr>
              <a:xfrm>
                <a:off x="2871417" y="4365107"/>
                <a:ext cx="0" cy="864090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</p:grpSp>
        <p:grpSp>
          <p:nvGrpSpPr>
            <p:cNvPr id="30" name="Skupina 36"/>
            <p:cNvGrpSpPr/>
            <p:nvPr/>
          </p:nvGrpSpPr>
          <p:grpSpPr>
            <a:xfrm>
              <a:off x="267288" y="5807491"/>
              <a:ext cx="3312368" cy="864099"/>
              <a:chOff x="267288" y="5807491"/>
              <a:chExt cx="3312368" cy="864099"/>
            </a:xfrm>
          </p:grpSpPr>
          <p:sp>
            <p:nvSpPr>
              <p:cNvPr id="31" name="Obdélník 37"/>
              <p:cNvSpPr/>
              <p:nvPr/>
            </p:nvSpPr>
            <p:spPr>
              <a:xfrm>
                <a:off x="267288" y="5807491"/>
                <a:ext cx="3312368" cy="864098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32" name="Přímá spojnice 38"/>
              <p:cNvCxnSpPr/>
              <p:nvPr/>
            </p:nvCxnSpPr>
            <p:spPr>
              <a:xfrm>
                <a:off x="915360" y="5807491"/>
                <a:ext cx="0" cy="864099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33" name="Přímá spojnice 39"/>
              <p:cNvCxnSpPr/>
              <p:nvPr/>
            </p:nvCxnSpPr>
            <p:spPr>
              <a:xfrm>
                <a:off x="1563431" y="5807491"/>
                <a:ext cx="0" cy="864099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34" name="Přímá spojnice 40"/>
              <p:cNvCxnSpPr/>
              <p:nvPr/>
            </p:nvCxnSpPr>
            <p:spPr>
              <a:xfrm>
                <a:off x="2211503" y="5807491"/>
                <a:ext cx="0" cy="864099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35" name="Přímá spojnice 41"/>
              <p:cNvCxnSpPr/>
              <p:nvPr/>
            </p:nvCxnSpPr>
            <p:spPr>
              <a:xfrm>
                <a:off x="2871417" y="5807491"/>
                <a:ext cx="0" cy="864099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</p:grpSp>
        <p:sp>
          <p:nvSpPr>
            <p:cNvPr id="36" name="TextovéPole 47"/>
            <p:cNvSpPr txBox="1"/>
            <p:nvPr/>
          </p:nvSpPr>
          <p:spPr>
            <a:xfrm>
              <a:off x="2977304" y="4243154"/>
              <a:ext cx="585417" cy="110799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600" b="1" i="0" u="none" strike="noStrike" kern="1200" cap="none" spc="0" baseline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S</a:t>
              </a:r>
            </a:p>
          </p:txBody>
        </p:sp>
        <p:sp>
          <p:nvSpPr>
            <p:cNvPr id="37" name="TextovéPole 49"/>
            <p:cNvSpPr txBox="1"/>
            <p:nvPr/>
          </p:nvSpPr>
          <p:spPr>
            <a:xfrm>
              <a:off x="900327" y="1469815"/>
              <a:ext cx="697623" cy="110799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600" b="1" i="0" u="none" strike="noStrike" kern="1200" cap="none" spc="0" baseline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Á</a:t>
              </a:r>
            </a:p>
          </p:txBody>
        </p:sp>
        <p:sp>
          <p:nvSpPr>
            <p:cNvPr id="38" name="TextovéPole 50"/>
            <p:cNvSpPr txBox="1"/>
            <p:nvPr/>
          </p:nvSpPr>
          <p:spPr>
            <a:xfrm>
              <a:off x="1553556" y="1465097"/>
              <a:ext cx="742511" cy="110799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600" b="1" i="0" u="none" strike="noStrike" kern="1200" cap="none" spc="0" baseline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N</a:t>
              </a:r>
            </a:p>
          </p:txBody>
        </p:sp>
        <p:sp>
          <p:nvSpPr>
            <p:cNvPr id="39" name="TextovéPole 51"/>
            <p:cNvSpPr txBox="1"/>
            <p:nvPr/>
          </p:nvSpPr>
          <p:spPr>
            <a:xfrm>
              <a:off x="2295299" y="1469815"/>
              <a:ext cx="720080" cy="110799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600" b="1" i="0" u="none" strike="noStrike" kern="1200" cap="none" spc="0" baseline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E</a:t>
              </a:r>
            </a:p>
          </p:txBody>
        </p:sp>
        <p:sp>
          <p:nvSpPr>
            <p:cNvPr id="40" name="TextovéPole 52"/>
            <p:cNvSpPr txBox="1"/>
            <p:nvPr/>
          </p:nvSpPr>
          <p:spPr>
            <a:xfrm>
              <a:off x="2880122" y="1487573"/>
              <a:ext cx="602351" cy="110799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600" b="1" i="0" u="none" strike="noStrike" kern="1200" cap="none" spc="0" baseline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V</a:t>
              </a:r>
            </a:p>
          </p:txBody>
        </p:sp>
        <p:sp>
          <p:nvSpPr>
            <p:cNvPr id="41" name="TextovéPole 53"/>
            <p:cNvSpPr txBox="1"/>
            <p:nvPr/>
          </p:nvSpPr>
          <p:spPr>
            <a:xfrm>
              <a:off x="885093" y="2875001"/>
              <a:ext cx="756940" cy="110799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600" b="1" i="0" u="none" strike="noStrike" kern="1200" cap="none" spc="0" baseline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O</a:t>
              </a:r>
            </a:p>
          </p:txBody>
        </p:sp>
        <p:sp>
          <p:nvSpPr>
            <p:cNvPr id="42" name="TextovéPole 54"/>
            <p:cNvSpPr txBox="1"/>
            <p:nvPr/>
          </p:nvSpPr>
          <p:spPr>
            <a:xfrm>
              <a:off x="1563431" y="2875001"/>
              <a:ext cx="718462" cy="110799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600" b="1" i="0" u="none" strike="noStrike" kern="1200" cap="none" spc="0" baseline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D</a:t>
              </a:r>
            </a:p>
          </p:txBody>
        </p:sp>
        <p:sp>
          <p:nvSpPr>
            <p:cNvPr id="43" name="TextovéPole 55"/>
            <p:cNvSpPr txBox="1"/>
            <p:nvPr/>
          </p:nvSpPr>
          <p:spPr>
            <a:xfrm>
              <a:off x="2237655" y="2875001"/>
              <a:ext cx="598237" cy="110799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600" b="1" i="0" u="none" strike="noStrike" kern="1200" cap="none" spc="0" baseline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E</a:t>
              </a:r>
            </a:p>
          </p:txBody>
        </p:sp>
        <p:sp>
          <p:nvSpPr>
            <p:cNvPr id="44" name="TextovéPole 56"/>
            <p:cNvSpPr txBox="1"/>
            <p:nvPr/>
          </p:nvSpPr>
          <p:spPr>
            <a:xfrm>
              <a:off x="2992364" y="2875001"/>
              <a:ext cx="465191" cy="110799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600" b="1" i="0" u="none" strike="noStrike" kern="1200" cap="none" spc="0" baseline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J</a:t>
              </a:r>
            </a:p>
          </p:txBody>
        </p:sp>
        <p:sp>
          <p:nvSpPr>
            <p:cNvPr id="45" name="TextovéPole 57"/>
            <p:cNvSpPr txBox="1"/>
            <p:nvPr/>
          </p:nvSpPr>
          <p:spPr>
            <a:xfrm>
              <a:off x="891411" y="4276941"/>
              <a:ext cx="648071" cy="110799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600" b="1" i="0" u="none" strike="noStrike" kern="1200" cap="none" spc="0" baseline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O</a:t>
              </a:r>
            </a:p>
          </p:txBody>
        </p:sp>
        <p:sp>
          <p:nvSpPr>
            <p:cNvPr id="46" name="TextovéPole 58"/>
            <p:cNvSpPr txBox="1"/>
            <p:nvPr/>
          </p:nvSpPr>
          <p:spPr>
            <a:xfrm>
              <a:off x="1539483" y="4276941"/>
              <a:ext cx="742511" cy="110799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600" b="1" i="0" u="none" strike="noStrike" kern="1200" cap="none" spc="0" baseline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N</a:t>
              </a:r>
            </a:p>
          </p:txBody>
        </p:sp>
        <p:sp>
          <p:nvSpPr>
            <p:cNvPr id="47" name="TextovéPole 59"/>
            <p:cNvSpPr txBox="1"/>
            <p:nvPr/>
          </p:nvSpPr>
          <p:spPr>
            <a:xfrm>
              <a:off x="2243160" y="4276941"/>
              <a:ext cx="598237" cy="110799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600" b="1" i="0" u="none" strike="noStrike" kern="1200" cap="none" spc="0" baseline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E</a:t>
              </a:r>
            </a:p>
          </p:txBody>
        </p:sp>
        <p:sp>
          <p:nvSpPr>
            <p:cNvPr id="48" name="TextovéPole 60"/>
            <p:cNvSpPr txBox="1"/>
            <p:nvPr/>
          </p:nvSpPr>
          <p:spPr>
            <a:xfrm>
              <a:off x="2181154" y="5685547"/>
              <a:ext cx="756940" cy="110799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600" b="1" i="0" u="none" strike="noStrike" kern="1200" cap="none" spc="0" baseline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O</a:t>
              </a:r>
            </a:p>
          </p:txBody>
        </p:sp>
        <p:sp>
          <p:nvSpPr>
            <p:cNvPr id="49" name="TextovéPole 61"/>
            <p:cNvSpPr txBox="1"/>
            <p:nvPr/>
          </p:nvSpPr>
          <p:spPr>
            <a:xfrm>
              <a:off x="1621798" y="5685547"/>
              <a:ext cx="542138" cy="110799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600" b="1" i="0" u="none" strike="noStrike" kern="1200" cap="none" spc="0" baseline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L</a:t>
              </a:r>
            </a:p>
          </p:txBody>
        </p:sp>
        <p:sp>
          <p:nvSpPr>
            <p:cNvPr id="50" name="TextovéPole 62"/>
            <p:cNvSpPr txBox="1"/>
            <p:nvPr/>
          </p:nvSpPr>
          <p:spPr>
            <a:xfrm>
              <a:off x="915360" y="5685547"/>
              <a:ext cx="756940" cy="110799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600" b="1" i="0" u="none" strike="noStrike" kern="1200" cap="none" spc="0" baseline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O</a:t>
              </a:r>
            </a:p>
          </p:txBody>
        </p:sp>
        <p:sp>
          <p:nvSpPr>
            <p:cNvPr id="51" name="TextovéPole 63"/>
            <p:cNvSpPr txBox="1"/>
            <p:nvPr/>
          </p:nvSpPr>
          <p:spPr>
            <a:xfrm>
              <a:off x="2930652" y="5718931"/>
              <a:ext cx="588626" cy="1107996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600" b="1" i="0" u="none" strike="noStrike" kern="1200" cap="none" spc="0" baseline="0">
                  <a:solidFill>
                    <a:srgbClr val="0070C0"/>
                  </a:solidFill>
                  <a:uFillTx/>
                  <a:latin typeface="Calibri"/>
                  <a:ea typeface=""/>
                  <a:cs typeface=""/>
                </a:rPr>
                <a:t>Ž</a:t>
              </a:r>
            </a:p>
          </p:txBody>
        </p:sp>
      </p:grpSp>
      <p:sp>
        <p:nvSpPr>
          <p:cNvPr id="52" name="TextovéPole 64"/>
          <p:cNvSpPr txBox="1"/>
          <p:nvPr/>
        </p:nvSpPr>
        <p:spPr>
          <a:xfrm>
            <a:off x="6219931" y="264554"/>
            <a:ext cx="635105" cy="110799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6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P</a:t>
            </a:r>
          </a:p>
        </p:txBody>
      </p:sp>
      <p:sp>
        <p:nvSpPr>
          <p:cNvPr id="53" name="TextovéPole 65"/>
          <p:cNvSpPr txBox="1"/>
          <p:nvPr/>
        </p:nvSpPr>
        <p:spPr>
          <a:xfrm>
            <a:off x="6297600" y="1700811"/>
            <a:ext cx="1037633" cy="11079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6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P</a:t>
            </a:r>
          </a:p>
        </p:txBody>
      </p:sp>
      <p:sp>
        <p:nvSpPr>
          <p:cNvPr id="54" name="TextovéPole 66"/>
          <p:cNvSpPr txBox="1"/>
          <p:nvPr/>
        </p:nvSpPr>
        <p:spPr>
          <a:xfrm>
            <a:off x="6308299" y="5253493"/>
            <a:ext cx="635105" cy="110799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6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P</a:t>
            </a:r>
          </a:p>
        </p:txBody>
      </p:sp>
      <p:sp>
        <p:nvSpPr>
          <p:cNvPr id="55" name="TextovéPole 67"/>
          <p:cNvSpPr txBox="1"/>
          <p:nvPr/>
        </p:nvSpPr>
        <p:spPr>
          <a:xfrm>
            <a:off x="6313154" y="2947010"/>
            <a:ext cx="635105" cy="110799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6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P</a:t>
            </a:r>
          </a:p>
        </p:txBody>
      </p:sp>
      <p:sp>
        <p:nvSpPr>
          <p:cNvPr id="56" name="TextovéPole 68"/>
          <p:cNvSpPr txBox="1"/>
          <p:nvPr/>
        </p:nvSpPr>
        <p:spPr>
          <a:xfrm>
            <a:off x="6313154" y="4121200"/>
            <a:ext cx="635105" cy="110799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6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P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3"/>
          <p:cNvSpPr txBox="1"/>
          <p:nvPr/>
        </p:nvSpPr>
        <p:spPr>
          <a:xfrm>
            <a:off x="251524" y="260649"/>
            <a:ext cx="5801072" cy="4616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FF6600"/>
                </a:solidFill>
                <a:uFillTx/>
                <a:latin typeface="Calibri"/>
                <a:ea typeface=""/>
                <a:cs typeface=""/>
              </a:rPr>
              <a:t>Doplňuj správné hlásky do slov. Klikej na ně.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bg>
      <p:bgPr>
        <a:pattFill prst="dotGrid">
          <a:fgClr>
            <a:srgbClr val="B889DB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27"/>
          <p:cNvSpPr txBox="1"/>
          <p:nvPr/>
        </p:nvSpPr>
        <p:spPr>
          <a:xfrm>
            <a:off x="7970897" y="5445956"/>
            <a:ext cx="484430" cy="83099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800" b="1" i="0" u="none" strike="noStrike" kern="1200" cap="none" spc="0" baseline="0">
                <a:solidFill>
                  <a:srgbClr val="00B0F0"/>
                </a:solidFill>
                <a:uFillTx/>
                <a:latin typeface="Calibri"/>
                <a:ea typeface=""/>
                <a:cs typeface=""/>
              </a:rPr>
              <a:t>E</a:t>
            </a:r>
          </a:p>
        </p:txBody>
      </p:sp>
      <p:sp>
        <p:nvSpPr>
          <p:cNvPr id="3" name="TextovéPole 28"/>
          <p:cNvSpPr txBox="1"/>
          <p:nvPr/>
        </p:nvSpPr>
        <p:spPr>
          <a:xfrm>
            <a:off x="7998750" y="1484784"/>
            <a:ext cx="476411" cy="83099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800" b="1" i="0" u="none" strike="noStrike" kern="1200" cap="none" spc="0" baseline="0">
                <a:solidFill>
                  <a:srgbClr val="00B0F0"/>
                </a:solidFill>
                <a:uFillTx/>
                <a:latin typeface="Calibri"/>
                <a:ea typeface=""/>
                <a:cs typeface=""/>
              </a:rPr>
              <a:t>S</a:t>
            </a:r>
          </a:p>
        </p:txBody>
      </p:sp>
      <p:sp>
        <p:nvSpPr>
          <p:cNvPr id="4" name="TextovéPole 30"/>
          <p:cNvSpPr txBox="1"/>
          <p:nvPr/>
        </p:nvSpPr>
        <p:spPr>
          <a:xfrm>
            <a:off x="7957876" y="2902433"/>
            <a:ext cx="558168" cy="83099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800" b="1" i="0" u="none" strike="noStrike" kern="1200" cap="none" spc="0" baseline="0">
                <a:solidFill>
                  <a:srgbClr val="00B0F0"/>
                </a:solidFill>
                <a:uFillTx/>
                <a:latin typeface="Calibri"/>
                <a:ea typeface=""/>
                <a:cs typeface=""/>
              </a:rPr>
              <a:t>Á</a:t>
            </a:r>
          </a:p>
        </p:txBody>
      </p:sp>
      <p:sp>
        <p:nvSpPr>
          <p:cNvPr id="5" name="TextovéPole 31"/>
          <p:cNvSpPr txBox="1"/>
          <p:nvPr/>
        </p:nvSpPr>
        <p:spPr>
          <a:xfrm>
            <a:off x="2153183" y="5321661"/>
            <a:ext cx="590226" cy="83099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800" b="1" i="0" u="none" strike="noStrike" kern="1200" cap="none" spc="0" baseline="0">
                <a:solidFill>
                  <a:srgbClr val="00B0F0"/>
                </a:solidFill>
                <a:uFillTx/>
                <a:latin typeface="Calibri"/>
                <a:ea typeface=""/>
                <a:cs typeface=""/>
              </a:rPr>
              <a:t>N</a:t>
            </a:r>
          </a:p>
        </p:txBody>
      </p:sp>
      <p:sp>
        <p:nvSpPr>
          <p:cNvPr id="6" name="TextovéPole 33"/>
          <p:cNvSpPr txBox="1"/>
          <p:nvPr/>
        </p:nvSpPr>
        <p:spPr>
          <a:xfrm>
            <a:off x="2145301" y="4127400"/>
            <a:ext cx="548548" cy="83099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800" b="1" i="0" u="none" strike="noStrike" kern="1200" cap="none" spc="0" baseline="0">
                <a:solidFill>
                  <a:srgbClr val="00B0F0"/>
                </a:solidFill>
                <a:uFillTx/>
                <a:latin typeface="Calibri"/>
                <a:ea typeface=""/>
                <a:cs typeface=""/>
              </a:rPr>
              <a:t>V</a:t>
            </a:r>
          </a:p>
        </p:txBody>
      </p:sp>
      <p:sp>
        <p:nvSpPr>
          <p:cNvPr id="7" name="TextovéPole 36"/>
          <p:cNvSpPr txBox="1"/>
          <p:nvPr/>
        </p:nvSpPr>
        <p:spPr>
          <a:xfrm>
            <a:off x="7897160" y="298643"/>
            <a:ext cx="558168" cy="83099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800" b="1" i="0" u="none" strike="noStrike" kern="1200" cap="none" spc="0" baseline="0">
                <a:solidFill>
                  <a:srgbClr val="00B0F0"/>
                </a:solidFill>
                <a:uFillTx/>
                <a:latin typeface="Calibri"/>
                <a:ea typeface=""/>
                <a:cs typeface=""/>
              </a:rPr>
              <a:t>A</a:t>
            </a:r>
          </a:p>
        </p:txBody>
      </p:sp>
      <p:grpSp>
        <p:nvGrpSpPr>
          <p:cNvPr id="8" name="Skupina 46"/>
          <p:cNvGrpSpPr/>
          <p:nvPr/>
        </p:nvGrpSpPr>
        <p:grpSpPr>
          <a:xfrm>
            <a:off x="617439" y="313200"/>
            <a:ext cx="3666533" cy="5892749"/>
            <a:chOff x="617439" y="313200"/>
            <a:chExt cx="3666533" cy="5892749"/>
          </a:xfrm>
        </p:grpSpPr>
        <p:sp>
          <p:nvSpPr>
            <p:cNvPr id="9" name="Obdélník 3"/>
            <p:cNvSpPr/>
            <p:nvPr/>
          </p:nvSpPr>
          <p:spPr>
            <a:xfrm>
              <a:off x="683568" y="404667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0" name="Obdélník 4"/>
            <p:cNvSpPr/>
            <p:nvPr/>
          </p:nvSpPr>
          <p:spPr>
            <a:xfrm>
              <a:off x="1403649" y="404667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1" name="Obdélník 5"/>
            <p:cNvSpPr/>
            <p:nvPr/>
          </p:nvSpPr>
          <p:spPr>
            <a:xfrm>
              <a:off x="3563892" y="1779952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2" name="Obdélník 6"/>
            <p:cNvSpPr/>
            <p:nvPr/>
          </p:nvSpPr>
          <p:spPr>
            <a:xfrm>
              <a:off x="617439" y="5445224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3" name="Obdélník 7"/>
            <p:cNvSpPr/>
            <p:nvPr/>
          </p:nvSpPr>
          <p:spPr>
            <a:xfrm>
              <a:off x="685982" y="1779952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4" name="Obdélník 8"/>
            <p:cNvSpPr/>
            <p:nvPr/>
          </p:nvSpPr>
          <p:spPr>
            <a:xfrm>
              <a:off x="665280" y="2996955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5" name="Obdélník 9"/>
            <p:cNvSpPr/>
            <p:nvPr/>
          </p:nvSpPr>
          <p:spPr>
            <a:xfrm>
              <a:off x="2123730" y="404667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6" name="Obdélník 10"/>
            <p:cNvSpPr/>
            <p:nvPr/>
          </p:nvSpPr>
          <p:spPr>
            <a:xfrm>
              <a:off x="1403649" y="1773295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7" name="Obdélník 11"/>
            <p:cNvSpPr/>
            <p:nvPr/>
          </p:nvSpPr>
          <p:spPr>
            <a:xfrm>
              <a:off x="619377" y="4221089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8" name="Obdélník 12"/>
            <p:cNvSpPr/>
            <p:nvPr/>
          </p:nvSpPr>
          <p:spPr>
            <a:xfrm>
              <a:off x="2843811" y="1779952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9" name="Obdélník 13"/>
            <p:cNvSpPr/>
            <p:nvPr/>
          </p:nvSpPr>
          <p:spPr>
            <a:xfrm>
              <a:off x="2123730" y="1773295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20" name="Obdélník 14"/>
            <p:cNvSpPr/>
            <p:nvPr/>
          </p:nvSpPr>
          <p:spPr>
            <a:xfrm>
              <a:off x="2059539" y="4218858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21" name="Obdélník 15"/>
            <p:cNvSpPr/>
            <p:nvPr/>
          </p:nvSpPr>
          <p:spPr>
            <a:xfrm>
              <a:off x="1339458" y="4221089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22" name="Obdélník 16"/>
            <p:cNvSpPr/>
            <p:nvPr/>
          </p:nvSpPr>
          <p:spPr>
            <a:xfrm>
              <a:off x="2825523" y="2996955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23" name="Obdélník 17"/>
            <p:cNvSpPr/>
            <p:nvPr/>
          </p:nvSpPr>
          <p:spPr>
            <a:xfrm>
              <a:off x="2105442" y="2996955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24" name="Obdélník 18"/>
            <p:cNvSpPr/>
            <p:nvPr/>
          </p:nvSpPr>
          <p:spPr>
            <a:xfrm>
              <a:off x="1385361" y="2996955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25" name="Obdélník 21"/>
            <p:cNvSpPr/>
            <p:nvPr/>
          </p:nvSpPr>
          <p:spPr>
            <a:xfrm>
              <a:off x="3499692" y="5445224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26" name="Obdélník 22"/>
            <p:cNvSpPr/>
            <p:nvPr/>
          </p:nvSpPr>
          <p:spPr>
            <a:xfrm>
              <a:off x="2779620" y="5445224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27" name="Obdélník 23"/>
            <p:cNvSpPr/>
            <p:nvPr/>
          </p:nvSpPr>
          <p:spPr>
            <a:xfrm>
              <a:off x="2059539" y="5445956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28" name="Obdélník 24"/>
            <p:cNvSpPr/>
            <p:nvPr/>
          </p:nvSpPr>
          <p:spPr>
            <a:xfrm>
              <a:off x="1337520" y="5445224"/>
              <a:ext cx="720080" cy="648071"/>
            </a:xfrm>
            <a:prstGeom prst="rect">
              <a:avLst/>
            </a:prstGeom>
            <a:noFill/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29" name="TextovéPole 26"/>
            <p:cNvSpPr txBox="1"/>
            <p:nvPr/>
          </p:nvSpPr>
          <p:spPr>
            <a:xfrm>
              <a:off x="790407" y="316400"/>
              <a:ext cx="511679" cy="83099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800" b="1" i="0" u="none" strike="noStrike" kern="1200" cap="none" spc="0" baseline="0">
                  <a:solidFill>
                    <a:srgbClr val="00B0F0"/>
                  </a:solidFill>
                  <a:uFillTx/>
                  <a:latin typeface="Calibri"/>
                  <a:ea typeface=""/>
                  <a:cs typeface=""/>
                </a:rPr>
                <a:t>P</a:t>
              </a: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790187" y="1681828"/>
              <a:ext cx="511679" cy="83099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800" b="1" i="0" u="none" strike="noStrike" kern="1200" cap="none" spc="0" baseline="0">
                  <a:solidFill>
                    <a:srgbClr val="00B0F0"/>
                  </a:solidFill>
                  <a:uFillTx/>
                  <a:latin typeface="Calibri"/>
                  <a:ea typeface=""/>
                  <a:cs typeface=""/>
                </a:rPr>
                <a:t>P</a:t>
              </a:r>
            </a:p>
          </p:txBody>
        </p:sp>
        <p:sp>
          <p:nvSpPr>
            <p:cNvPr id="31" name="TextovéPole 32"/>
            <p:cNvSpPr txBox="1"/>
            <p:nvPr/>
          </p:nvSpPr>
          <p:spPr>
            <a:xfrm>
              <a:off x="1548737" y="313200"/>
              <a:ext cx="484430" cy="83099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800" b="1" i="0" u="none" strike="noStrike" kern="1200" cap="none" spc="0" baseline="0">
                  <a:solidFill>
                    <a:srgbClr val="00B0F0"/>
                  </a:solidFill>
                  <a:uFillTx/>
                  <a:latin typeface="Calibri"/>
                  <a:ea typeface=""/>
                  <a:cs typeface=""/>
                </a:rPr>
                <a:t>E</a:t>
              </a:r>
            </a:p>
          </p:txBody>
        </p:sp>
        <p:sp>
          <p:nvSpPr>
            <p:cNvPr id="32" name="TextovéPole 34"/>
            <p:cNvSpPr txBox="1"/>
            <p:nvPr/>
          </p:nvSpPr>
          <p:spPr>
            <a:xfrm>
              <a:off x="769485" y="2958047"/>
              <a:ext cx="511679" cy="83099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800" b="1" i="0" u="none" strike="noStrike" kern="1200" cap="none" spc="0" baseline="0">
                  <a:solidFill>
                    <a:srgbClr val="00B0F0"/>
                  </a:solidFill>
                  <a:uFillTx/>
                  <a:latin typeface="Calibri"/>
                  <a:ea typeface=""/>
                  <a:cs typeface=""/>
                </a:rPr>
                <a:t>P</a:t>
              </a:r>
            </a:p>
          </p:txBody>
        </p:sp>
        <p:sp>
          <p:nvSpPr>
            <p:cNvPr id="33" name="TextovéPole 35"/>
            <p:cNvSpPr txBox="1"/>
            <p:nvPr/>
          </p:nvSpPr>
          <p:spPr>
            <a:xfrm>
              <a:off x="1526682" y="1700811"/>
              <a:ext cx="530918" cy="83099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800" b="1" i="0" u="none" strike="noStrike" kern="1200" cap="none" spc="0" baseline="0">
                  <a:solidFill>
                    <a:srgbClr val="00B0F0"/>
                  </a:solidFill>
                  <a:uFillTx/>
                  <a:latin typeface="Calibri"/>
                  <a:ea typeface=""/>
                  <a:cs typeface=""/>
                </a:rPr>
                <a:t>R</a:t>
              </a:r>
            </a:p>
          </p:txBody>
        </p:sp>
        <p:sp>
          <p:nvSpPr>
            <p:cNvPr id="34" name="TextovéPole 37"/>
            <p:cNvSpPr txBox="1"/>
            <p:nvPr/>
          </p:nvSpPr>
          <p:spPr>
            <a:xfrm>
              <a:off x="2965646" y="1700811"/>
              <a:ext cx="476411" cy="83099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800" b="1" i="0" u="none" strike="noStrike" kern="1200" cap="none" spc="0" baseline="0">
                  <a:solidFill>
                    <a:srgbClr val="00B0F0"/>
                  </a:solidFill>
                  <a:uFillTx/>
                  <a:latin typeface="Calibri"/>
                  <a:ea typeface=""/>
                  <a:cs typeface=""/>
                </a:rPr>
                <a:t>S</a:t>
              </a:r>
            </a:p>
          </p:txBody>
        </p:sp>
        <p:sp>
          <p:nvSpPr>
            <p:cNvPr id="35" name="TextovéPole 38"/>
            <p:cNvSpPr txBox="1"/>
            <p:nvPr/>
          </p:nvSpPr>
          <p:spPr>
            <a:xfrm>
              <a:off x="3633103" y="1681828"/>
              <a:ext cx="484430" cy="83099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800" b="1" i="0" u="none" strike="noStrike" kern="1200" cap="none" spc="0" baseline="0">
                  <a:solidFill>
                    <a:srgbClr val="00B0F0"/>
                  </a:solidFill>
                  <a:uFillTx/>
                  <a:latin typeface="Calibri"/>
                  <a:ea typeface=""/>
                  <a:cs typeface=""/>
                </a:rPr>
                <a:t>E</a:t>
              </a:r>
            </a:p>
          </p:txBody>
        </p:sp>
        <p:sp>
          <p:nvSpPr>
            <p:cNvPr id="36" name="TextovéPole 39"/>
            <p:cNvSpPr txBox="1"/>
            <p:nvPr/>
          </p:nvSpPr>
          <p:spPr>
            <a:xfrm>
              <a:off x="723573" y="4159569"/>
              <a:ext cx="511679" cy="83099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800" b="1" i="0" u="none" strike="noStrike" kern="1200" cap="none" spc="0" baseline="0">
                  <a:solidFill>
                    <a:srgbClr val="00B0F0"/>
                  </a:solidFill>
                  <a:uFillTx/>
                  <a:latin typeface="Calibri"/>
                  <a:ea typeface=""/>
                  <a:cs typeface=""/>
                </a:rPr>
                <a:t>P</a:t>
              </a:r>
            </a:p>
          </p:txBody>
        </p:sp>
        <p:sp>
          <p:nvSpPr>
            <p:cNvPr id="37" name="TextovéPole 40"/>
            <p:cNvSpPr txBox="1"/>
            <p:nvPr/>
          </p:nvSpPr>
          <p:spPr>
            <a:xfrm>
              <a:off x="2903128" y="2950841"/>
              <a:ext cx="601446" cy="83099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800" b="1" i="0" u="none" strike="noStrike" kern="1200" cap="none" spc="0" baseline="0">
                  <a:solidFill>
                    <a:srgbClr val="00B0F0"/>
                  </a:solidFill>
                  <a:uFillTx/>
                  <a:latin typeface="Calibri"/>
                  <a:ea typeface=""/>
                  <a:cs typeface=""/>
                </a:rPr>
                <a:t>O</a:t>
              </a:r>
            </a:p>
          </p:txBody>
        </p:sp>
        <p:sp>
          <p:nvSpPr>
            <p:cNvPr id="38" name="TextovéPole 43"/>
            <p:cNvSpPr txBox="1"/>
            <p:nvPr/>
          </p:nvSpPr>
          <p:spPr>
            <a:xfrm>
              <a:off x="3619926" y="5374952"/>
              <a:ext cx="184727" cy="83099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4800" b="1" i="0" u="none" strike="noStrike" kern="1200" cap="none" spc="0" baseline="0">
                <a:solidFill>
                  <a:srgbClr val="00B0F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39" name="TextovéPole 44"/>
            <p:cNvSpPr txBox="1"/>
            <p:nvPr/>
          </p:nvSpPr>
          <p:spPr>
            <a:xfrm>
              <a:off x="750329" y="5348051"/>
              <a:ext cx="511679" cy="83099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800" b="1" i="0" u="none" strike="noStrike" kern="1200" cap="none" spc="0" baseline="0">
                  <a:solidFill>
                    <a:srgbClr val="00B0F0"/>
                  </a:solidFill>
                  <a:uFillTx/>
                  <a:latin typeface="Calibri"/>
                  <a:ea typeface=""/>
                  <a:cs typeface=""/>
                </a:rPr>
                <a:t>P</a:t>
              </a:r>
            </a:p>
          </p:txBody>
        </p:sp>
        <p:sp>
          <p:nvSpPr>
            <p:cNvPr id="40" name="TextovéPole 45"/>
            <p:cNvSpPr txBox="1"/>
            <p:nvPr/>
          </p:nvSpPr>
          <p:spPr>
            <a:xfrm>
              <a:off x="2285460" y="2949516"/>
              <a:ext cx="360035" cy="83099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800" b="1" i="0" u="none" strike="noStrike" kern="1200" cap="none" spc="0" baseline="0">
                  <a:solidFill>
                    <a:srgbClr val="00B0F0"/>
                  </a:solidFill>
                  <a:uFillTx/>
                  <a:latin typeface="Calibri"/>
                  <a:ea typeface=""/>
                  <a:cs typeface=""/>
                </a:rPr>
                <a:t>R</a:t>
              </a:r>
            </a:p>
          </p:txBody>
        </p:sp>
      </p:grpSp>
      <p:sp>
        <p:nvSpPr>
          <p:cNvPr id="41" name="TextovéPole 47"/>
          <p:cNvSpPr txBox="1"/>
          <p:nvPr/>
        </p:nvSpPr>
        <p:spPr>
          <a:xfrm>
            <a:off x="1444678" y="5348051"/>
            <a:ext cx="601446" cy="83099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800" b="1" i="0" u="none" strike="noStrike" kern="1200" cap="none" spc="0" baseline="0">
                <a:solidFill>
                  <a:srgbClr val="00B0F0"/>
                </a:solidFill>
                <a:uFillTx/>
                <a:latin typeface="Calibri"/>
                <a:ea typeface=""/>
                <a:cs typeface=""/>
              </a:rPr>
              <a:t>O</a:t>
            </a:r>
          </a:p>
        </p:txBody>
      </p:sp>
      <p:sp>
        <p:nvSpPr>
          <p:cNvPr id="42" name="TextovéPole 48"/>
          <p:cNvSpPr txBox="1"/>
          <p:nvPr/>
        </p:nvSpPr>
        <p:spPr>
          <a:xfrm>
            <a:off x="2943343" y="5330083"/>
            <a:ext cx="484430" cy="83099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800" b="1" i="0" u="none" strike="noStrike" kern="1200" cap="none" spc="0" baseline="0">
                <a:solidFill>
                  <a:srgbClr val="00B0F0"/>
                </a:solidFill>
                <a:uFillTx/>
                <a:latin typeface="Calibri"/>
                <a:ea typeface=""/>
                <a:cs typeface=""/>
              </a:rPr>
              <a:t>E</a:t>
            </a:r>
          </a:p>
        </p:txBody>
      </p:sp>
      <p:sp>
        <p:nvSpPr>
          <p:cNvPr id="43" name="TextovéPole 49"/>
          <p:cNvSpPr txBox="1"/>
          <p:nvPr/>
        </p:nvSpPr>
        <p:spPr>
          <a:xfrm>
            <a:off x="3680725" y="5330074"/>
            <a:ext cx="476411" cy="83099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800" b="1" i="0" u="none" strike="noStrike" kern="1200" cap="none" spc="0" baseline="0">
                <a:solidFill>
                  <a:srgbClr val="00B0F0"/>
                </a:solidFill>
                <a:uFillTx/>
                <a:latin typeface="Calibri"/>
                <a:ea typeface=""/>
                <a:cs typeface=""/>
              </a:rPr>
              <a:t>S</a:t>
            </a:r>
          </a:p>
        </p:txBody>
      </p:sp>
      <p:sp>
        <p:nvSpPr>
          <p:cNvPr id="44" name="Obdélník 50"/>
          <p:cNvSpPr/>
          <p:nvPr/>
        </p:nvSpPr>
        <p:spPr>
          <a:xfrm>
            <a:off x="4216837" y="5439509"/>
            <a:ext cx="720080" cy="648071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5" name="TextovéPole 51"/>
          <p:cNvSpPr txBox="1"/>
          <p:nvPr/>
        </p:nvSpPr>
        <p:spPr>
          <a:xfrm>
            <a:off x="7981047" y="4223531"/>
            <a:ext cx="587017" cy="83099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800" b="1" i="0" u="none" strike="noStrike" kern="1200" cap="none" spc="0" baseline="0">
                <a:solidFill>
                  <a:srgbClr val="00B0F0"/>
                </a:solidFill>
                <a:uFillTx/>
                <a:latin typeface="Calibri"/>
                <a:ea typeface=""/>
                <a:cs typeface=""/>
              </a:rPr>
              <a:t>U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04788E-6 L -0.62917 -0.17603 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dur="indefinit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childTnLst>
                  <p:par>
                    <p:cTn id="8" fill="hold">
                      <p:stCondLst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3789E-6 L -0.63038 0.20681 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dur="indefinit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childTnLst>
                  <p:par>
                    <p:cTn id="13" fill="hold">
                      <p:stCondLst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5.59796E-7 L -0.72361 0.18413 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dur="indefinit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childTnLst>
                  <p:par>
                    <p:cTn id="18" fill="hold">
                      <p:stCondLst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45131E-6 L -0.70521 -0.3648 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2" dur="indefinit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childTnLst>
                  <p:par>
                    <p:cTn id="23" fill="hold">
                      <p:stCondLst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99653E-7 L -0.41267 0.15961 ">
                                      <p:cBhvr>
                                        <p:cTn id="2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4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3"/>
          <p:cNvSpPr txBox="1"/>
          <p:nvPr/>
        </p:nvSpPr>
        <p:spPr>
          <a:xfrm>
            <a:off x="395532" y="260649"/>
            <a:ext cx="7645298" cy="4616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Skládej slova. Na správné hlásky klikej. Obrázek ti pomůže.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2"/>
          <p:cNvSpPr txBox="1"/>
          <p:nvPr/>
        </p:nvSpPr>
        <p:spPr>
          <a:xfrm>
            <a:off x="6273186" y="1199263"/>
            <a:ext cx="593436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P</a:t>
            </a:r>
          </a:p>
        </p:txBody>
      </p:sp>
      <p:sp>
        <p:nvSpPr>
          <p:cNvPr id="3" name="TextovéPole 13"/>
          <p:cNvSpPr txBox="1"/>
          <p:nvPr/>
        </p:nvSpPr>
        <p:spPr>
          <a:xfrm>
            <a:off x="7380314" y="1199263"/>
            <a:ext cx="559768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E</a:t>
            </a:r>
          </a:p>
        </p:txBody>
      </p:sp>
      <p:sp>
        <p:nvSpPr>
          <p:cNvPr id="4" name="TextovéPole 14"/>
          <p:cNvSpPr txBox="1"/>
          <p:nvPr/>
        </p:nvSpPr>
        <p:spPr>
          <a:xfrm>
            <a:off x="5245638" y="1176686"/>
            <a:ext cx="548548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S</a:t>
            </a:r>
          </a:p>
        </p:txBody>
      </p:sp>
      <p:sp>
        <p:nvSpPr>
          <p:cNvPr id="5" name="TextovéPole 15"/>
          <p:cNvSpPr txBox="1"/>
          <p:nvPr/>
        </p:nvSpPr>
        <p:spPr>
          <a:xfrm>
            <a:off x="8028386" y="4075544"/>
            <a:ext cx="720080" cy="10156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P</a:t>
            </a:r>
          </a:p>
        </p:txBody>
      </p:sp>
      <p:sp>
        <p:nvSpPr>
          <p:cNvPr id="6" name="TextovéPole 16"/>
          <p:cNvSpPr txBox="1"/>
          <p:nvPr/>
        </p:nvSpPr>
        <p:spPr>
          <a:xfrm>
            <a:off x="6444206" y="4090257"/>
            <a:ext cx="559768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E</a:t>
            </a:r>
          </a:p>
        </p:txBody>
      </p:sp>
      <p:sp>
        <p:nvSpPr>
          <p:cNvPr id="7" name="TextovéPole 17"/>
          <p:cNvSpPr txBox="1"/>
          <p:nvPr/>
        </p:nvSpPr>
        <p:spPr>
          <a:xfrm>
            <a:off x="7192752" y="4095497"/>
            <a:ext cx="934891" cy="10156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R</a:t>
            </a:r>
          </a:p>
        </p:txBody>
      </p:sp>
      <p:sp>
        <p:nvSpPr>
          <p:cNvPr id="8" name="TextovéPole 18"/>
          <p:cNvSpPr txBox="1"/>
          <p:nvPr/>
        </p:nvSpPr>
        <p:spPr>
          <a:xfrm>
            <a:off x="5519912" y="4095497"/>
            <a:ext cx="705642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O</a:t>
            </a:r>
          </a:p>
        </p:txBody>
      </p:sp>
      <p:grpSp>
        <p:nvGrpSpPr>
          <p:cNvPr id="9" name="Skupina 19"/>
          <p:cNvGrpSpPr/>
          <p:nvPr/>
        </p:nvGrpSpPr>
        <p:grpSpPr>
          <a:xfrm>
            <a:off x="431541" y="706474"/>
            <a:ext cx="3852431" cy="1700637"/>
            <a:chOff x="431541" y="706474"/>
            <a:chExt cx="3852431" cy="1700637"/>
          </a:xfrm>
        </p:grpSpPr>
        <p:grpSp>
          <p:nvGrpSpPr>
            <p:cNvPr id="10" name="Skupina 10"/>
            <p:cNvGrpSpPr/>
            <p:nvPr/>
          </p:nvGrpSpPr>
          <p:grpSpPr>
            <a:xfrm>
              <a:off x="1907703" y="1288471"/>
              <a:ext cx="2376269" cy="793808"/>
              <a:chOff x="1907703" y="1288471"/>
              <a:chExt cx="2376269" cy="793808"/>
            </a:xfrm>
          </p:grpSpPr>
          <p:sp>
            <p:nvSpPr>
              <p:cNvPr id="11" name="Obdélník 3"/>
              <p:cNvSpPr/>
              <p:nvPr/>
            </p:nvSpPr>
            <p:spPr>
              <a:xfrm>
                <a:off x="3491883" y="1290190"/>
                <a:ext cx="792089" cy="792089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12" name="Obdélník 4"/>
              <p:cNvSpPr/>
              <p:nvPr/>
            </p:nvSpPr>
            <p:spPr>
              <a:xfrm>
                <a:off x="2699793" y="1290190"/>
                <a:ext cx="792089" cy="792089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13" name="Obdélník 5"/>
              <p:cNvSpPr/>
              <p:nvPr/>
            </p:nvSpPr>
            <p:spPr>
              <a:xfrm>
                <a:off x="1907703" y="1288471"/>
                <a:ext cx="792089" cy="792089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</p:grpSp>
        <p:pic>
          <p:nvPicPr>
            <p:cNvPr id="14" name="Picture 2" descr="C:\Users\pc\AppData\Local\Microsoft\Windows\Temporary Internet Files\Content.IE5\G9HC2RKH\MP900444804[1].jpg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431541" y="706474"/>
              <a:ext cx="1296143" cy="1700637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5" name="Skupina 20"/>
          <p:cNvGrpSpPr/>
          <p:nvPr/>
        </p:nvGrpSpPr>
        <p:grpSpPr>
          <a:xfrm>
            <a:off x="436177" y="3723455"/>
            <a:ext cx="4459858" cy="1360261"/>
            <a:chOff x="436177" y="3723455"/>
            <a:chExt cx="4459858" cy="1360261"/>
          </a:xfrm>
        </p:grpSpPr>
        <p:grpSp>
          <p:nvGrpSpPr>
            <p:cNvPr id="16" name="Skupina 11"/>
            <p:cNvGrpSpPr/>
            <p:nvPr/>
          </p:nvGrpSpPr>
          <p:grpSpPr>
            <a:xfrm>
              <a:off x="1727685" y="4006306"/>
              <a:ext cx="3168350" cy="793323"/>
              <a:chOff x="1727685" y="4006306"/>
              <a:chExt cx="3168350" cy="793323"/>
            </a:xfrm>
          </p:grpSpPr>
          <p:sp>
            <p:nvSpPr>
              <p:cNvPr id="17" name="Obdélník 6"/>
              <p:cNvSpPr/>
              <p:nvPr/>
            </p:nvSpPr>
            <p:spPr>
              <a:xfrm>
                <a:off x="4103946" y="4007540"/>
                <a:ext cx="792089" cy="792089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18" name="Obdélník 7"/>
              <p:cNvSpPr/>
              <p:nvPr/>
            </p:nvSpPr>
            <p:spPr>
              <a:xfrm>
                <a:off x="3311856" y="4007540"/>
                <a:ext cx="792089" cy="792089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19" name="Obdélník 8"/>
              <p:cNvSpPr/>
              <p:nvPr/>
            </p:nvSpPr>
            <p:spPr>
              <a:xfrm>
                <a:off x="2519775" y="4006306"/>
                <a:ext cx="792089" cy="792089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20" name="Obdélník 9"/>
              <p:cNvSpPr/>
              <p:nvPr/>
            </p:nvSpPr>
            <p:spPr>
              <a:xfrm>
                <a:off x="1727685" y="4007540"/>
                <a:ext cx="792089" cy="792089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</p:grpSp>
        <p:pic>
          <p:nvPicPr>
            <p:cNvPr id="21" name="Picture 3" descr="C:\Users\pc\AppData\Local\Microsoft\Windows\Temporary Internet Files\Content.IE5\MFSGWU2F\MC900441726[1].png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436177" y="3723455"/>
              <a:ext cx="1360261" cy="1360261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9.48415E-8 L -0.47031 0.00972 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dur="indefinit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childTnLst>
                  <p:par>
                    <p:cTn id="8" fill="hold">
                      <p:stCondLst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9.48415E-8 L -0.51093 0.00972 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dur="indefinit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childTnLst>
                  <p:par>
                    <p:cTn id="13" fill="hold">
                      <p:stCondLst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41337E-6 L -0.19028 0.01296 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dur="indefinit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childTnLst>
                  <p:par>
                    <p:cTn id="18" fill="hold">
                      <p:stCondLst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27088E-6 L -0.69305 -0.02128 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dur="indefinit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childTnLst>
                  <p:par>
                    <p:cTn id="23" fill="hold">
                      <p:stCondLst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84155E-6 L -0.4243 -0.02337 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dur="indefinit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childTnLst>
                  <p:par>
                    <p:cTn id="28" fill="hold">
                      <p:stCondLst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41823E-7 L -0.43211 -0.02429 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dur="indefinit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childTnLst>
                  <p:par>
                    <p:cTn id="33" fill="hold">
                      <p:stCondLst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41823E-7 L -0.1658 -0.02429 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 noGrp="1"/>
          </p:cNvSpPr>
          <p:nvPr>
            <p:ph idx="1"/>
          </p:nvPr>
        </p:nvSpPr>
        <p:spPr>
          <a:xfrm>
            <a:off x="251524" y="116631"/>
            <a:ext cx="8435275" cy="6009528"/>
          </a:xfrm>
        </p:spPr>
        <p:txBody>
          <a:bodyPr/>
          <a:lstStyle/>
          <a:p>
            <a:pPr marL="0" lvl="0" indent="0">
              <a:buNone/>
            </a:pPr>
            <a:r>
              <a:rPr lang="cs-CZ"/>
              <a:t>Zdroje a citace: Microsoft - Office klipart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475</Words>
  <Application>Microsoft Office PowerPoint</Application>
  <PresentationFormat>Předvádění na obrazovce (4:3)</PresentationFormat>
  <Paragraphs>117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Hláska P VY_32_INOVACE_1B_01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Hláska P VY_32_INOVACE_1B_01 Číslo projektu: CZ.1.07/1.5.00/34.1056</dc:title>
  <dc:creator>pc</dc:creator>
  <cp:lastModifiedBy>pc</cp:lastModifiedBy>
  <cp:revision>23</cp:revision>
  <dcterms:created xsi:type="dcterms:W3CDTF">2013-07-03T13:49:15Z</dcterms:created>
  <dcterms:modified xsi:type="dcterms:W3CDTF">2013-12-04T16:04:56Z</dcterms:modified>
</cp:coreProperties>
</file>