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64" r:id="rId2"/>
    <p:sldId id="265" r:id="rId3"/>
    <p:sldId id="257" r:id="rId4"/>
    <p:sldId id="258" r:id="rId5"/>
    <p:sldId id="259" r:id="rId6"/>
    <p:sldId id="260" r:id="rId7"/>
    <p:sldId id="261" r:id="rId8"/>
    <p:sldId id="263" r:id="rId9"/>
    <p:sldId id="262" r:id="rId10"/>
    <p:sldId id="273" r:id="rId11"/>
    <p:sldId id="267" r:id="rId12"/>
    <p:sldId id="268" r:id="rId13"/>
    <p:sldId id="272" r:id="rId14"/>
    <p:sldId id="269" r:id="rId15"/>
    <p:sldId id="271" r:id="rId16"/>
    <p:sldId id="270" r:id="rId17"/>
    <p:sldId id="266"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02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Nadpis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cs-CZ" smtClean="0"/>
              <a:t>Kliknutím lze upravit styl.</a:t>
            </a:r>
            <a:endParaRPr kumimoji="0" lang="en-US"/>
          </a:p>
        </p:txBody>
      </p:sp>
      <p:cxnSp>
        <p:nvCxnSpPr>
          <p:cNvPr id="8" name="Přímá spojnice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á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Zástupný symbol pro datum 14"/>
          <p:cNvSpPr>
            <a:spLocks noGrp="1"/>
          </p:cNvSpPr>
          <p:nvPr>
            <p:ph type="dt" sz="half" idx="10"/>
          </p:nvPr>
        </p:nvSpPr>
        <p:spPr/>
        <p:txBody>
          <a:bodyPr/>
          <a:lstStyle/>
          <a:p>
            <a:fld id="{6FC2AFCC-A1A6-475A-8667-05AD8986AAD4}" type="datetimeFigureOut">
              <a:rPr lang="cs-CZ" smtClean="0"/>
              <a:t>26.3.2012</a:t>
            </a:fld>
            <a:endParaRPr lang="cs-CZ"/>
          </a:p>
        </p:txBody>
      </p:sp>
      <p:sp>
        <p:nvSpPr>
          <p:cNvPr id="16" name="Zástupný symbol pro číslo snímku 15"/>
          <p:cNvSpPr>
            <a:spLocks noGrp="1"/>
          </p:cNvSpPr>
          <p:nvPr>
            <p:ph type="sldNum" sz="quarter" idx="11"/>
          </p:nvPr>
        </p:nvSpPr>
        <p:spPr/>
        <p:txBody>
          <a:bodyPr/>
          <a:lstStyle/>
          <a:p>
            <a:fld id="{44E21A55-451F-44AD-8AA6-777A9FE91014}" type="slidenum">
              <a:rPr lang="cs-CZ" smtClean="0"/>
              <a:t>‹#›</a:t>
            </a:fld>
            <a:endParaRPr lang="cs-CZ"/>
          </a:p>
        </p:txBody>
      </p:sp>
      <p:sp>
        <p:nvSpPr>
          <p:cNvPr id="17" name="Zástupný symbol pro zápatí 16"/>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Zástupný symbol pro obsah 8"/>
          <p:cNvSpPr>
            <a:spLocks noGrp="1"/>
          </p:cNvSpPr>
          <p:nvPr>
            <p:ph idx="1"/>
          </p:nvPr>
        </p:nvSpPr>
        <p:spPr>
          <a:xfrm>
            <a:off x="457200" y="1524000"/>
            <a:ext cx="8229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4" name="Zástupný symbol pro datum 13"/>
          <p:cNvSpPr>
            <a:spLocks noGrp="1"/>
          </p:cNvSpPr>
          <p:nvPr>
            <p:ph type="dt" sz="half" idx="14"/>
          </p:nvPr>
        </p:nvSpPr>
        <p:spPr/>
        <p:txBody>
          <a:bodyPr/>
          <a:lstStyle/>
          <a:p>
            <a:fld id="{6FC2AFCC-A1A6-475A-8667-05AD8986AAD4}" type="datetimeFigureOut">
              <a:rPr lang="cs-CZ" smtClean="0"/>
              <a:t>26.3.2012</a:t>
            </a:fld>
            <a:endParaRPr lang="cs-CZ"/>
          </a:p>
        </p:txBody>
      </p:sp>
      <p:sp>
        <p:nvSpPr>
          <p:cNvPr id="15" name="Zástupný symbol pro číslo snímku 14"/>
          <p:cNvSpPr>
            <a:spLocks noGrp="1"/>
          </p:cNvSpPr>
          <p:nvPr>
            <p:ph type="sldNum" sz="quarter" idx="15"/>
          </p:nvPr>
        </p:nvSpPr>
        <p:spPr/>
        <p:txBody>
          <a:bodyPr/>
          <a:lstStyle>
            <a:lvl1pPr algn="ctr">
              <a:defRPr/>
            </a:lvl1pPr>
          </a:lstStyle>
          <a:p>
            <a:fld id="{44E21A55-451F-44AD-8AA6-777A9FE91014}" type="slidenum">
              <a:rPr lang="cs-CZ" smtClean="0"/>
              <a:t>‹#›</a:t>
            </a:fld>
            <a:endParaRPr lang="cs-CZ"/>
          </a:p>
        </p:txBody>
      </p:sp>
      <p:sp>
        <p:nvSpPr>
          <p:cNvPr id="16" name="Zástupný symbol pro zápatí 15"/>
          <p:cNvSpPr>
            <a:spLocks noGrp="1"/>
          </p:cNvSpPr>
          <p:nvPr>
            <p:ph type="ftr" sz="quarter" idx="16"/>
          </p:nvPr>
        </p:nvSpPr>
        <p:spPr/>
        <p:txBody>
          <a:bodyPr/>
          <a:lstStyle/>
          <a:p>
            <a:endParaRPr lang="cs-CZ"/>
          </a:p>
        </p:txBody>
      </p:sp>
      <p:sp>
        <p:nvSpPr>
          <p:cNvPr id="17" name="Nadpis 16"/>
          <p:cNvSpPr>
            <a:spLocks noGrp="1"/>
          </p:cNvSpPr>
          <p:nvPr>
            <p:ph type="title"/>
          </p:nvPr>
        </p:nvSpPr>
        <p:spPr/>
        <p:txBody>
          <a:bodyPr rtlCol="0" anchor="b" anchorCtr="0"/>
          <a:lstStyle/>
          <a:p>
            <a:r>
              <a:rPr kumimoji="0" lang="cs-CZ" smtClean="0"/>
              <a:t>Kliknutím lze upravit styl.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p:txBody>
          <a:bodyPr/>
          <a:lstStyle/>
          <a:p>
            <a:fld id="{6FC2AFCC-A1A6-475A-8667-05AD8986AAD4}" type="datetimeFigureOut">
              <a:rPr lang="cs-CZ" smtClean="0"/>
              <a:t>26.3.2012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4E21A55-451F-44AD-8AA6-777A9FE91014}" type="slidenum">
              <a:rPr lang="cs-CZ" smtClean="0"/>
              <a:t>‹#›</a:t>
            </a:fld>
            <a:endParaRPr lang="cs-CZ"/>
          </a:p>
        </p:txBody>
      </p:sp>
      <p:sp>
        <p:nvSpPr>
          <p:cNvPr id="2" name="Nadpis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cxnSp>
        <p:nvCxnSpPr>
          <p:cNvPr id="7" name="Přímá spojnice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Zástupný symbol pro datum 4"/>
          <p:cNvSpPr>
            <a:spLocks noGrp="1"/>
          </p:cNvSpPr>
          <p:nvPr>
            <p:ph type="dt" sz="half" idx="10"/>
          </p:nvPr>
        </p:nvSpPr>
        <p:spPr/>
        <p:txBody>
          <a:bodyPr/>
          <a:lstStyle/>
          <a:p>
            <a:fld id="{6FC2AFCC-A1A6-475A-8667-05AD8986AAD4}" type="datetimeFigureOut">
              <a:rPr lang="cs-CZ" smtClean="0"/>
              <a:t>26.3.2012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4E21A55-451F-44AD-8AA6-777A9FE91014}" type="slidenum">
              <a:rPr lang="cs-CZ" smtClean="0"/>
              <a:t>‹#›</a:t>
            </a:fld>
            <a:endParaRPr lang="cs-CZ"/>
          </a:p>
        </p:txBody>
      </p:sp>
      <p:sp>
        <p:nvSpPr>
          <p:cNvPr id="2" name="Nadpis 1"/>
          <p:cNvSpPr>
            <a:spLocks noGrp="1"/>
          </p:cNvSpPr>
          <p:nvPr>
            <p:ph type="title"/>
          </p:nvPr>
        </p:nvSpPr>
        <p:spPr/>
        <p:txBody>
          <a:bodyPr/>
          <a:lstStyle/>
          <a:p>
            <a:r>
              <a:rPr kumimoji="0" lang="cs-CZ" smtClean="0"/>
              <a:t>Kliknutím lze upravit styl.</a:t>
            </a:r>
            <a:endParaRPr kumimoji="0" lang="en-US"/>
          </a:p>
        </p:txBody>
      </p:sp>
      <p:sp>
        <p:nvSpPr>
          <p:cNvPr id="11" name="Zástupný symbol pro obsah 10"/>
          <p:cNvSpPr>
            <a:spLocks noGrp="1"/>
          </p:cNvSpPr>
          <p:nvPr>
            <p:ph sz="half" idx="1"/>
          </p:nvPr>
        </p:nvSpPr>
        <p:spPr>
          <a:xfrm>
            <a:off x="457200" y="1524000"/>
            <a:ext cx="4059936"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524000"/>
            <a:ext cx="4059936"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9" name="Zástupný symbol pro číslo snímku 8"/>
          <p:cNvSpPr>
            <a:spLocks noGrp="1"/>
          </p:cNvSpPr>
          <p:nvPr>
            <p:ph type="sldNum" sz="quarter" idx="12"/>
          </p:nvPr>
        </p:nvSpPr>
        <p:spPr/>
        <p:txBody>
          <a:bodyPr/>
          <a:lstStyle/>
          <a:p>
            <a:fld id="{44E21A55-451F-44AD-8AA6-777A9FE91014}" type="slidenum">
              <a:rPr lang="cs-CZ" smtClean="0"/>
              <a:t>‹#›</a:t>
            </a:fld>
            <a:endParaRPr lang="cs-CZ"/>
          </a:p>
        </p:txBody>
      </p:sp>
      <p:sp>
        <p:nvSpPr>
          <p:cNvPr id="8" name="Zástupný symbol pro zápatí 7"/>
          <p:cNvSpPr>
            <a:spLocks noGrp="1"/>
          </p:cNvSpPr>
          <p:nvPr>
            <p:ph type="ftr" sz="quarter" idx="11"/>
          </p:nvPr>
        </p:nvSpPr>
        <p:spPr/>
        <p:txBody>
          <a:bodyPr/>
          <a:lstStyle/>
          <a:p>
            <a:endParaRPr lang="cs-CZ"/>
          </a:p>
        </p:txBody>
      </p:sp>
      <p:sp>
        <p:nvSpPr>
          <p:cNvPr id="7" name="Zástupný symbol pro datum 6"/>
          <p:cNvSpPr>
            <a:spLocks noGrp="1"/>
          </p:cNvSpPr>
          <p:nvPr>
            <p:ph type="dt" sz="half" idx="10"/>
          </p:nvPr>
        </p:nvSpPr>
        <p:spPr/>
        <p:txBody>
          <a:bodyPr/>
          <a:lstStyle/>
          <a:p>
            <a:fld id="{6FC2AFCC-A1A6-475A-8667-05AD8986AAD4}" type="datetimeFigureOut">
              <a:rPr lang="cs-CZ" smtClean="0"/>
              <a:t>26.3.2012</a:t>
            </a:fld>
            <a:endParaRPr lang="cs-CZ"/>
          </a:p>
        </p:txBody>
      </p:sp>
      <p:sp>
        <p:nvSpPr>
          <p:cNvPr id="3" name="Zástupný symbol pro text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32" name="Zástupný symbol pro obsah 31"/>
          <p:cNvSpPr>
            <a:spLocks noGrp="1"/>
          </p:cNvSpPr>
          <p:nvPr>
            <p:ph sz="half" idx="2"/>
          </p:nvPr>
        </p:nvSpPr>
        <p:spPr>
          <a:xfrm>
            <a:off x="457200" y="2201896"/>
            <a:ext cx="4038600" cy="391363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4" name="Zástupný symbol pro obsah 33"/>
          <p:cNvSpPr>
            <a:spLocks noGrp="1"/>
          </p:cNvSpPr>
          <p:nvPr>
            <p:ph sz="quarter" idx="4"/>
          </p:nvPr>
        </p:nvSpPr>
        <p:spPr>
          <a:xfrm>
            <a:off x="4649788" y="2201896"/>
            <a:ext cx="4038600" cy="391363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 name="Nadpis 1"/>
          <p:cNvSpPr>
            <a:spLocks noGrp="1"/>
          </p:cNvSpPr>
          <p:nvPr>
            <p:ph type="title"/>
          </p:nvPr>
        </p:nvSpPr>
        <p:spPr>
          <a:xfrm>
            <a:off x="457200" y="155448"/>
            <a:ext cx="8229600" cy="1143000"/>
          </a:xfrm>
        </p:spPr>
        <p:txBody>
          <a:bodyPr anchor="b" anchorCtr="0"/>
          <a:lstStyle>
            <a:lvl1pPr>
              <a:defRPr/>
            </a:lvl1pPr>
          </a:lstStyle>
          <a:p>
            <a:r>
              <a:rPr kumimoji="0" lang="cs-CZ" smtClean="0"/>
              <a:t>Kliknutím lze upravit styl.</a:t>
            </a:r>
            <a:endParaRPr kumimoji="0" lang="en-US"/>
          </a:p>
        </p:txBody>
      </p:sp>
      <p:sp>
        <p:nvSpPr>
          <p:cNvPr id="12" name="Zástupný symbol pro text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cxnSp>
        <p:nvCxnSpPr>
          <p:cNvPr id="10" name="Přímá spojnice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FC2AFCC-A1A6-475A-8667-05AD8986AAD4}" type="datetimeFigureOut">
              <a:rPr lang="cs-CZ" smtClean="0"/>
              <a:t>26.3.2012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4E21A55-451F-44AD-8AA6-777A9FE91014}" type="slidenum">
              <a:rPr lang="cs-CZ" smtClean="0"/>
              <a:t>‹#›</a:t>
            </a:fld>
            <a:endParaRPr lang="cs-CZ"/>
          </a:p>
        </p:txBody>
      </p:sp>
      <p:sp>
        <p:nvSpPr>
          <p:cNvPr id="2" name="Nadpis 1"/>
          <p:cNvSpPr>
            <a:spLocks noGrp="1"/>
          </p:cNvSpPr>
          <p:nvPr>
            <p:ph type="title"/>
          </p:nvPr>
        </p:nvSpPr>
        <p:spPr/>
        <p:txBody>
          <a:bodyPr/>
          <a:lstStyle/>
          <a:p>
            <a:r>
              <a:rPr kumimoji="0" lang="cs-CZ" smtClean="0"/>
              <a:t>Kliknutím lze upravit styl.</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FC2AFCC-A1A6-475A-8667-05AD8986AAD4}" type="datetimeFigureOut">
              <a:rPr lang="cs-CZ" smtClean="0"/>
              <a:t>26.3.2012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4E21A55-451F-44AD-8AA6-777A9FE91014}"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9" name="Zástupný symbol pro obsah 28"/>
          <p:cNvSpPr>
            <a:spLocks noGrp="1"/>
          </p:cNvSpPr>
          <p:nvPr>
            <p:ph sz="quarter" idx="1"/>
          </p:nvPr>
        </p:nvSpPr>
        <p:spPr>
          <a:xfrm>
            <a:off x="457200" y="457200"/>
            <a:ext cx="6248400" cy="5715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 name="Zástupný symbol pro text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31" name="Nadpis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Kliknutím lze upravit styl.</a:t>
            </a:r>
            <a:endParaRPr kumimoji="0" lang="en-US"/>
          </a:p>
        </p:txBody>
      </p:sp>
      <p:sp>
        <p:nvSpPr>
          <p:cNvPr id="8" name="Zástupný symbol pro datum 7"/>
          <p:cNvSpPr>
            <a:spLocks noGrp="1"/>
          </p:cNvSpPr>
          <p:nvPr>
            <p:ph type="dt" sz="half" idx="14"/>
          </p:nvPr>
        </p:nvSpPr>
        <p:spPr/>
        <p:txBody>
          <a:bodyPr/>
          <a:lstStyle/>
          <a:p>
            <a:fld id="{6FC2AFCC-A1A6-475A-8667-05AD8986AAD4}" type="datetimeFigureOut">
              <a:rPr lang="cs-CZ" smtClean="0"/>
              <a:t>26.3.2012</a:t>
            </a:fld>
            <a:endParaRPr lang="cs-CZ"/>
          </a:p>
        </p:txBody>
      </p:sp>
      <p:sp>
        <p:nvSpPr>
          <p:cNvPr id="9" name="Zástupný symbol pro číslo snímku 8"/>
          <p:cNvSpPr>
            <a:spLocks noGrp="1"/>
          </p:cNvSpPr>
          <p:nvPr>
            <p:ph type="sldNum" sz="quarter" idx="15"/>
          </p:nvPr>
        </p:nvSpPr>
        <p:spPr/>
        <p:txBody>
          <a:bodyPr/>
          <a:lstStyle/>
          <a:p>
            <a:fld id="{44E21A55-451F-44AD-8AA6-777A9FE91014}" type="slidenum">
              <a:rPr lang="cs-CZ" smtClean="0"/>
              <a:t>‹#›</a:t>
            </a:fld>
            <a:endParaRPr lang="cs-CZ"/>
          </a:p>
        </p:txBody>
      </p:sp>
      <p:sp>
        <p:nvSpPr>
          <p:cNvPr id="10" name="Zástupný symbol pro zápatí 9"/>
          <p:cNvSpPr>
            <a:spLocks noGrp="1"/>
          </p:cNvSpPr>
          <p:nvPr>
            <p:ph type="ftr" sz="quarter" idx="16"/>
          </p:nvPr>
        </p:nvSpPr>
        <p:spPr/>
        <p:txBody>
          <a:bodyPr/>
          <a:lstStyle/>
          <a:p>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cs-CZ" smtClean="0"/>
              <a:t>Kliknutím na ikonu přidáte obrázek.</a:t>
            </a:r>
            <a:endParaRPr kumimoji="0" lang="en-US"/>
          </a:p>
        </p:txBody>
      </p:sp>
      <p:sp>
        <p:nvSpPr>
          <p:cNvPr id="4" name="Zástupný symbol pro text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8" name="Zástupný symbol pro datum 7"/>
          <p:cNvSpPr>
            <a:spLocks noGrp="1"/>
          </p:cNvSpPr>
          <p:nvPr>
            <p:ph type="dt" sz="half" idx="10"/>
          </p:nvPr>
        </p:nvSpPr>
        <p:spPr/>
        <p:txBody>
          <a:bodyPr/>
          <a:lstStyle/>
          <a:p>
            <a:fld id="{6FC2AFCC-A1A6-475A-8667-05AD8986AAD4}" type="datetimeFigureOut">
              <a:rPr lang="cs-CZ" smtClean="0"/>
              <a:t>26.3.2012</a:t>
            </a:fld>
            <a:endParaRPr lang="cs-CZ"/>
          </a:p>
        </p:txBody>
      </p:sp>
      <p:sp>
        <p:nvSpPr>
          <p:cNvPr id="9" name="Zástupný symbol pro číslo snímku 8"/>
          <p:cNvSpPr>
            <a:spLocks noGrp="1"/>
          </p:cNvSpPr>
          <p:nvPr>
            <p:ph type="sldNum" sz="quarter" idx="11"/>
          </p:nvPr>
        </p:nvSpPr>
        <p:spPr/>
        <p:txBody>
          <a:bodyPr/>
          <a:lstStyle/>
          <a:p>
            <a:fld id="{44E21A55-451F-44AD-8AA6-777A9FE91014}" type="slidenum">
              <a:rPr lang="cs-CZ" smtClean="0"/>
              <a:t>‹#›</a:t>
            </a:fld>
            <a:endParaRPr lang="cs-CZ"/>
          </a:p>
        </p:txBody>
      </p:sp>
      <p:sp>
        <p:nvSpPr>
          <p:cNvPr id="10" name="Zástupný symbol pro zápatí 9"/>
          <p:cNvSpPr>
            <a:spLocks noGrp="1"/>
          </p:cNvSpPr>
          <p:nvPr>
            <p:ph type="ftr" sz="quarter" idx="12"/>
          </p:nvPr>
        </p:nvSpPr>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C2AFCC-A1A6-475A-8667-05AD8986AAD4}" type="datetimeFigureOut">
              <a:rPr lang="cs-CZ" smtClean="0"/>
              <a:t>26.3.2012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4E21A55-451F-44AD-8AA6-777A9FE91014}"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C2AFCC-A1A6-475A-8667-05AD8986AAD4}" type="datetimeFigureOut">
              <a:rPr lang="cs-CZ" smtClean="0"/>
              <a:t>26.3.2012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4E21A55-451F-44AD-8AA6-777A9FE91014}"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Zástupný symbol pro text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6FC2AFCC-A1A6-475A-8667-05AD8986AAD4}" type="datetimeFigureOut">
              <a:rPr lang="cs-CZ" smtClean="0"/>
              <a:t>26.3.2012</a:t>
            </a:fld>
            <a:endParaRPr lang="cs-CZ"/>
          </a:p>
        </p:txBody>
      </p:sp>
      <p:sp>
        <p:nvSpPr>
          <p:cNvPr id="10" name="Zástupný symbol pro zápatí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a:p>
        </p:txBody>
      </p:sp>
      <p:sp>
        <p:nvSpPr>
          <p:cNvPr id="22" name="Zástupný symbol pro číslo snímku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44E21A55-451F-44AD-8AA6-777A9FE91014}" type="slidenum">
              <a:rPr lang="cs-CZ" smtClean="0"/>
              <a:t>‹#›</a:t>
            </a:fld>
            <a:endParaRPr lang="cs-CZ"/>
          </a:p>
        </p:txBody>
      </p:sp>
      <p:sp>
        <p:nvSpPr>
          <p:cNvPr id="5" name="Zástupný symbol pro nadpis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cs-CZ" smtClean="0"/>
              <a:t>Kliknutím lze upravit styl.</a:t>
            </a:r>
            <a:endParaRPr kumimoji="0" lang="en-US"/>
          </a:p>
        </p:txBody>
      </p:sp>
    </p:spTree>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Popis: C:\Users\pc\Desktop\OPV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340768"/>
            <a:ext cx="5843213" cy="122413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ulka 2"/>
          <p:cNvGraphicFramePr>
            <a:graphicFrameLocks noGrp="1"/>
          </p:cNvGraphicFramePr>
          <p:nvPr>
            <p:extLst>
              <p:ext uri="{D42A27DB-BD31-4B8C-83A1-F6EECF244321}">
                <p14:modId xmlns:p14="http://schemas.microsoft.com/office/powerpoint/2010/main" val="4049893401"/>
              </p:ext>
            </p:extLst>
          </p:nvPr>
        </p:nvGraphicFramePr>
        <p:xfrm>
          <a:off x="1135895" y="3501008"/>
          <a:ext cx="6522734" cy="1545297"/>
        </p:xfrm>
        <a:graphic>
          <a:graphicData uri="http://schemas.openxmlformats.org/drawingml/2006/table">
            <a:tbl>
              <a:tblPr firstRow="1" firstCol="1" bandRow="1">
                <a:tableStyleId>{5C22544A-7EE6-4342-B048-85BDC9FD1C3A}</a:tableStyleId>
              </a:tblPr>
              <a:tblGrid>
                <a:gridCol w="1582443"/>
                <a:gridCol w="4940291"/>
              </a:tblGrid>
              <a:tr h="274063">
                <a:tc>
                  <a:txBody>
                    <a:bodyPr/>
                    <a:lstStyle/>
                    <a:p>
                      <a:pPr algn="l">
                        <a:lnSpc>
                          <a:spcPct val="115000"/>
                        </a:lnSpc>
                        <a:spcAft>
                          <a:spcPts val="0"/>
                        </a:spcAft>
                      </a:pPr>
                      <a:r>
                        <a:rPr lang="cs-CZ" sz="1100" dirty="0">
                          <a:effectLst/>
                        </a:rPr>
                        <a:t>Název školy</a:t>
                      </a:r>
                      <a:r>
                        <a:rPr lang="en-US" sz="1100" dirty="0">
                          <a:effectLst/>
                        </a:rPr>
                        <a:t>:</a:t>
                      </a:r>
                      <a:endParaRPr lang="cs-CZ" sz="1100" dirty="0">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100" dirty="0">
                          <a:solidFill>
                            <a:schemeClr val="bg1"/>
                          </a:solidFill>
                          <a:effectLst/>
                        </a:rPr>
                        <a:t> </a:t>
                      </a:r>
                      <a:r>
                        <a:rPr lang="cs-CZ" sz="1100" dirty="0" smtClean="0">
                          <a:solidFill>
                            <a:schemeClr val="bg1"/>
                          </a:solidFill>
                          <a:effectLst/>
                          <a:latin typeface="+mn-lt"/>
                          <a:ea typeface="+mn-ea"/>
                          <a:cs typeface="+mn-cs"/>
                        </a:rPr>
                        <a:t>ZÁKLADNÍ</a:t>
                      </a:r>
                      <a:r>
                        <a:rPr lang="cs-CZ" sz="1100" baseline="0" dirty="0" smtClean="0">
                          <a:solidFill>
                            <a:schemeClr val="bg1"/>
                          </a:solidFill>
                          <a:effectLst/>
                          <a:latin typeface="+mn-lt"/>
                          <a:ea typeface="+mn-ea"/>
                          <a:cs typeface="+mn-cs"/>
                        </a:rPr>
                        <a:t> ŠKOLA PODBOŘANY, HUSOVA 276, OKRES LOUNY</a:t>
                      </a:r>
                      <a:endParaRPr lang="cs-CZ" sz="1100" dirty="0" smtClean="0">
                        <a:solidFill>
                          <a:schemeClr val="bg1"/>
                        </a:solidFill>
                        <a:effectLst/>
                        <a:latin typeface="Calibri"/>
                        <a:ea typeface="Calibri"/>
                        <a:cs typeface="Times New Roman"/>
                      </a:endParaRPr>
                    </a:p>
                    <a:p>
                      <a:pPr algn="l">
                        <a:lnSpc>
                          <a:spcPct val="115000"/>
                        </a:lnSpc>
                        <a:spcAft>
                          <a:spcPts val="0"/>
                        </a:spcAft>
                      </a:pPr>
                      <a:endParaRPr lang="cs-CZ" sz="1100" dirty="0">
                        <a:solidFill>
                          <a:schemeClr val="bg1"/>
                        </a:solidFill>
                        <a:effectLst/>
                        <a:latin typeface="Calibri"/>
                        <a:ea typeface="Calibri"/>
                        <a:cs typeface="Times New Roman"/>
                      </a:endParaRPr>
                    </a:p>
                  </a:txBody>
                  <a:tcPr marL="68580" marR="68580" marT="0" marB="0"/>
                </a:tc>
              </a:tr>
              <a:tr h="274063">
                <a:tc>
                  <a:txBody>
                    <a:bodyPr/>
                    <a:lstStyle/>
                    <a:p>
                      <a:pPr algn="l">
                        <a:lnSpc>
                          <a:spcPct val="115000"/>
                        </a:lnSpc>
                        <a:spcAft>
                          <a:spcPts val="0"/>
                        </a:spcAft>
                      </a:pPr>
                      <a:r>
                        <a:rPr lang="cs-CZ" sz="1100" dirty="0">
                          <a:effectLst/>
                        </a:rPr>
                        <a:t>Autor:</a:t>
                      </a:r>
                      <a:endParaRPr lang="cs-CZ" sz="1100" dirty="0">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a:solidFill>
                            <a:schemeClr val="bg1"/>
                          </a:solidFill>
                          <a:effectLst/>
                        </a:rPr>
                        <a:t> </a:t>
                      </a:r>
                      <a:r>
                        <a:rPr lang="cs-CZ" sz="1100" b="1" dirty="0" smtClean="0">
                          <a:solidFill>
                            <a:schemeClr val="bg1"/>
                          </a:solidFill>
                          <a:effectLst/>
                        </a:rPr>
                        <a:t>Mgr. Petra Pláničková</a:t>
                      </a:r>
                      <a:endParaRPr lang="cs-CZ" sz="1100" dirty="0">
                        <a:solidFill>
                          <a:schemeClr val="bg1"/>
                        </a:solidFill>
                        <a:effectLst/>
                        <a:latin typeface="Calibri"/>
                        <a:ea typeface="Calibri"/>
                        <a:cs typeface="Times New Roman"/>
                      </a:endParaRPr>
                    </a:p>
                  </a:txBody>
                  <a:tcPr marL="68580" marR="68580" marT="0" marB="0"/>
                </a:tc>
              </a:tr>
              <a:tr h="274063">
                <a:tc>
                  <a:txBody>
                    <a:bodyPr/>
                    <a:lstStyle/>
                    <a:p>
                      <a:pPr algn="l">
                        <a:lnSpc>
                          <a:spcPct val="115000"/>
                        </a:lnSpc>
                        <a:spcAft>
                          <a:spcPts val="0"/>
                        </a:spcAft>
                      </a:pPr>
                      <a:r>
                        <a:rPr lang="cs-CZ" sz="1100" dirty="0">
                          <a:effectLst/>
                        </a:rPr>
                        <a:t>Název</a:t>
                      </a:r>
                      <a:r>
                        <a:rPr lang="en-US" sz="1100" dirty="0">
                          <a:effectLst/>
                        </a:rPr>
                        <a:t>:</a:t>
                      </a:r>
                      <a:endParaRPr lang="cs-CZ" sz="1100" dirty="0">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smtClean="0">
                          <a:solidFill>
                            <a:schemeClr val="bg1"/>
                          </a:solidFill>
                          <a:effectLst/>
                        </a:rPr>
                        <a:t>VY_32_INOVACE_370_POVĚST</a:t>
                      </a:r>
                      <a:endParaRPr lang="cs-CZ" sz="1100" dirty="0">
                        <a:solidFill>
                          <a:schemeClr val="bg1"/>
                        </a:solidFill>
                        <a:effectLst/>
                        <a:latin typeface="Calibri"/>
                        <a:ea typeface="Calibri"/>
                        <a:cs typeface="Times New Roman"/>
                      </a:endParaRPr>
                    </a:p>
                  </a:txBody>
                  <a:tcPr marL="68580" marR="68580" marT="0" marB="0"/>
                </a:tc>
              </a:tr>
              <a:tr h="275895">
                <a:tc>
                  <a:txBody>
                    <a:bodyPr/>
                    <a:lstStyle/>
                    <a:p>
                      <a:pPr algn="l">
                        <a:lnSpc>
                          <a:spcPct val="115000"/>
                        </a:lnSpc>
                        <a:spcAft>
                          <a:spcPts val="0"/>
                        </a:spcAft>
                      </a:pPr>
                      <a:r>
                        <a:rPr lang="cs-CZ" sz="1100" dirty="0">
                          <a:effectLst/>
                        </a:rPr>
                        <a:t>Téma</a:t>
                      </a:r>
                      <a:r>
                        <a:rPr lang="en-US" sz="1100" dirty="0">
                          <a:effectLst/>
                        </a:rPr>
                        <a:t>:</a:t>
                      </a:r>
                      <a:endParaRPr lang="cs-CZ" sz="1100" dirty="0">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smtClean="0">
                          <a:solidFill>
                            <a:schemeClr val="bg1"/>
                          </a:solidFill>
                          <a:effectLst/>
                        </a:rPr>
                        <a:t>POVĚST,</a:t>
                      </a:r>
                      <a:r>
                        <a:rPr lang="cs-CZ" sz="1100" baseline="0" dirty="0" smtClean="0">
                          <a:solidFill>
                            <a:schemeClr val="bg1"/>
                          </a:solidFill>
                          <a:effectLst/>
                        </a:rPr>
                        <a:t> DRUHY POVĚSTI, </a:t>
                      </a:r>
                      <a:r>
                        <a:rPr lang="cs-CZ" sz="1100" dirty="0" smtClean="0">
                          <a:solidFill>
                            <a:schemeClr val="bg1"/>
                          </a:solidFill>
                          <a:effectLst/>
                        </a:rPr>
                        <a:t> NEJZNÁMĚJŠÍ</a:t>
                      </a:r>
                      <a:r>
                        <a:rPr lang="cs-CZ" sz="1100" baseline="0" dirty="0" smtClean="0">
                          <a:solidFill>
                            <a:schemeClr val="bg1"/>
                          </a:solidFill>
                          <a:effectLst/>
                        </a:rPr>
                        <a:t> POVĚSTI</a:t>
                      </a:r>
                      <a:endParaRPr lang="cs-CZ" sz="1100" dirty="0">
                        <a:solidFill>
                          <a:schemeClr val="bg1"/>
                        </a:solidFill>
                        <a:effectLst/>
                        <a:latin typeface="Calibri"/>
                        <a:ea typeface="Calibri"/>
                        <a:cs typeface="Times New Roman"/>
                      </a:endParaRPr>
                    </a:p>
                  </a:txBody>
                  <a:tcPr marL="68580" marR="68580" marT="0" marB="0"/>
                </a:tc>
              </a:tr>
              <a:tr h="335704">
                <a:tc>
                  <a:txBody>
                    <a:bodyPr/>
                    <a:lstStyle/>
                    <a:p>
                      <a:pPr algn="l">
                        <a:lnSpc>
                          <a:spcPct val="115000"/>
                        </a:lnSpc>
                        <a:spcAft>
                          <a:spcPts val="0"/>
                        </a:spcAft>
                      </a:pPr>
                      <a:r>
                        <a:rPr lang="cs-CZ" sz="1100" dirty="0">
                          <a:effectLst/>
                        </a:rPr>
                        <a:t>Číslo projektu</a:t>
                      </a:r>
                      <a:r>
                        <a:rPr lang="en-US" sz="1100" dirty="0">
                          <a:effectLst/>
                        </a:rPr>
                        <a:t>:</a:t>
                      </a:r>
                      <a:endParaRPr lang="cs-CZ" sz="1100" dirty="0">
                        <a:effectLst/>
                        <a:latin typeface="Calibri"/>
                        <a:ea typeface="Calibri"/>
                        <a:cs typeface="Times New Roman"/>
                      </a:endParaRPr>
                    </a:p>
                  </a:txBody>
                  <a:tcPr marL="68580" marR="68580" marT="0" marB="0"/>
                </a:tc>
                <a:tc>
                  <a:txBody>
                    <a:bodyPr/>
                    <a:lstStyle/>
                    <a:p>
                      <a:pPr algn="l">
                        <a:lnSpc>
                          <a:spcPct val="115000"/>
                        </a:lnSpc>
                        <a:spcAft>
                          <a:spcPts val="0"/>
                        </a:spcAft>
                      </a:pPr>
                      <a:r>
                        <a:rPr lang="cs-CZ" sz="1100" dirty="0">
                          <a:solidFill>
                            <a:schemeClr val="bg1"/>
                          </a:solidFill>
                          <a:effectLst/>
                        </a:rPr>
                        <a:t> </a:t>
                      </a:r>
                      <a:r>
                        <a:rPr lang="cs-CZ" sz="1100" dirty="0" smtClean="0">
                          <a:solidFill>
                            <a:schemeClr val="bg1"/>
                          </a:solidFill>
                          <a:effectLst/>
                        </a:rPr>
                        <a:t>CZ.1.07/1.4.00/21.</a:t>
                      </a:r>
                      <a:r>
                        <a:rPr lang="cs-CZ" sz="1100" baseline="0" dirty="0" smtClean="0">
                          <a:solidFill>
                            <a:schemeClr val="bg1"/>
                          </a:solidFill>
                          <a:effectLst/>
                        </a:rPr>
                        <a:t> 2975</a:t>
                      </a:r>
                      <a:endParaRPr lang="cs-CZ" sz="1100" dirty="0">
                        <a:solidFill>
                          <a:schemeClr val="bg1"/>
                        </a:solidFill>
                        <a:effectLst/>
                        <a:latin typeface="Calibri"/>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885881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b="1" dirty="0" smtClean="0">
                <a:solidFill>
                  <a:srgbClr val="FFC000"/>
                </a:solidFill>
                <a:effectLst>
                  <a:outerShdw blurRad="38100" dist="38100" dir="2700000" algn="tl">
                    <a:srgbClr val="000000">
                      <a:alpha val="43137"/>
                    </a:srgbClr>
                  </a:outerShdw>
                </a:effectLst>
              </a:rPr>
              <a:t>Prezentace je určena pro žáky 4. tříd jako výkladová hodina  </a:t>
            </a:r>
            <a:r>
              <a:rPr lang="cs-CZ" b="1" dirty="0" err="1" smtClean="0">
                <a:solidFill>
                  <a:srgbClr val="FFC000"/>
                </a:solidFill>
                <a:effectLst>
                  <a:outerShdw blurRad="38100" dist="38100" dir="2700000" algn="tl">
                    <a:srgbClr val="000000">
                      <a:alpha val="43137"/>
                    </a:srgbClr>
                  </a:outerShdw>
                </a:effectLst>
              </a:rPr>
              <a:t>Čj</a:t>
            </a:r>
            <a:r>
              <a:rPr lang="cs-CZ" b="1" dirty="0" smtClean="0">
                <a:solidFill>
                  <a:srgbClr val="FFC000"/>
                </a:solidFill>
                <a:effectLst>
                  <a:outerShdw blurRad="38100" dist="38100" dir="2700000" algn="tl">
                    <a:srgbClr val="000000">
                      <a:alpha val="43137"/>
                    </a:srgbClr>
                  </a:outerShdw>
                </a:effectLst>
              </a:rPr>
              <a:t> – čtení.</a:t>
            </a:r>
          </a:p>
          <a:p>
            <a:r>
              <a:rPr lang="cs-CZ" b="1" dirty="0" smtClean="0">
                <a:solidFill>
                  <a:srgbClr val="FFC000"/>
                </a:solidFill>
                <a:effectLst>
                  <a:outerShdw blurRad="38100" dist="38100" dir="2700000" algn="tl">
                    <a:srgbClr val="000000">
                      <a:alpha val="43137"/>
                    </a:srgbClr>
                  </a:outerShdw>
                </a:effectLst>
              </a:rPr>
              <a:t>Žáci mají za úkol přinést si </a:t>
            </a:r>
            <a:r>
              <a:rPr lang="cs-CZ" b="1" dirty="0" smtClean="0">
                <a:solidFill>
                  <a:srgbClr val="FFC000"/>
                </a:solidFill>
                <a:effectLst>
                  <a:outerShdw blurRad="38100" dist="38100" dir="2700000" algn="tl">
                    <a:srgbClr val="000000">
                      <a:alpha val="43137"/>
                    </a:srgbClr>
                  </a:outerShdw>
                </a:effectLst>
              </a:rPr>
              <a:t>libovolnou</a:t>
            </a:r>
            <a:r>
              <a:rPr lang="cs-CZ" b="1" dirty="0" smtClean="0">
                <a:solidFill>
                  <a:srgbClr val="FFC000"/>
                </a:solidFill>
                <a:effectLst>
                  <a:outerShdw blurRad="38100" dist="38100" dir="2700000" algn="tl">
                    <a:srgbClr val="000000">
                      <a:alpha val="43137"/>
                    </a:srgbClr>
                  </a:outerShdw>
                </a:effectLst>
              </a:rPr>
              <a:t> </a:t>
            </a:r>
            <a:r>
              <a:rPr lang="cs-CZ" b="1" dirty="0" smtClean="0">
                <a:solidFill>
                  <a:srgbClr val="FFC000"/>
                </a:solidFill>
                <a:effectLst>
                  <a:outerShdw blurRad="38100" dist="38100" dir="2700000" algn="tl">
                    <a:srgbClr val="000000">
                      <a:alpha val="43137"/>
                    </a:srgbClr>
                  </a:outerShdw>
                </a:effectLst>
              </a:rPr>
              <a:t>pověst – může se vázat k nějakému místu, městu, o hrdinovi  atd.</a:t>
            </a:r>
          </a:p>
          <a:p>
            <a:r>
              <a:rPr lang="cs-CZ" b="1" dirty="0" smtClean="0">
                <a:solidFill>
                  <a:srgbClr val="FFC000"/>
                </a:solidFill>
                <a:effectLst>
                  <a:outerShdw blurRad="38100" dist="38100" dir="2700000" algn="tl">
                    <a:srgbClr val="000000">
                      <a:alpha val="43137"/>
                    </a:srgbClr>
                  </a:outerShdw>
                </a:effectLst>
              </a:rPr>
              <a:t>Dokáží vysvětlit : Co je pověst.</a:t>
            </a:r>
          </a:p>
          <a:p>
            <a:r>
              <a:rPr lang="cs-CZ" b="1" dirty="0" smtClean="0">
                <a:solidFill>
                  <a:srgbClr val="FFC000"/>
                </a:solidFill>
                <a:effectLst>
                  <a:outerShdw blurRad="38100" dist="38100" dir="2700000" algn="tl">
                    <a:srgbClr val="000000">
                      <a:alpha val="43137"/>
                    </a:srgbClr>
                  </a:outerShdw>
                </a:effectLst>
              </a:rPr>
              <a:t>Vyjmenují druhy pověsti.</a:t>
            </a:r>
          </a:p>
          <a:p>
            <a:r>
              <a:rPr lang="cs-CZ" b="1" dirty="0" smtClean="0">
                <a:solidFill>
                  <a:srgbClr val="FFC000"/>
                </a:solidFill>
                <a:effectLst>
                  <a:outerShdw blurRad="38100" dist="38100" dir="2700000" algn="tl">
                    <a:srgbClr val="000000">
                      <a:alpha val="43137"/>
                    </a:srgbClr>
                  </a:outerShdw>
                </a:effectLst>
              </a:rPr>
              <a:t>Samostatně převypráví pověst a správně jí zařadí. </a:t>
            </a:r>
            <a:endParaRPr lang="cs-CZ" b="1" dirty="0">
              <a:solidFill>
                <a:srgbClr val="FFC0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1907704" y="188640"/>
            <a:ext cx="5194920" cy="1219200"/>
          </a:xfrm>
        </p:spPr>
        <p:txBody>
          <a:bodyPr/>
          <a:lstStyle/>
          <a:p>
            <a:pPr algn="ctr"/>
            <a:r>
              <a:rPr lang="cs-CZ" b="1" dirty="0" smtClean="0">
                <a:solidFill>
                  <a:schemeClr val="accent6">
                    <a:lumMod val="50000"/>
                  </a:schemeClr>
                </a:solidFill>
                <a:effectLst>
                  <a:outerShdw blurRad="38100" dist="38100" dir="2700000" algn="tl">
                    <a:srgbClr val="000000">
                      <a:alpha val="43137"/>
                    </a:srgbClr>
                  </a:outerShdw>
                </a:effectLst>
              </a:rPr>
              <a:t>ANOTACE</a:t>
            </a:r>
            <a:endParaRPr lang="cs-CZ" b="1" dirty="0">
              <a:solidFill>
                <a:schemeClr val="accent6">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88910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2780928"/>
            <a:ext cx="8229600" cy="3315072"/>
          </a:xfrm>
        </p:spPr>
        <p:txBody>
          <a:bodyPr>
            <a:normAutofit/>
          </a:bodyPr>
          <a:lstStyle/>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Mívají pravdivé jádro.</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Vše kolem bývá vymyšleno.</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Mnohokrát převyprávěny, přikrášleny.</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Místa, kde se odehrávají jsou pravdivá.</a:t>
            </a:r>
          </a:p>
          <a:p>
            <a:pPr>
              <a:buFont typeface="Wingdings" pitchFamily="2" charset="2"/>
              <a:buChar char="v"/>
            </a:pP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152400"/>
            <a:ext cx="8229600" cy="1980456"/>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POVĚST</a:t>
            </a:r>
            <a:endParaRPr lang="cs-CZ" sz="66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5145125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467544" y="2348880"/>
            <a:ext cx="8229600" cy="4035152"/>
          </a:xfrm>
        </p:spPr>
        <p:txBody>
          <a:bodyPr>
            <a:normAutofit/>
          </a:bodyPr>
          <a:lstStyle/>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Místní: kaplička, hrad, hora, strom…</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Historické: minulost národa</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Legendární: pravdivá známá postava</a:t>
            </a:r>
          </a:p>
          <a:p>
            <a:pPr>
              <a:buFont typeface="Wingdings" pitchFamily="2" charset="2"/>
              <a:buChar char="v"/>
            </a:pPr>
            <a:r>
              <a:rPr lang="cs-CZ" sz="3200" b="1" dirty="0">
                <a:solidFill>
                  <a:srgbClr val="FFFF00"/>
                </a:solidFill>
                <a:effectLst>
                  <a:outerShdw blurRad="38100" dist="38100" dir="2700000" algn="tl">
                    <a:srgbClr val="000000">
                      <a:alpha val="43137"/>
                    </a:srgbClr>
                  </a:outerShdw>
                </a:effectLst>
              </a:rPr>
              <a:t>V</a:t>
            </a:r>
            <a:r>
              <a:rPr lang="cs-CZ" sz="3200" b="1" dirty="0" smtClean="0">
                <a:solidFill>
                  <a:srgbClr val="FFFF00"/>
                </a:solidFill>
                <a:effectLst>
                  <a:outerShdw blurRad="38100" dist="38100" dir="2700000" algn="tl">
                    <a:srgbClr val="000000">
                      <a:alpha val="43137"/>
                    </a:srgbClr>
                  </a:outerShdw>
                </a:effectLst>
              </a:rPr>
              <a:t>ýjimeční lidé</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Démonické: polednice, čerti, vodníci…</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Současné: moderní (fámy).</a:t>
            </a:r>
          </a:p>
          <a:p>
            <a:pPr>
              <a:buFont typeface="Wingdings" pitchFamily="2" charset="2"/>
              <a:buChar char="v"/>
            </a:pPr>
            <a:endParaRPr lang="cs-CZ" sz="3200" b="1" dirty="0" smtClean="0">
              <a:solidFill>
                <a:srgbClr val="FFFF00"/>
              </a:solidFill>
              <a:effectLst>
                <a:outerShdw blurRad="38100" dist="38100" dir="2700000" algn="tl">
                  <a:srgbClr val="000000">
                    <a:alpha val="43137"/>
                  </a:srgbClr>
                </a:outerShdw>
              </a:effectLst>
            </a:endParaRPr>
          </a:p>
          <a:p>
            <a:pPr>
              <a:buFont typeface="Wingdings" pitchFamily="2" charset="2"/>
              <a:buChar char="v"/>
            </a:pPr>
            <a:endParaRPr lang="cs-CZ" sz="3200" b="1" dirty="0" smtClean="0">
              <a:solidFill>
                <a:srgbClr val="FFFF00"/>
              </a:solidFill>
              <a:effectLst>
                <a:outerShdw blurRad="38100" dist="38100" dir="2700000" algn="tl">
                  <a:srgbClr val="000000">
                    <a:alpha val="43137"/>
                  </a:srgbClr>
                </a:outerShdw>
              </a:effectLst>
            </a:endParaRPr>
          </a:p>
          <a:p>
            <a:pPr>
              <a:buFont typeface="Wingdings" pitchFamily="2" charset="2"/>
              <a:buChar char="v"/>
            </a:pPr>
            <a:endParaRPr lang="cs-CZ" sz="3200" b="1" dirty="0">
              <a:solidFill>
                <a:srgbClr val="FFFF00"/>
              </a:solidFill>
              <a:effectLst>
                <a:outerShdw blurRad="38100" dist="38100" dir="2700000" algn="tl">
                  <a:srgbClr val="000000">
                    <a:alpha val="43137"/>
                  </a:srgbClr>
                </a:outerShdw>
              </a:effectLst>
            </a:endParaRPr>
          </a:p>
        </p:txBody>
      </p:sp>
      <p:sp>
        <p:nvSpPr>
          <p:cNvPr id="4" name="Nadpis 3"/>
          <p:cNvSpPr>
            <a:spLocks noGrp="1"/>
          </p:cNvSpPr>
          <p:nvPr>
            <p:ph type="title"/>
          </p:nvPr>
        </p:nvSpPr>
        <p:spPr>
          <a:xfrm>
            <a:off x="457200" y="152400"/>
            <a:ext cx="8229600" cy="1908448"/>
          </a:xfrm>
        </p:spPr>
        <p:txBody>
          <a:bodyPr>
            <a:normAutofit/>
          </a:bodyPr>
          <a:lstStyle/>
          <a:p>
            <a:pPr algn="ctr"/>
            <a:r>
              <a:rPr lang="cs-CZ" sz="6000" b="1" dirty="0" smtClean="0">
                <a:solidFill>
                  <a:schemeClr val="accent1">
                    <a:lumMod val="50000"/>
                  </a:schemeClr>
                </a:solidFill>
                <a:effectLst>
                  <a:outerShdw blurRad="38100" dist="38100" dir="2700000" algn="tl">
                    <a:srgbClr val="000000">
                      <a:alpha val="43137"/>
                    </a:srgbClr>
                  </a:outerShdw>
                </a:effectLst>
              </a:rPr>
              <a:t>DRUHY POVĚSTÍ</a:t>
            </a:r>
            <a:endParaRPr lang="cs-CZ" sz="60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0436338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851920" y="3068960"/>
            <a:ext cx="4834880" cy="3384376"/>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Nejznámější: Staré pověsti české</a:t>
            </a:r>
          </a:p>
          <a:p>
            <a:r>
              <a:rPr lang="cs-CZ" sz="3200" b="1" dirty="0" smtClean="0">
                <a:solidFill>
                  <a:srgbClr val="FFFF00"/>
                </a:solidFill>
                <a:effectLst>
                  <a:outerShdw blurRad="38100" dist="38100" dir="2700000" algn="tl">
                    <a:srgbClr val="000000">
                      <a:alpha val="43137"/>
                    </a:srgbClr>
                  </a:outerShdw>
                </a:effectLst>
              </a:rPr>
              <a:t>Události jsou založeny na lidové slovesnosti a historických faktech.</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620688"/>
            <a:ext cx="8229600" cy="1656184"/>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ALOIS JIRÁSEK</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780928"/>
            <a:ext cx="2381250" cy="300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9062217"/>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32485" y="2191333"/>
            <a:ext cx="4474840" cy="4107160"/>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Poprvé bylo o něm zmíněno v Kosmově kronice české.</a:t>
            </a:r>
          </a:p>
          <a:p>
            <a:r>
              <a:rPr lang="cs-CZ" sz="3200" b="1" dirty="0" smtClean="0">
                <a:solidFill>
                  <a:srgbClr val="FFFF00"/>
                </a:solidFill>
                <a:effectLst>
                  <a:outerShdw blurRad="38100" dist="38100" dir="2700000" algn="tl">
                    <a:srgbClr val="000000">
                      <a:alpha val="43137"/>
                    </a:srgbClr>
                  </a:outerShdw>
                </a:effectLst>
              </a:rPr>
              <a:t>Mýtická postava, která:</a:t>
            </a:r>
          </a:p>
          <a:p>
            <a:pPr marL="0" indent="0">
              <a:buNone/>
            </a:pPr>
            <a:r>
              <a:rPr lang="cs-CZ" sz="3200" b="1" dirty="0">
                <a:solidFill>
                  <a:srgbClr val="FFFF00"/>
                </a:solidFill>
                <a:effectLst>
                  <a:outerShdw blurRad="38100" dist="38100" dir="2700000" algn="tl">
                    <a:srgbClr val="000000">
                      <a:alpha val="43137"/>
                    </a:srgbClr>
                  </a:outerShdw>
                </a:effectLst>
              </a:rPr>
              <a:t> </a:t>
            </a:r>
            <a:r>
              <a:rPr lang="cs-CZ" sz="3200" b="1" dirty="0" smtClean="0">
                <a:solidFill>
                  <a:srgbClr val="FFFF00"/>
                </a:solidFill>
                <a:effectLst>
                  <a:outerShdw blurRad="38100" dist="38100" dir="2700000" algn="tl">
                    <a:srgbClr val="000000">
                      <a:alpha val="43137"/>
                    </a:srgbClr>
                  </a:outerShdw>
                </a:effectLst>
              </a:rPr>
              <a:t>  Přivedla svůj lid na </a:t>
            </a:r>
          </a:p>
          <a:p>
            <a:pPr marL="0" indent="0">
              <a:buNone/>
            </a:pPr>
            <a:r>
              <a:rPr lang="cs-CZ" sz="3200" b="1" dirty="0">
                <a:solidFill>
                  <a:srgbClr val="FFFF00"/>
                </a:solidFill>
                <a:effectLst>
                  <a:outerShdw blurRad="38100" dist="38100" dir="2700000" algn="tl">
                    <a:srgbClr val="000000">
                      <a:alpha val="43137"/>
                    </a:srgbClr>
                  </a:outerShdw>
                </a:effectLst>
              </a:rPr>
              <a:t> </a:t>
            </a:r>
            <a:r>
              <a:rPr lang="cs-CZ" sz="3200" b="1" dirty="0" smtClean="0">
                <a:solidFill>
                  <a:srgbClr val="FFFF00"/>
                </a:solidFill>
                <a:effectLst>
                  <a:outerShdw blurRad="38100" dist="38100" dir="2700000" algn="tl">
                    <a:srgbClr val="000000">
                      <a:alpha val="43137"/>
                    </a:srgbClr>
                  </a:outerShdw>
                </a:effectLst>
              </a:rPr>
              <a:t>  horu Říp.</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476672"/>
            <a:ext cx="8229600" cy="1440160"/>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O ČECHOVI</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7325" y="2996952"/>
            <a:ext cx="3859673" cy="2495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822853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139952" y="1628800"/>
            <a:ext cx="4824536" cy="4752528"/>
          </a:xfrm>
        </p:spPr>
        <p:txBody>
          <a:bodyPr>
            <a:normAutofit/>
          </a:bodyPr>
          <a:lstStyle/>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Vojvoda Krok – první soudce Čechů</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Kazi: nejstarší, bylinkaření a věštby</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Teta: učení modloslužebných řádů</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Libuše: nejmladší, ale rozumem nejstarší</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519584" y="332656"/>
            <a:ext cx="6480720" cy="2268488"/>
          </a:xfrm>
        </p:spPr>
        <p:txBody>
          <a:bodyPr>
            <a:normAutofit/>
          </a:bodyPr>
          <a:lstStyle/>
          <a:p>
            <a:r>
              <a:rPr lang="cs-CZ" sz="6600" b="1" dirty="0" smtClean="0">
                <a:solidFill>
                  <a:schemeClr val="accent1">
                    <a:lumMod val="50000"/>
                  </a:schemeClr>
                </a:solidFill>
                <a:effectLst>
                  <a:outerShdw blurRad="38100" dist="38100" dir="2700000" algn="tl">
                    <a:srgbClr val="000000">
                      <a:alpha val="43137"/>
                    </a:srgbClr>
                  </a:outerShdw>
                </a:effectLst>
              </a:rPr>
              <a:t>KROK A JEHO DCERY</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068960"/>
            <a:ext cx="3637139"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649619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2420888"/>
            <a:ext cx="4402832" cy="3675112"/>
          </a:xfrm>
        </p:spPr>
        <p:txBody>
          <a:bodyPr>
            <a:normAutofit/>
          </a:bodyPr>
          <a:lstStyle/>
          <a:p>
            <a:pPr>
              <a:buFont typeface="Wingdings" pitchFamily="2" charset="2"/>
              <a:buChar char="v"/>
            </a:pPr>
            <a:r>
              <a:rPr lang="cs-CZ" sz="3200" b="1" dirty="0">
                <a:solidFill>
                  <a:srgbClr val="FFFF00"/>
                </a:solidFill>
                <a:effectLst>
                  <a:outerShdw blurRad="38100" dist="38100" dir="2700000" algn="tl">
                    <a:srgbClr val="000000">
                      <a:alpha val="43137"/>
                    </a:srgbClr>
                  </a:outerShdw>
                </a:effectLst>
              </a:rPr>
              <a:t>V</a:t>
            </a:r>
            <a:r>
              <a:rPr lang="cs-CZ" sz="3200" b="1" dirty="0" smtClean="0">
                <a:solidFill>
                  <a:srgbClr val="FFFF00"/>
                </a:solidFill>
                <a:effectLst>
                  <a:outerShdw blurRad="38100" dist="38100" dir="2700000" algn="tl">
                    <a:srgbClr val="000000">
                      <a:alpha val="43137"/>
                    </a:srgbClr>
                  </a:outerShdw>
                </a:effectLst>
              </a:rPr>
              <a:t>ěštila slávu Praze.</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Muži nechtěli, aby vládla žena.</a:t>
            </a:r>
          </a:p>
          <a:p>
            <a:pPr>
              <a:buFont typeface="Wingdings" pitchFamily="2" charset="2"/>
              <a:buChar char="v"/>
            </a:pPr>
            <a:r>
              <a:rPr lang="cs-CZ" sz="3200" b="1" dirty="0">
                <a:solidFill>
                  <a:srgbClr val="FFFF00"/>
                </a:solidFill>
                <a:effectLst>
                  <a:outerShdw blurRad="38100" dist="38100" dir="2700000" algn="tl">
                    <a:srgbClr val="000000">
                      <a:alpha val="43137"/>
                    </a:srgbClr>
                  </a:outerShdw>
                </a:effectLst>
              </a:rPr>
              <a:t>P</a:t>
            </a:r>
            <a:r>
              <a:rPr lang="cs-CZ" sz="3200" b="1" dirty="0" smtClean="0">
                <a:solidFill>
                  <a:srgbClr val="FFFF00"/>
                </a:solidFill>
                <a:effectLst>
                  <a:outerShdw blurRad="38100" dist="38100" dir="2700000" algn="tl">
                    <a:srgbClr val="000000">
                      <a:alpha val="43137"/>
                    </a:srgbClr>
                  </a:outerShdw>
                </a:effectLst>
              </a:rPr>
              <a:t>ředpověděla, kde nového </a:t>
            </a:r>
            <a:r>
              <a:rPr lang="cs-CZ" sz="3200" b="1" dirty="0" smtClean="0">
                <a:solidFill>
                  <a:srgbClr val="FFFF00"/>
                </a:solidFill>
                <a:effectLst>
                  <a:outerShdw blurRad="38100" dist="38100" dir="2700000" algn="tl">
                    <a:srgbClr val="000000">
                      <a:alpha val="43137"/>
                    </a:srgbClr>
                  </a:outerShdw>
                </a:effectLst>
              </a:rPr>
              <a:t>knížete</a:t>
            </a:r>
            <a:r>
              <a:rPr lang="cs-CZ" sz="3200" b="1" dirty="0" smtClean="0">
                <a:solidFill>
                  <a:srgbClr val="FFFF00"/>
                </a:solidFill>
                <a:effectLst>
                  <a:outerShdw blurRad="38100" dist="38100" dir="2700000" algn="tl">
                    <a:srgbClr val="000000">
                      <a:alpha val="43137"/>
                    </a:srgbClr>
                  </a:outerShdw>
                </a:effectLst>
              </a:rPr>
              <a:t> </a:t>
            </a:r>
            <a:r>
              <a:rPr lang="cs-CZ" sz="3200" b="1" dirty="0" smtClean="0">
                <a:solidFill>
                  <a:srgbClr val="FFFF00"/>
                </a:solidFill>
                <a:effectLst>
                  <a:outerShdw blurRad="38100" dist="38100" dir="2700000" algn="tl">
                    <a:srgbClr val="000000">
                      <a:alpha val="43137"/>
                    </a:srgbClr>
                  </a:outerShdw>
                </a:effectLst>
              </a:rPr>
              <a:t>najdou.</a:t>
            </a:r>
          </a:p>
          <a:p>
            <a:pPr>
              <a:buFont typeface="Wingdings" pitchFamily="2" charset="2"/>
              <a:buChar char="v"/>
            </a:pPr>
            <a:endParaRPr lang="cs-CZ" sz="3200" b="1" dirty="0" smtClean="0">
              <a:solidFill>
                <a:srgbClr val="FFFF00"/>
              </a:solidFill>
              <a:effectLst>
                <a:outerShdw blurRad="38100" dist="38100" dir="2700000" algn="tl">
                  <a:srgbClr val="000000">
                    <a:alpha val="43137"/>
                  </a:srgbClr>
                </a:outerShdw>
              </a:effectLst>
            </a:endParaRPr>
          </a:p>
          <a:p>
            <a:pPr>
              <a:buFont typeface="Wingdings" pitchFamily="2" charset="2"/>
              <a:buChar char="v"/>
            </a:pPr>
            <a:endParaRPr lang="cs-CZ" sz="3200" b="1" dirty="0" smtClean="0">
              <a:solidFill>
                <a:srgbClr val="FFFF00"/>
              </a:solidFill>
              <a:effectLst>
                <a:outerShdw blurRad="38100" dist="38100" dir="2700000" algn="tl">
                  <a:srgbClr val="000000">
                    <a:alpha val="43137"/>
                  </a:srgbClr>
                </a:outerShdw>
              </a:effectLst>
            </a:endParaRPr>
          </a:p>
          <a:p>
            <a:pPr>
              <a:buFont typeface="Wingdings" pitchFamily="2" charset="2"/>
              <a:buChar char="v"/>
            </a:pP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67544" y="404664"/>
            <a:ext cx="8229600" cy="1908448"/>
          </a:xfrm>
        </p:spPr>
        <p:txBody>
          <a:bodyPr>
            <a:normAutofit fontScale="90000"/>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LIBUŠE A PŘEMYSL ORÁČ</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3140968"/>
            <a:ext cx="3193147" cy="2389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79771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611560" y="2708920"/>
            <a:ext cx="4690864" cy="3816424"/>
          </a:xfrm>
        </p:spPr>
        <p:txBody>
          <a:bodyPr>
            <a:normAutofit/>
          </a:bodyPr>
          <a:lstStyle/>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Vlastníma rukama ulovil kance, dal si ho na záda a odnesl ho na hrad Libušín.</a:t>
            </a:r>
          </a:p>
          <a:p>
            <a:pPr>
              <a:buFont typeface="Wingdings" pitchFamily="2" charset="2"/>
              <a:buChar char="v"/>
            </a:pPr>
            <a:r>
              <a:rPr lang="cs-CZ" sz="3200" b="1" dirty="0" smtClean="0">
                <a:solidFill>
                  <a:srgbClr val="FFFF00"/>
                </a:solidFill>
                <a:effectLst>
                  <a:outerShdw blurRad="38100" dist="38100" dir="2700000" algn="tl">
                    <a:srgbClr val="000000">
                      <a:alpha val="43137"/>
                    </a:srgbClr>
                  </a:outerShdw>
                </a:effectLst>
              </a:rPr>
              <a:t>Za tento čin získal  ruku Kazi.</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683568" y="332656"/>
            <a:ext cx="4978896" cy="1980456"/>
          </a:xfrm>
        </p:spPr>
        <p:txBody>
          <a:bodyPr>
            <a:normAutofit/>
          </a:bodyPr>
          <a:lstStyle/>
          <a:p>
            <a:r>
              <a:rPr lang="cs-CZ" sz="6600" b="1" dirty="0" smtClean="0">
                <a:solidFill>
                  <a:schemeClr val="accent1">
                    <a:lumMod val="50000"/>
                  </a:schemeClr>
                </a:solidFill>
                <a:effectLst>
                  <a:outerShdw blurRad="38100" dist="38100" dir="2700000" algn="tl">
                    <a:srgbClr val="000000">
                      <a:alpha val="43137"/>
                    </a:srgbClr>
                  </a:outerShdw>
                </a:effectLst>
              </a:rPr>
              <a:t>O BIVOJI</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9043" y="1484784"/>
            <a:ext cx="2325697" cy="4870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321979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711352" y="1988840"/>
            <a:ext cx="4762872" cy="4608512"/>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Vlastnil zázračný meč, který na přání srazí nepřátelům hlavy. Po jeho smrti se ztratil. Říká se, že je zazděn v pilíři mostu, nebo leží na dně Vltavy a vyplave, až bude zemi nejhůř.</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152400"/>
            <a:ext cx="8229600" cy="1764432"/>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O BRUNCVÍKOVI</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040" y="2132856"/>
            <a:ext cx="2808312" cy="3749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1329439"/>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1340768"/>
            <a:ext cx="8229600" cy="3456384"/>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DÉMONICKÉ POVĚSTI</a:t>
            </a:r>
            <a:br>
              <a:rPr lang="cs-CZ" sz="6600" b="1" dirty="0" smtClean="0">
                <a:solidFill>
                  <a:schemeClr val="accent1">
                    <a:lumMod val="50000"/>
                  </a:schemeClr>
                </a:solidFill>
                <a:effectLst>
                  <a:outerShdw blurRad="38100" dist="38100" dir="2700000" algn="tl">
                    <a:srgbClr val="000000">
                      <a:alpha val="43137"/>
                    </a:srgbClr>
                  </a:outerShdw>
                </a:effectLst>
              </a:rPr>
            </a:br>
            <a:endParaRPr lang="cs-CZ" sz="66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2343291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851920" y="2204864"/>
            <a:ext cx="5040560" cy="4320480"/>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Bytost v bílém rouchu</a:t>
            </a:r>
          </a:p>
          <a:p>
            <a:r>
              <a:rPr lang="cs-CZ" sz="3200" b="1" dirty="0" smtClean="0">
                <a:solidFill>
                  <a:srgbClr val="FFFF00"/>
                </a:solidFill>
                <a:effectLst>
                  <a:outerShdw blurRad="38100" dist="38100" dir="2700000" algn="tl">
                    <a:srgbClr val="000000">
                      <a:alpha val="43137"/>
                    </a:srgbClr>
                  </a:outerShdw>
                </a:effectLst>
              </a:rPr>
              <a:t>Duch zemřelé paní</a:t>
            </a:r>
          </a:p>
          <a:p>
            <a:r>
              <a:rPr lang="cs-CZ" sz="3200" b="1" dirty="0" smtClean="0">
                <a:solidFill>
                  <a:srgbClr val="FFFF00"/>
                </a:solidFill>
                <a:effectLst>
                  <a:outerShdw blurRad="38100" dist="38100" dir="2700000" algn="tl">
                    <a:srgbClr val="000000">
                      <a:alpha val="43137"/>
                    </a:srgbClr>
                  </a:outerShdw>
                </a:effectLst>
              </a:rPr>
              <a:t>Zjevuje se na hradech, zámcích</a:t>
            </a:r>
          </a:p>
          <a:p>
            <a:r>
              <a:rPr lang="cs-CZ" sz="3200" b="1" dirty="0" smtClean="0">
                <a:solidFill>
                  <a:srgbClr val="FFFF00"/>
                </a:solidFill>
                <a:effectLst>
                  <a:outerShdw blurRad="38100" dist="38100" dir="2700000" algn="tl">
                    <a:srgbClr val="000000">
                      <a:alpha val="43137"/>
                    </a:srgbClr>
                  </a:outerShdw>
                </a:effectLst>
              </a:rPr>
              <a:t>Bloudí chodbami</a:t>
            </a:r>
          </a:p>
          <a:p>
            <a:r>
              <a:rPr lang="cs-CZ" sz="3200" b="1" dirty="0" smtClean="0">
                <a:solidFill>
                  <a:srgbClr val="FFFF00"/>
                </a:solidFill>
                <a:effectLst>
                  <a:outerShdw blurRad="38100" dist="38100" dir="2700000" algn="tl">
                    <a:srgbClr val="000000">
                      <a:alpha val="43137"/>
                    </a:srgbClr>
                  </a:outerShdw>
                </a:effectLst>
              </a:rPr>
              <a:t>Nejznámější Perchta z Rožmberka</a:t>
            </a:r>
          </a:p>
          <a:p>
            <a:endParaRPr lang="cs-CZ" sz="3200" b="1" dirty="0" smtClean="0">
              <a:solidFill>
                <a:srgbClr val="FFFF00"/>
              </a:solidFill>
              <a:effectLst>
                <a:outerShdw blurRad="38100" dist="38100" dir="2700000" algn="tl">
                  <a:srgbClr val="000000">
                    <a:alpha val="43137"/>
                  </a:srgbClr>
                </a:outerShdw>
              </a:effectLst>
            </a:endParaRPr>
          </a:p>
          <a:p>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152400"/>
            <a:ext cx="8229600" cy="1836440"/>
          </a:xfrm>
        </p:spPr>
        <p:txBody>
          <a:bodyPr>
            <a:normAutofit/>
          </a:bodyPr>
          <a:lstStyle/>
          <a:p>
            <a:pPr algn="ctr"/>
            <a:r>
              <a:rPr lang="cs-CZ" sz="6600" b="1" dirty="0" smtClean="0">
                <a:solidFill>
                  <a:schemeClr val="bg2">
                    <a:lumMod val="50000"/>
                  </a:schemeClr>
                </a:solidFill>
                <a:effectLst>
                  <a:outerShdw blurRad="38100" dist="38100" dir="2700000" algn="tl">
                    <a:srgbClr val="000000">
                      <a:alpha val="43137"/>
                    </a:srgbClr>
                  </a:outerShdw>
                </a:effectLst>
              </a:rPr>
              <a:t>BÍLÁ PANÍ</a:t>
            </a:r>
            <a:endParaRPr lang="cs-CZ" sz="6600" b="1" dirty="0">
              <a:solidFill>
                <a:schemeClr val="bg2">
                  <a:lumMod val="50000"/>
                </a:schemeClr>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2276872"/>
            <a:ext cx="2742877"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2484776"/>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67544" y="2708920"/>
            <a:ext cx="8229600" cy="3816424"/>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Pověst vypráví o zjevení v bílém. Prý to byla dcera hradního pána. Pomáhala s obranou hradu střelbou z kuše. Nepřestala po nepřátelích střílet, ani po sjednání míru. Její vlastní otec jí probodl. Bílá paní se přestala zjevovat až po vymření rodu Pernštejnů.</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152400"/>
            <a:ext cx="8229600" cy="2340496"/>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ZJEVENÍ NA PERNŠTEJNĚ</a:t>
            </a:r>
            <a:endParaRPr lang="cs-CZ" sz="66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87085807"/>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611560" y="2204864"/>
            <a:ext cx="3960440" cy="4144086"/>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Nejznámější je o Faustovi.</a:t>
            </a:r>
          </a:p>
          <a:p>
            <a:r>
              <a:rPr lang="cs-CZ" sz="3200" b="1" dirty="0" smtClean="0">
                <a:solidFill>
                  <a:srgbClr val="FFFF00"/>
                </a:solidFill>
                <a:effectLst>
                  <a:outerShdw blurRad="38100" dist="38100" dir="2700000" algn="tl">
                    <a:srgbClr val="000000">
                      <a:alpha val="43137"/>
                    </a:srgbClr>
                  </a:outerShdw>
                </a:effectLst>
              </a:rPr>
              <a:t>Za určitou službu se upíší lidskou krví.</a:t>
            </a:r>
          </a:p>
          <a:p>
            <a:endParaRPr lang="cs-CZ" sz="3200" b="1" dirty="0" smtClean="0">
              <a:solidFill>
                <a:srgbClr val="FFFF00"/>
              </a:solidFill>
              <a:effectLst>
                <a:outerShdw blurRad="38100" dist="38100" dir="2700000" algn="tl">
                  <a:srgbClr val="000000">
                    <a:alpha val="43137"/>
                  </a:srgbClr>
                </a:outerShdw>
              </a:effectLst>
            </a:endParaRPr>
          </a:p>
          <a:p>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2195736" y="260648"/>
            <a:ext cx="4752528" cy="1692424"/>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ČERT</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8400" y="2060848"/>
            <a:ext cx="2808312" cy="4455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5927089"/>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844824"/>
            <a:ext cx="8229600" cy="4536504"/>
          </a:xfrm>
        </p:spPr>
        <p:txBody>
          <a:bodyPr>
            <a:normAutofit/>
          </a:bodyPr>
          <a:lstStyle/>
          <a:p>
            <a:r>
              <a:rPr lang="cs-CZ" sz="3200" b="1" dirty="0" smtClean="0">
                <a:solidFill>
                  <a:srgbClr val="FFFF00"/>
                </a:solidFill>
                <a:effectLst>
                  <a:outerShdw blurRad="38100" dist="38100" dir="2700000" algn="tl">
                    <a:srgbClr val="000000">
                      <a:alpha val="43137"/>
                    </a:srgbClr>
                  </a:outerShdw>
                </a:effectLst>
              </a:rPr>
              <a:t>Pověst vypráví, že Jakub </a:t>
            </a:r>
            <a:r>
              <a:rPr lang="cs-CZ" sz="3200" b="1" dirty="0" err="1" smtClean="0">
                <a:solidFill>
                  <a:srgbClr val="FFFF00"/>
                </a:solidFill>
                <a:effectLst>
                  <a:outerShdw blurRad="38100" dist="38100" dir="2700000" algn="tl">
                    <a:srgbClr val="000000">
                      <a:alpha val="43137"/>
                    </a:srgbClr>
                  </a:outerShdw>
                </a:effectLst>
              </a:rPr>
              <a:t>Krčín</a:t>
            </a:r>
            <a:r>
              <a:rPr lang="cs-CZ" sz="3200" b="1" dirty="0" smtClean="0">
                <a:solidFill>
                  <a:srgbClr val="FFFF00"/>
                </a:solidFill>
                <a:effectLst>
                  <a:outerShdw blurRad="38100" dist="38100" dir="2700000" algn="tl">
                    <a:srgbClr val="000000">
                      <a:alpha val="43137"/>
                    </a:srgbClr>
                  </a:outerShdw>
                </a:effectLst>
              </a:rPr>
              <a:t> pro svou krutost k lidem propadl peklu. Noc co noc ho čert zapřahal do pluhu, hnal ho devítiocasým bičem, aby na hrázi svého rybníka oral zem. Lidé slyšívali hvízdání biče. Za husté mlhy ho čert dohnal k cizímu rybníku. Kletba byla zrušena a z posledního článku řetězu vyrostl bájný dub.</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457200" y="152400"/>
            <a:ext cx="8229600" cy="1548408"/>
          </a:xfrm>
        </p:spPr>
        <p:txBody>
          <a:bodyPr>
            <a:normAutofit/>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ČERTŮV DUB</a:t>
            </a:r>
            <a:endParaRPr lang="cs-CZ" sz="66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3633141"/>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39552" y="2132856"/>
            <a:ext cx="4392488" cy="4464496"/>
          </a:xfrm>
        </p:spPr>
        <p:txBody>
          <a:bodyPr>
            <a:normAutofit lnSpcReduction="10000"/>
          </a:bodyPr>
          <a:lstStyle/>
          <a:p>
            <a:r>
              <a:rPr lang="cs-CZ" sz="3200" b="1" dirty="0" smtClean="0">
                <a:solidFill>
                  <a:srgbClr val="FFFF00"/>
                </a:solidFill>
                <a:effectLst>
                  <a:outerShdw blurRad="38100" dist="38100" dir="2700000" algn="tl">
                    <a:srgbClr val="000000">
                      <a:alpha val="43137"/>
                    </a:srgbClr>
                  </a:outerShdw>
                </a:effectLst>
              </a:rPr>
              <a:t>Zpravidla jsou zlí – loví lidské duše.</a:t>
            </a:r>
          </a:p>
          <a:p>
            <a:r>
              <a:rPr lang="cs-CZ" sz="3200" b="1" dirty="0" smtClean="0">
                <a:solidFill>
                  <a:srgbClr val="FFFF00"/>
                </a:solidFill>
                <a:effectLst>
                  <a:outerShdw blurRad="38100" dist="38100" dir="2700000" algn="tl">
                    <a:srgbClr val="000000">
                      <a:alpha val="43137"/>
                    </a:srgbClr>
                  </a:outerShdw>
                </a:effectLst>
              </a:rPr>
              <a:t>Ke kouzlení </a:t>
            </a:r>
            <a:r>
              <a:rPr lang="cs-CZ" sz="3200" b="1" dirty="0" smtClean="0">
                <a:solidFill>
                  <a:srgbClr val="FFFF00"/>
                </a:solidFill>
                <a:effectLst>
                  <a:outerShdw blurRad="38100" dist="38100" dir="2700000" algn="tl">
                    <a:srgbClr val="000000">
                      <a:alpha val="43137"/>
                    </a:srgbClr>
                  </a:outerShdw>
                </a:effectLst>
              </a:rPr>
              <a:t>potřebují </a:t>
            </a:r>
            <a:r>
              <a:rPr lang="cs-CZ" sz="3200" b="1" dirty="0" smtClean="0">
                <a:solidFill>
                  <a:srgbClr val="FFFF00"/>
                </a:solidFill>
                <a:effectLst>
                  <a:outerShdw blurRad="38100" dist="38100" dir="2700000" algn="tl">
                    <a:srgbClr val="000000">
                      <a:alpha val="43137"/>
                    </a:srgbClr>
                  </a:outerShdw>
                </a:effectLst>
              </a:rPr>
              <a:t>alespoň kapku vody.</a:t>
            </a:r>
          </a:p>
          <a:p>
            <a:r>
              <a:rPr lang="cs-CZ" sz="3200" b="1" dirty="0" smtClean="0">
                <a:solidFill>
                  <a:srgbClr val="FFFF00"/>
                </a:solidFill>
                <a:effectLst>
                  <a:outerShdw blurRad="38100" dist="38100" dir="2700000" algn="tl">
                    <a:srgbClr val="000000">
                      <a:alpha val="43137"/>
                    </a:srgbClr>
                  </a:outerShdw>
                </a:effectLst>
              </a:rPr>
              <a:t>Nesmí se vysušit.</a:t>
            </a:r>
          </a:p>
          <a:p>
            <a:r>
              <a:rPr lang="cs-CZ" sz="3200" b="1" dirty="0" smtClean="0">
                <a:solidFill>
                  <a:srgbClr val="FFFF00"/>
                </a:solidFill>
                <a:effectLst>
                  <a:outerShdw blurRad="38100" dist="38100" dir="2700000" algn="tl">
                    <a:srgbClr val="000000">
                      <a:alpha val="43137"/>
                    </a:srgbClr>
                  </a:outerShdw>
                </a:effectLst>
              </a:rPr>
              <a:t>Je možné ho spoutat pouze lýčeným provazem.</a:t>
            </a:r>
            <a:endParaRPr lang="cs-CZ" sz="3200" b="1" dirty="0">
              <a:solidFill>
                <a:srgbClr val="FFFF00"/>
              </a:solidFill>
              <a:effectLst>
                <a:outerShdw blurRad="38100" dist="38100" dir="2700000" algn="tl">
                  <a:srgbClr val="000000">
                    <a:alpha val="43137"/>
                  </a:srgbClr>
                </a:outerShdw>
              </a:effectLst>
            </a:endParaRPr>
          </a:p>
        </p:txBody>
      </p:sp>
      <p:sp>
        <p:nvSpPr>
          <p:cNvPr id="3" name="Nadpis 2"/>
          <p:cNvSpPr>
            <a:spLocks noGrp="1"/>
          </p:cNvSpPr>
          <p:nvPr>
            <p:ph type="title"/>
          </p:nvPr>
        </p:nvSpPr>
        <p:spPr>
          <a:xfrm>
            <a:off x="395536" y="404664"/>
            <a:ext cx="8496944" cy="1440160"/>
          </a:xfrm>
        </p:spPr>
        <p:txBody>
          <a:bodyPr>
            <a:normAutofit fontScale="90000"/>
          </a:bodyPr>
          <a:lstStyle/>
          <a:p>
            <a:pPr algn="ctr"/>
            <a:r>
              <a:rPr lang="cs-CZ" sz="6600" b="1" dirty="0" smtClean="0">
                <a:solidFill>
                  <a:schemeClr val="accent1">
                    <a:lumMod val="50000"/>
                  </a:schemeClr>
                </a:solidFill>
                <a:effectLst>
                  <a:outerShdw blurRad="38100" dist="38100" dir="2700000" algn="tl">
                    <a:srgbClr val="000000">
                      <a:alpha val="43137"/>
                    </a:srgbClr>
                  </a:outerShdw>
                </a:effectLst>
              </a:rPr>
              <a:t>VODNÍCI, HASTRMANI</a:t>
            </a:r>
            <a:endParaRPr lang="cs-CZ" sz="6600" b="1" dirty="0">
              <a:solidFill>
                <a:schemeClr val="accent1">
                  <a:lumMod val="50000"/>
                </a:schemeClr>
              </a:solidFill>
              <a:effectLst>
                <a:outerShdw blurRad="38100" dist="38100" dir="2700000" algn="tl">
                  <a:srgbClr val="000000">
                    <a:alpha val="43137"/>
                  </a:srgbClr>
                </a:outerShdw>
              </a:effectLs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2348880"/>
            <a:ext cx="2736304" cy="3644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728382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p:txBody>
          <a:bodyPr>
            <a:normAutofit/>
          </a:bodyPr>
          <a:lstStyle/>
          <a:p>
            <a:r>
              <a:rPr lang="cs-CZ" sz="900" dirty="0" err="1">
                <a:solidFill>
                  <a:schemeClr val="bg1"/>
                </a:solidFill>
              </a:rPr>
              <a:t>Soubor:Jan</a:t>
            </a:r>
            <a:r>
              <a:rPr lang="cs-CZ" sz="900" dirty="0">
                <a:solidFill>
                  <a:schemeClr val="bg1"/>
                </a:solidFill>
              </a:rPr>
              <a:t> Vilímek - Alois Jirásek.jpg. In: </a:t>
            </a:r>
            <a:r>
              <a:rPr lang="cs-CZ" sz="900" i="1" dirty="0" err="1">
                <a:solidFill>
                  <a:schemeClr val="bg1"/>
                </a:solidFill>
              </a:rPr>
              <a:t>Wikipedia</a:t>
            </a:r>
            <a:r>
              <a:rPr lang="cs-CZ" sz="900" dirty="0">
                <a:solidFill>
                  <a:schemeClr val="bg1"/>
                </a:solidFill>
              </a:rPr>
              <a:t>: </a:t>
            </a:r>
            <a:r>
              <a:rPr lang="cs-CZ" sz="900" i="1" dirty="0" err="1">
                <a:solidFill>
                  <a:schemeClr val="bg1"/>
                </a:solidFill>
              </a:rPr>
              <a:t>the</a:t>
            </a:r>
            <a:r>
              <a:rPr lang="cs-CZ" sz="900" i="1" dirty="0">
                <a:solidFill>
                  <a:schemeClr val="bg1"/>
                </a:solidFill>
              </a:rPr>
              <a:t> free </a:t>
            </a:r>
            <a:r>
              <a:rPr lang="cs-CZ" sz="900" i="1" dirty="0" err="1">
                <a:solidFill>
                  <a:schemeClr val="bg1"/>
                </a:solidFill>
              </a:rPr>
              <a:t>encyclopedia</a:t>
            </a:r>
            <a:r>
              <a:rPr lang="cs-CZ" sz="900" dirty="0">
                <a:solidFill>
                  <a:schemeClr val="bg1"/>
                </a:solidFill>
              </a:rPr>
              <a:t> [online]. San Francisco (CA): </a:t>
            </a:r>
            <a:r>
              <a:rPr lang="cs-CZ" sz="900" dirty="0" err="1">
                <a:solidFill>
                  <a:schemeClr val="bg1"/>
                </a:solidFill>
              </a:rPr>
              <a:t>Wikimedia</a:t>
            </a:r>
            <a:r>
              <a:rPr lang="cs-CZ" sz="900" dirty="0">
                <a:solidFill>
                  <a:schemeClr val="bg1"/>
                </a:solidFill>
              </a:rPr>
              <a:t> </a:t>
            </a:r>
            <a:r>
              <a:rPr lang="cs-CZ" sz="900" dirty="0" err="1">
                <a:solidFill>
                  <a:schemeClr val="bg1"/>
                </a:solidFill>
              </a:rPr>
              <a:t>Foundation</a:t>
            </a:r>
            <a:r>
              <a:rPr lang="cs-CZ" sz="900" dirty="0">
                <a:solidFill>
                  <a:schemeClr val="bg1"/>
                </a:solidFill>
              </a:rPr>
              <a:t>, 14. 1. 2009, 15:00, 17. 4. 2011, 22:19 [cit. 2012-03-25]. Dostupné z: http://cs.wikipedia.org/wiki/Soubor:Jan_Vil%C3%ADmek_-_Alois_Jir%C3%A1sek.jpg </a:t>
            </a:r>
            <a:endParaRPr lang="cs-CZ" sz="900" dirty="0" smtClean="0">
              <a:solidFill>
                <a:schemeClr val="bg1"/>
              </a:solidFill>
            </a:endParaRPr>
          </a:p>
          <a:p>
            <a:r>
              <a:rPr lang="cs-CZ" sz="900" dirty="0" err="1" smtClean="0">
                <a:solidFill>
                  <a:schemeClr val="bg1"/>
                </a:solidFill>
              </a:rPr>
              <a:t>Soubor:Josef</a:t>
            </a:r>
            <a:r>
              <a:rPr lang="cs-CZ" sz="900" dirty="0" smtClean="0">
                <a:solidFill>
                  <a:schemeClr val="bg1"/>
                </a:solidFill>
              </a:rPr>
              <a:t> </a:t>
            </a:r>
            <a:r>
              <a:rPr lang="cs-CZ" sz="900" dirty="0" err="1" smtClean="0">
                <a:solidFill>
                  <a:schemeClr val="bg1"/>
                </a:solidFill>
              </a:rPr>
              <a:t>Mathauser</a:t>
            </a:r>
            <a:r>
              <a:rPr lang="cs-CZ" sz="900" dirty="0" smtClean="0">
                <a:solidFill>
                  <a:schemeClr val="bg1"/>
                </a:solidFill>
              </a:rPr>
              <a:t> - Praotec Čech na hoře Říp.jpg. In: </a:t>
            </a:r>
            <a:r>
              <a:rPr lang="cs-CZ" sz="900" i="1" dirty="0" err="1" smtClean="0">
                <a:solidFill>
                  <a:schemeClr val="bg1"/>
                </a:solidFill>
              </a:rPr>
              <a:t>Wikipedia</a:t>
            </a:r>
            <a:r>
              <a:rPr lang="cs-CZ" sz="900" dirty="0" smtClean="0">
                <a:solidFill>
                  <a:schemeClr val="bg1"/>
                </a:solidFill>
              </a:rPr>
              <a:t>: </a:t>
            </a:r>
            <a:r>
              <a:rPr lang="cs-CZ" sz="900" i="1" dirty="0" err="1" smtClean="0">
                <a:solidFill>
                  <a:schemeClr val="bg1"/>
                </a:solidFill>
              </a:rPr>
              <a:t>the</a:t>
            </a:r>
            <a:r>
              <a:rPr lang="cs-CZ" sz="900" i="1" dirty="0" smtClean="0">
                <a:solidFill>
                  <a:schemeClr val="bg1"/>
                </a:solidFill>
              </a:rPr>
              <a:t> free </a:t>
            </a:r>
            <a:r>
              <a:rPr lang="cs-CZ" sz="900" i="1" dirty="0" err="1" smtClean="0">
                <a:solidFill>
                  <a:schemeClr val="bg1"/>
                </a:solidFill>
              </a:rPr>
              <a:t>encyclopedia</a:t>
            </a:r>
            <a:r>
              <a:rPr lang="cs-CZ" sz="900" dirty="0" smtClean="0">
                <a:solidFill>
                  <a:schemeClr val="bg1"/>
                </a:solidFill>
              </a:rPr>
              <a:t> [online]. San Francisco (CA): </a:t>
            </a:r>
            <a:r>
              <a:rPr lang="cs-CZ" sz="900" dirty="0" err="1" smtClean="0">
                <a:solidFill>
                  <a:schemeClr val="bg1"/>
                </a:solidFill>
              </a:rPr>
              <a:t>Wikimedia</a:t>
            </a:r>
            <a:r>
              <a:rPr lang="cs-CZ" sz="900" dirty="0" smtClean="0">
                <a:solidFill>
                  <a:schemeClr val="bg1"/>
                </a:solidFill>
              </a:rPr>
              <a:t> </a:t>
            </a:r>
            <a:r>
              <a:rPr lang="cs-CZ" sz="900" dirty="0" err="1" smtClean="0">
                <a:solidFill>
                  <a:schemeClr val="bg1"/>
                </a:solidFill>
              </a:rPr>
              <a:t>Foundation</a:t>
            </a:r>
            <a:r>
              <a:rPr lang="cs-CZ" sz="900" dirty="0" smtClean="0">
                <a:solidFill>
                  <a:schemeClr val="bg1"/>
                </a:solidFill>
              </a:rPr>
              <a:t>, 9. 1. 2009, 14:57 [cit. 2012-03-25]. Dostupné z: http://cs.wikipedia.org/wiki/Soubor:Josef_Mathauser_-_Praotec_%C4%8Cech_na_ho%C5%99e_%C5%98%C3%ADp.jpg </a:t>
            </a:r>
          </a:p>
          <a:p>
            <a:r>
              <a:rPr lang="cs-CZ" sz="900" dirty="0" err="1">
                <a:solidFill>
                  <a:schemeClr val="bg1"/>
                </a:solidFill>
              </a:rPr>
              <a:t>Soubor:Josef</a:t>
            </a:r>
            <a:r>
              <a:rPr lang="cs-CZ" sz="900" dirty="0">
                <a:solidFill>
                  <a:schemeClr val="bg1"/>
                </a:solidFill>
              </a:rPr>
              <a:t> </a:t>
            </a:r>
            <a:r>
              <a:rPr lang="cs-CZ" sz="900" dirty="0" err="1">
                <a:solidFill>
                  <a:schemeClr val="bg1"/>
                </a:solidFill>
              </a:rPr>
              <a:t>Mathauser</a:t>
            </a:r>
            <a:r>
              <a:rPr lang="cs-CZ" sz="900" dirty="0">
                <a:solidFill>
                  <a:schemeClr val="bg1"/>
                </a:solidFill>
              </a:rPr>
              <a:t> - Kníže Krok s dcerami (Kazi, Teta, </a:t>
            </a:r>
            <a:r>
              <a:rPr lang="cs-CZ" sz="900" dirty="0" err="1">
                <a:solidFill>
                  <a:schemeClr val="bg1"/>
                </a:solidFill>
              </a:rPr>
              <a:t>Libuse</a:t>
            </a:r>
            <a:r>
              <a:rPr lang="cs-CZ" sz="900" dirty="0">
                <a:solidFill>
                  <a:schemeClr val="bg1"/>
                </a:solidFill>
              </a:rPr>
              <a:t>).</a:t>
            </a:r>
            <a:r>
              <a:rPr lang="cs-CZ" sz="900" dirty="0" err="1">
                <a:solidFill>
                  <a:schemeClr val="bg1"/>
                </a:solidFill>
              </a:rPr>
              <a:t>jpg</a:t>
            </a:r>
            <a:r>
              <a:rPr lang="cs-CZ" sz="900" dirty="0">
                <a:solidFill>
                  <a:schemeClr val="bg1"/>
                </a:solidFill>
              </a:rPr>
              <a:t>. In: </a:t>
            </a:r>
            <a:r>
              <a:rPr lang="cs-CZ" sz="900" i="1" dirty="0" err="1">
                <a:solidFill>
                  <a:schemeClr val="bg1"/>
                </a:solidFill>
              </a:rPr>
              <a:t>Wikipedia</a:t>
            </a:r>
            <a:r>
              <a:rPr lang="cs-CZ" sz="900" dirty="0">
                <a:solidFill>
                  <a:schemeClr val="bg1"/>
                </a:solidFill>
              </a:rPr>
              <a:t>: </a:t>
            </a:r>
            <a:r>
              <a:rPr lang="cs-CZ" sz="900" i="1" dirty="0" err="1">
                <a:solidFill>
                  <a:schemeClr val="bg1"/>
                </a:solidFill>
              </a:rPr>
              <a:t>the</a:t>
            </a:r>
            <a:r>
              <a:rPr lang="cs-CZ" sz="900" i="1" dirty="0">
                <a:solidFill>
                  <a:schemeClr val="bg1"/>
                </a:solidFill>
              </a:rPr>
              <a:t> free </a:t>
            </a:r>
            <a:r>
              <a:rPr lang="cs-CZ" sz="900" i="1" dirty="0" err="1">
                <a:solidFill>
                  <a:schemeClr val="bg1"/>
                </a:solidFill>
              </a:rPr>
              <a:t>encyclopedia</a:t>
            </a:r>
            <a:r>
              <a:rPr lang="cs-CZ" sz="900" dirty="0">
                <a:solidFill>
                  <a:schemeClr val="bg1"/>
                </a:solidFill>
              </a:rPr>
              <a:t> [online]. San Francisco (CA): </a:t>
            </a:r>
            <a:r>
              <a:rPr lang="cs-CZ" sz="900" dirty="0" err="1">
                <a:solidFill>
                  <a:schemeClr val="bg1"/>
                </a:solidFill>
              </a:rPr>
              <a:t>Wikimedia</a:t>
            </a:r>
            <a:r>
              <a:rPr lang="cs-CZ" sz="900" dirty="0">
                <a:solidFill>
                  <a:schemeClr val="bg1"/>
                </a:solidFill>
              </a:rPr>
              <a:t> </a:t>
            </a:r>
            <a:r>
              <a:rPr lang="cs-CZ" sz="900" dirty="0" err="1">
                <a:solidFill>
                  <a:schemeClr val="bg1"/>
                </a:solidFill>
              </a:rPr>
              <a:t>Foundation</a:t>
            </a:r>
            <a:r>
              <a:rPr lang="cs-CZ" sz="900" dirty="0">
                <a:solidFill>
                  <a:schemeClr val="bg1"/>
                </a:solidFill>
              </a:rPr>
              <a:t>, 9. 1. 2009, 14:57 [cit. 2012-03-25]. Dostupné z: http://cs.wikipedia.org/wiki/Soubor:Josef_Mathauser_-_Kn%C3%AD%C5%BEe_Krok_s_dcerami_%28Kazi,_Teta,_Libuse%29.jpg </a:t>
            </a:r>
            <a:endParaRPr lang="cs-CZ" sz="900" dirty="0" smtClean="0">
              <a:solidFill>
                <a:schemeClr val="bg1"/>
              </a:solidFill>
            </a:endParaRPr>
          </a:p>
          <a:p>
            <a:r>
              <a:rPr lang="cs-CZ" sz="900" dirty="0" err="1">
                <a:solidFill>
                  <a:schemeClr val="bg1"/>
                </a:solidFill>
              </a:rPr>
              <a:t>Soubor:Premysl</a:t>
            </a:r>
            <a:r>
              <a:rPr lang="cs-CZ" sz="900" dirty="0">
                <a:solidFill>
                  <a:schemeClr val="bg1"/>
                </a:solidFill>
              </a:rPr>
              <a:t> and </a:t>
            </a:r>
            <a:r>
              <a:rPr lang="cs-CZ" sz="900" dirty="0" err="1">
                <a:solidFill>
                  <a:schemeClr val="bg1"/>
                </a:solidFill>
              </a:rPr>
              <a:t>Libuse</a:t>
            </a:r>
            <a:r>
              <a:rPr lang="cs-CZ" sz="900" dirty="0">
                <a:solidFill>
                  <a:schemeClr val="bg1"/>
                </a:solidFill>
              </a:rPr>
              <a:t> </a:t>
            </a:r>
            <a:r>
              <a:rPr lang="cs-CZ" sz="900" dirty="0" err="1">
                <a:solidFill>
                  <a:schemeClr val="bg1"/>
                </a:solidFill>
              </a:rPr>
              <a:t>Vysehrad</a:t>
            </a:r>
            <a:r>
              <a:rPr lang="cs-CZ" sz="900" dirty="0">
                <a:solidFill>
                  <a:schemeClr val="bg1"/>
                </a:solidFill>
              </a:rPr>
              <a:t> Prague CZ 815.jpg. In: </a:t>
            </a:r>
            <a:r>
              <a:rPr lang="cs-CZ" sz="900" i="1" dirty="0" err="1">
                <a:solidFill>
                  <a:schemeClr val="bg1"/>
                </a:solidFill>
              </a:rPr>
              <a:t>Wikipedia</a:t>
            </a:r>
            <a:r>
              <a:rPr lang="cs-CZ" sz="900" dirty="0">
                <a:solidFill>
                  <a:schemeClr val="bg1"/>
                </a:solidFill>
              </a:rPr>
              <a:t>: </a:t>
            </a:r>
            <a:r>
              <a:rPr lang="cs-CZ" sz="900" i="1" dirty="0" err="1">
                <a:solidFill>
                  <a:schemeClr val="bg1"/>
                </a:solidFill>
              </a:rPr>
              <a:t>the</a:t>
            </a:r>
            <a:r>
              <a:rPr lang="cs-CZ" sz="900" i="1" dirty="0">
                <a:solidFill>
                  <a:schemeClr val="bg1"/>
                </a:solidFill>
              </a:rPr>
              <a:t> free </a:t>
            </a:r>
            <a:r>
              <a:rPr lang="cs-CZ" sz="900" i="1" dirty="0" err="1">
                <a:solidFill>
                  <a:schemeClr val="bg1"/>
                </a:solidFill>
              </a:rPr>
              <a:t>encyclopedia</a:t>
            </a:r>
            <a:r>
              <a:rPr lang="cs-CZ" sz="900" dirty="0">
                <a:solidFill>
                  <a:schemeClr val="bg1"/>
                </a:solidFill>
              </a:rPr>
              <a:t> [online]. San Francisco (CA): </a:t>
            </a:r>
            <a:r>
              <a:rPr lang="cs-CZ" sz="900" dirty="0" err="1">
                <a:solidFill>
                  <a:schemeClr val="bg1"/>
                </a:solidFill>
              </a:rPr>
              <a:t>Wikimedia</a:t>
            </a:r>
            <a:r>
              <a:rPr lang="cs-CZ" sz="900" dirty="0">
                <a:solidFill>
                  <a:schemeClr val="bg1"/>
                </a:solidFill>
              </a:rPr>
              <a:t> </a:t>
            </a:r>
            <a:r>
              <a:rPr lang="cs-CZ" sz="900" dirty="0" err="1">
                <a:solidFill>
                  <a:schemeClr val="bg1"/>
                </a:solidFill>
              </a:rPr>
              <a:t>Foundation</a:t>
            </a:r>
            <a:r>
              <a:rPr lang="cs-CZ" sz="900" dirty="0">
                <a:solidFill>
                  <a:schemeClr val="bg1"/>
                </a:solidFill>
              </a:rPr>
              <a:t>, 28. 10. 2005, 10:57 [cit. 2012-03-25]. Dostupné z: http://cs.wikipedia.org/wiki/Soubor:Premysl_and_Libuse_Vysehrad_Prague_CZ_815.jpg </a:t>
            </a:r>
            <a:endParaRPr lang="cs-CZ" sz="900" dirty="0" smtClean="0">
              <a:solidFill>
                <a:schemeClr val="bg1"/>
              </a:solidFill>
            </a:endParaRPr>
          </a:p>
          <a:p>
            <a:r>
              <a:rPr lang="cs-CZ" sz="900" dirty="0" err="1">
                <a:solidFill>
                  <a:schemeClr val="bg1"/>
                </a:solidFill>
              </a:rPr>
              <a:t>Soubor:MikolasAles</a:t>
            </a:r>
            <a:r>
              <a:rPr lang="cs-CZ" sz="900" dirty="0">
                <a:solidFill>
                  <a:schemeClr val="bg1"/>
                </a:solidFill>
              </a:rPr>
              <a:t> Bivoj.PNG. In: </a:t>
            </a:r>
            <a:r>
              <a:rPr lang="cs-CZ" sz="900" i="1" dirty="0" err="1">
                <a:solidFill>
                  <a:schemeClr val="bg1"/>
                </a:solidFill>
              </a:rPr>
              <a:t>Wikipedia</a:t>
            </a:r>
            <a:r>
              <a:rPr lang="cs-CZ" sz="900" dirty="0">
                <a:solidFill>
                  <a:schemeClr val="bg1"/>
                </a:solidFill>
              </a:rPr>
              <a:t>: </a:t>
            </a:r>
            <a:r>
              <a:rPr lang="cs-CZ" sz="900" i="1" dirty="0" err="1">
                <a:solidFill>
                  <a:schemeClr val="bg1"/>
                </a:solidFill>
              </a:rPr>
              <a:t>the</a:t>
            </a:r>
            <a:r>
              <a:rPr lang="cs-CZ" sz="900" i="1" dirty="0">
                <a:solidFill>
                  <a:schemeClr val="bg1"/>
                </a:solidFill>
              </a:rPr>
              <a:t> free </a:t>
            </a:r>
            <a:r>
              <a:rPr lang="cs-CZ" sz="900" i="1" dirty="0" err="1">
                <a:solidFill>
                  <a:schemeClr val="bg1"/>
                </a:solidFill>
              </a:rPr>
              <a:t>encyclopedia</a:t>
            </a:r>
            <a:r>
              <a:rPr lang="cs-CZ" sz="900" dirty="0">
                <a:solidFill>
                  <a:schemeClr val="bg1"/>
                </a:solidFill>
              </a:rPr>
              <a:t> [online]. San Francisco (CA): </a:t>
            </a:r>
            <a:r>
              <a:rPr lang="cs-CZ" sz="900" dirty="0" err="1">
                <a:solidFill>
                  <a:schemeClr val="bg1"/>
                </a:solidFill>
              </a:rPr>
              <a:t>Wikimedia</a:t>
            </a:r>
            <a:r>
              <a:rPr lang="cs-CZ" sz="900" dirty="0">
                <a:solidFill>
                  <a:schemeClr val="bg1"/>
                </a:solidFill>
              </a:rPr>
              <a:t> </a:t>
            </a:r>
            <a:r>
              <a:rPr lang="cs-CZ" sz="900" dirty="0" err="1">
                <a:solidFill>
                  <a:schemeClr val="bg1"/>
                </a:solidFill>
              </a:rPr>
              <a:t>Foundation</a:t>
            </a:r>
            <a:r>
              <a:rPr lang="cs-CZ" sz="900" dirty="0">
                <a:solidFill>
                  <a:schemeClr val="bg1"/>
                </a:solidFill>
              </a:rPr>
              <a:t>, 16. 10. 2008, 06:24 [cit. 2012-03-25]. Dostupné z: http://cs.wikipedia.org/wiki/Soubor:MikolasAles_Bivoj.PNG </a:t>
            </a:r>
            <a:endParaRPr lang="cs-CZ" sz="900" dirty="0" smtClean="0">
              <a:solidFill>
                <a:schemeClr val="bg1"/>
              </a:solidFill>
            </a:endParaRPr>
          </a:p>
          <a:p>
            <a:r>
              <a:rPr lang="cs-CZ" sz="900" dirty="0" err="1">
                <a:solidFill>
                  <a:schemeClr val="bg2">
                    <a:lumMod val="50000"/>
                  </a:schemeClr>
                </a:solidFill>
              </a:rPr>
              <a:t>Soubor:Charles</a:t>
            </a:r>
            <a:r>
              <a:rPr lang="cs-CZ" sz="900" dirty="0">
                <a:solidFill>
                  <a:schemeClr val="bg2">
                    <a:lumMod val="50000"/>
                  </a:schemeClr>
                </a:solidFill>
              </a:rPr>
              <a:t> </a:t>
            </a:r>
            <a:r>
              <a:rPr lang="cs-CZ" sz="900" dirty="0" err="1">
                <a:solidFill>
                  <a:schemeClr val="bg2">
                    <a:lumMod val="50000"/>
                  </a:schemeClr>
                </a:solidFill>
              </a:rPr>
              <a:t>Bridge</a:t>
            </a:r>
            <a:r>
              <a:rPr lang="cs-CZ" sz="900" dirty="0">
                <a:solidFill>
                  <a:schemeClr val="bg2">
                    <a:lumMod val="50000"/>
                  </a:schemeClr>
                </a:solidFill>
              </a:rPr>
              <a:t> Bruncvik.jpg. In: </a:t>
            </a:r>
            <a:r>
              <a:rPr lang="cs-CZ" sz="900" i="1" dirty="0" err="1">
                <a:solidFill>
                  <a:schemeClr val="bg2">
                    <a:lumMod val="50000"/>
                  </a:schemeClr>
                </a:solidFill>
              </a:rPr>
              <a:t>Wikipedia</a:t>
            </a:r>
            <a:r>
              <a:rPr lang="cs-CZ" sz="900" dirty="0">
                <a:solidFill>
                  <a:schemeClr val="bg2">
                    <a:lumMod val="50000"/>
                  </a:schemeClr>
                </a:solidFill>
              </a:rPr>
              <a:t>: </a:t>
            </a:r>
            <a:r>
              <a:rPr lang="cs-CZ" sz="900" i="1" dirty="0" err="1">
                <a:solidFill>
                  <a:schemeClr val="bg2">
                    <a:lumMod val="50000"/>
                  </a:schemeClr>
                </a:solidFill>
              </a:rPr>
              <a:t>the</a:t>
            </a:r>
            <a:r>
              <a:rPr lang="cs-CZ" sz="900" i="1" dirty="0">
                <a:solidFill>
                  <a:schemeClr val="bg2">
                    <a:lumMod val="50000"/>
                  </a:schemeClr>
                </a:solidFill>
              </a:rPr>
              <a:t> free </a:t>
            </a:r>
            <a:r>
              <a:rPr lang="cs-CZ" sz="900" i="1" dirty="0" err="1">
                <a:solidFill>
                  <a:schemeClr val="bg2">
                    <a:lumMod val="50000"/>
                  </a:schemeClr>
                </a:solidFill>
              </a:rPr>
              <a:t>encyclopedia</a:t>
            </a:r>
            <a:r>
              <a:rPr lang="cs-CZ" sz="900" dirty="0">
                <a:solidFill>
                  <a:schemeClr val="bg2">
                    <a:lumMod val="50000"/>
                  </a:schemeClr>
                </a:solidFill>
              </a:rPr>
              <a:t> [online]. San Francisco (CA): </a:t>
            </a:r>
            <a:r>
              <a:rPr lang="cs-CZ" sz="900" dirty="0" err="1">
                <a:solidFill>
                  <a:schemeClr val="bg2">
                    <a:lumMod val="50000"/>
                  </a:schemeClr>
                </a:solidFill>
              </a:rPr>
              <a:t>Wikimedia</a:t>
            </a:r>
            <a:r>
              <a:rPr lang="cs-CZ" sz="900" dirty="0">
                <a:solidFill>
                  <a:schemeClr val="bg2">
                    <a:lumMod val="50000"/>
                  </a:schemeClr>
                </a:solidFill>
              </a:rPr>
              <a:t> </a:t>
            </a:r>
            <a:r>
              <a:rPr lang="cs-CZ" sz="900" dirty="0" err="1">
                <a:solidFill>
                  <a:schemeClr val="bg2">
                    <a:lumMod val="50000"/>
                  </a:schemeClr>
                </a:solidFill>
              </a:rPr>
              <a:t>Foundation</a:t>
            </a:r>
            <a:r>
              <a:rPr lang="cs-CZ" sz="900" dirty="0">
                <a:solidFill>
                  <a:schemeClr val="bg2">
                    <a:lumMod val="50000"/>
                  </a:schemeClr>
                </a:solidFill>
              </a:rPr>
              <a:t>, 23. 12. 2006, 09:42 [cit. 2012-03-25]. Dostupné z: http://cs.wikipedia.org/wiki/Soubor:Charles_Bridge_Bruncvik.jpg </a:t>
            </a:r>
            <a:endParaRPr lang="cs-CZ" sz="900" dirty="0" smtClean="0">
              <a:solidFill>
                <a:schemeClr val="bg2">
                  <a:lumMod val="50000"/>
                </a:schemeClr>
              </a:solidFill>
            </a:endParaRPr>
          </a:p>
          <a:p>
            <a:r>
              <a:rPr lang="cs-CZ" sz="900" dirty="0" err="1">
                <a:solidFill>
                  <a:schemeClr val="bg2">
                    <a:lumMod val="50000"/>
                  </a:schemeClr>
                </a:solidFill>
              </a:rPr>
              <a:t>Soubor:Barbara</a:t>
            </a:r>
            <a:r>
              <a:rPr lang="cs-CZ" sz="900" dirty="0">
                <a:solidFill>
                  <a:schemeClr val="bg2">
                    <a:lumMod val="50000"/>
                  </a:schemeClr>
                </a:solidFill>
              </a:rPr>
              <a:t> </a:t>
            </a:r>
            <a:r>
              <a:rPr lang="cs-CZ" sz="900" dirty="0" err="1">
                <a:solidFill>
                  <a:schemeClr val="bg2">
                    <a:lumMod val="50000"/>
                  </a:schemeClr>
                </a:solidFill>
              </a:rPr>
              <a:t>Radziwill</a:t>
            </a:r>
            <a:r>
              <a:rPr lang="cs-CZ" sz="900" dirty="0">
                <a:solidFill>
                  <a:schemeClr val="bg2">
                    <a:lumMod val="50000"/>
                  </a:schemeClr>
                </a:solidFill>
              </a:rPr>
              <a:t> </a:t>
            </a:r>
            <a:r>
              <a:rPr lang="cs-CZ" sz="900" dirty="0" err="1">
                <a:solidFill>
                  <a:schemeClr val="bg2">
                    <a:lumMod val="50000"/>
                  </a:schemeClr>
                </a:solidFill>
              </a:rPr>
              <a:t>ZjawaBarbary</a:t>
            </a:r>
            <a:r>
              <a:rPr lang="cs-CZ" sz="900" dirty="0">
                <a:solidFill>
                  <a:schemeClr val="bg2">
                    <a:lumMod val="50000"/>
                  </a:schemeClr>
                </a:solidFill>
              </a:rPr>
              <a:t> 19th century.jpg. In: </a:t>
            </a:r>
            <a:r>
              <a:rPr lang="cs-CZ" sz="900" i="1" dirty="0" err="1">
                <a:solidFill>
                  <a:schemeClr val="bg2">
                    <a:lumMod val="50000"/>
                  </a:schemeClr>
                </a:solidFill>
              </a:rPr>
              <a:t>Wikipedia</a:t>
            </a:r>
            <a:r>
              <a:rPr lang="cs-CZ" sz="900" dirty="0">
                <a:solidFill>
                  <a:schemeClr val="bg2">
                    <a:lumMod val="50000"/>
                  </a:schemeClr>
                </a:solidFill>
              </a:rPr>
              <a:t>: </a:t>
            </a:r>
            <a:r>
              <a:rPr lang="cs-CZ" sz="900" i="1" dirty="0" err="1">
                <a:solidFill>
                  <a:schemeClr val="bg2">
                    <a:lumMod val="50000"/>
                  </a:schemeClr>
                </a:solidFill>
              </a:rPr>
              <a:t>the</a:t>
            </a:r>
            <a:r>
              <a:rPr lang="cs-CZ" sz="900" i="1" dirty="0">
                <a:solidFill>
                  <a:schemeClr val="bg2">
                    <a:lumMod val="50000"/>
                  </a:schemeClr>
                </a:solidFill>
              </a:rPr>
              <a:t> free </a:t>
            </a:r>
            <a:r>
              <a:rPr lang="cs-CZ" sz="900" i="1" dirty="0" err="1">
                <a:solidFill>
                  <a:schemeClr val="bg2">
                    <a:lumMod val="50000"/>
                  </a:schemeClr>
                </a:solidFill>
              </a:rPr>
              <a:t>encyclopedia</a:t>
            </a:r>
            <a:r>
              <a:rPr lang="cs-CZ" sz="900" dirty="0">
                <a:solidFill>
                  <a:schemeClr val="bg2">
                    <a:lumMod val="50000"/>
                  </a:schemeClr>
                </a:solidFill>
              </a:rPr>
              <a:t> [online]. San Francisco (CA): </a:t>
            </a:r>
            <a:r>
              <a:rPr lang="cs-CZ" sz="900" dirty="0" err="1">
                <a:solidFill>
                  <a:schemeClr val="bg2">
                    <a:lumMod val="50000"/>
                  </a:schemeClr>
                </a:solidFill>
              </a:rPr>
              <a:t>Wikimedia</a:t>
            </a:r>
            <a:r>
              <a:rPr lang="cs-CZ" sz="900" dirty="0">
                <a:solidFill>
                  <a:schemeClr val="bg2">
                    <a:lumMod val="50000"/>
                  </a:schemeClr>
                </a:solidFill>
              </a:rPr>
              <a:t> </a:t>
            </a:r>
            <a:r>
              <a:rPr lang="cs-CZ" sz="900" dirty="0" err="1">
                <a:solidFill>
                  <a:schemeClr val="bg2">
                    <a:lumMod val="50000"/>
                  </a:schemeClr>
                </a:solidFill>
              </a:rPr>
              <a:t>Foundation</a:t>
            </a:r>
            <a:r>
              <a:rPr lang="cs-CZ" sz="900" dirty="0">
                <a:solidFill>
                  <a:schemeClr val="bg2">
                    <a:lumMod val="50000"/>
                  </a:schemeClr>
                </a:solidFill>
              </a:rPr>
              <a:t>, 10. 10. 2005, 00:49 [cit. 2012-03-25]. Dostupné z: http://cs.wikipedia.org/wiki/Soubor:Barbara_Radziwill_ZjawaBarbary_19th_century.jpg </a:t>
            </a:r>
            <a:endParaRPr lang="cs-CZ" sz="900" dirty="0" smtClean="0">
              <a:solidFill>
                <a:schemeClr val="bg2">
                  <a:lumMod val="50000"/>
                </a:schemeClr>
              </a:solidFill>
            </a:endParaRPr>
          </a:p>
          <a:p>
            <a:r>
              <a:rPr lang="cs-CZ" sz="900" dirty="0" err="1">
                <a:solidFill>
                  <a:schemeClr val="accent1">
                    <a:lumMod val="50000"/>
                  </a:schemeClr>
                </a:solidFill>
              </a:rPr>
              <a:t>Soubor:Codex</a:t>
            </a:r>
            <a:r>
              <a:rPr lang="cs-CZ" sz="900" dirty="0">
                <a:solidFill>
                  <a:schemeClr val="accent1">
                    <a:lumMod val="50000"/>
                  </a:schemeClr>
                </a:solidFill>
              </a:rPr>
              <a:t> </a:t>
            </a:r>
            <a:r>
              <a:rPr lang="cs-CZ" sz="900" dirty="0" err="1">
                <a:solidFill>
                  <a:schemeClr val="accent1">
                    <a:lumMod val="50000"/>
                  </a:schemeClr>
                </a:solidFill>
              </a:rPr>
              <a:t>Gigas</a:t>
            </a:r>
            <a:r>
              <a:rPr lang="cs-CZ" sz="900" dirty="0">
                <a:solidFill>
                  <a:schemeClr val="accent1">
                    <a:lumMod val="50000"/>
                  </a:schemeClr>
                </a:solidFill>
              </a:rPr>
              <a:t> devil.jpg. In: </a:t>
            </a:r>
            <a:r>
              <a:rPr lang="cs-CZ" sz="900" i="1" dirty="0" err="1">
                <a:solidFill>
                  <a:schemeClr val="accent1">
                    <a:lumMod val="50000"/>
                  </a:schemeClr>
                </a:solidFill>
              </a:rPr>
              <a:t>Wikipedia</a:t>
            </a:r>
            <a:r>
              <a:rPr lang="cs-CZ" sz="900" dirty="0">
                <a:solidFill>
                  <a:schemeClr val="accent1">
                    <a:lumMod val="50000"/>
                  </a:schemeClr>
                </a:solidFill>
              </a:rPr>
              <a:t>: </a:t>
            </a:r>
            <a:r>
              <a:rPr lang="cs-CZ" sz="900" i="1" dirty="0" err="1">
                <a:solidFill>
                  <a:schemeClr val="accent1">
                    <a:lumMod val="50000"/>
                  </a:schemeClr>
                </a:solidFill>
              </a:rPr>
              <a:t>the</a:t>
            </a:r>
            <a:r>
              <a:rPr lang="cs-CZ" sz="900" i="1" dirty="0">
                <a:solidFill>
                  <a:schemeClr val="accent1">
                    <a:lumMod val="50000"/>
                  </a:schemeClr>
                </a:solidFill>
              </a:rPr>
              <a:t> free </a:t>
            </a:r>
            <a:r>
              <a:rPr lang="cs-CZ" sz="900" i="1" dirty="0" err="1">
                <a:solidFill>
                  <a:schemeClr val="accent1">
                    <a:lumMod val="50000"/>
                  </a:schemeClr>
                </a:solidFill>
              </a:rPr>
              <a:t>encyclopedia</a:t>
            </a:r>
            <a:r>
              <a:rPr lang="cs-CZ" sz="900" dirty="0">
                <a:solidFill>
                  <a:schemeClr val="accent1">
                    <a:lumMod val="50000"/>
                  </a:schemeClr>
                </a:solidFill>
              </a:rPr>
              <a:t> [online]. San Francisco (CA): </a:t>
            </a:r>
            <a:r>
              <a:rPr lang="cs-CZ" sz="900" dirty="0" err="1">
                <a:solidFill>
                  <a:schemeClr val="accent1">
                    <a:lumMod val="50000"/>
                  </a:schemeClr>
                </a:solidFill>
              </a:rPr>
              <a:t>Wikimedia</a:t>
            </a:r>
            <a:r>
              <a:rPr lang="cs-CZ" sz="900" dirty="0">
                <a:solidFill>
                  <a:schemeClr val="accent1">
                    <a:lumMod val="50000"/>
                  </a:schemeClr>
                </a:solidFill>
              </a:rPr>
              <a:t> </a:t>
            </a:r>
            <a:r>
              <a:rPr lang="cs-CZ" sz="900" dirty="0" err="1">
                <a:solidFill>
                  <a:schemeClr val="accent1">
                    <a:lumMod val="50000"/>
                  </a:schemeClr>
                </a:solidFill>
              </a:rPr>
              <a:t>Foundation</a:t>
            </a:r>
            <a:r>
              <a:rPr lang="cs-CZ" sz="900" dirty="0">
                <a:solidFill>
                  <a:schemeClr val="accent1">
                    <a:lumMod val="50000"/>
                  </a:schemeClr>
                </a:solidFill>
              </a:rPr>
              <a:t>, 9. 6. 2005, 20:52, 8. 9. 2010, 23:08 [cit. </a:t>
            </a:r>
            <a:r>
              <a:rPr lang="cs-CZ" sz="900" dirty="0" smtClean="0">
                <a:solidFill>
                  <a:schemeClr val="accent1">
                    <a:lumMod val="50000"/>
                  </a:schemeClr>
                </a:solidFill>
              </a:rPr>
              <a:t>2012-03-25</a:t>
            </a:r>
            <a:r>
              <a:rPr lang="cs-CZ" sz="900" dirty="0">
                <a:solidFill>
                  <a:schemeClr val="accent1">
                    <a:lumMod val="50000"/>
                  </a:schemeClr>
                </a:solidFill>
              </a:rPr>
              <a:t>]. Dostupné z: http://cs.wikipedia.org/wiki/Soubor:Codex_Gigas_devil.jpg </a:t>
            </a:r>
            <a:endParaRPr lang="cs-CZ" sz="900" dirty="0" smtClean="0">
              <a:solidFill>
                <a:schemeClr val="accent1">
                  <a:lumMod val="50000"/>
                </a:schemeClr>
              </a:solidFill>
            </a:endParaRPr>
          </a:p>
          <a:p>
            <a:r>
              <a:rPr lang="cs-CZ" sz="900" dirty="0">
                <a:solidFill>
                  <a:schemeClr val="bg2">
                    <a:lumMod val="50000"/>
                  </a:schemeClr>
                </a:solidFill>
              </a:rPr>
              <a:t>Soubor:Splav7.JPG. In: </a:t>
            </a:r>
            <a:r>
              <a:rPr lang="cs-CZ" sz="900" i="1" dirty="0" err="1">
                <a:solidFill>
                  <a:schemeClr val="bg2">
                    <a:lumMod val="50000"/>
                  </a:schemeClr>
                </a:solidFill>
              </a:rPr>
              <a:t>Wikipedia</a:t>
            </a:r>
            <a:r>
              <a:rPr lang="cs-CZ" sz="900" dirty="0">
                <a:solidFill>
                  <a:schemeClr val="bg2">
                    <a:lumMod val="50000"/>
                  </a:schemeClr>
                </a:solidFill>
              </a:rPr>
              <a:t>: </a:t>
            </a:r>
            <a:r>
              <a:rPr lang="cs-CZ" sz="900" i="1" dirty="0" err="1">
                <a:solidFill>
                  <a:schemeClr val="bg2">
                    <a:lumMod val="50000"/>
                  </a:schemeClr>
                </a:solidFill>
              </a:rPr>
              <a:t>the</a:t>
            </a:r>
            <a:r>
              <a:rPr lang="cs-CZ" sz="900" i="1" dirty="0">
                <a:solidFill>
                  <a:schemeClr val="bg2">
                    <a:lumMod val="50000"/>
                  </a:schemeClr>
                </a:solidFill>
              </a:rPr>
              <a:t> free </a:t>
            </a:r>
            <a:r>
              <a:rPr lang="cs-CZ" sz="900" i="1" dirty="0" err="1">
                <a:solidFill>
                  <a:schemeClr val="bg2">
                    <a:lumMod val="50000"/>
                  </a:schemeClr>
                </a:solidFill>
              </a:rPr>
              <a:t>encyclopedia</a:t>
            </a:r>
            <a:r>
              <a:rPr lang="cs-CZ" sz="900" dirty="0">
                <a:solidFill>
                  <a:schemeClr val="bg2">
                    <a:lumMod val="50000"/>
                  </a:schemeClr>
                </a:solidFill>
              </a:rPr>
              <a:t> [online]. San Francisco (CA): </a:t>
            </a:r>
            <a:r>
              <a:rPr lang="cs-CZ" sz="900" dirty="0" err="1">
                <a:solidFill>
                  <a:schemeClr val="bg2">
                    <a:lumMod val="50000"/>
                  </a:schemeClr>
                </a:solidFill>
              </a:rPr>
              <a:t>Wikimedia</a:t>
            </a:r>
            <a:r>
              <a:rPr lang="cs-CZ" sz="900" dirty="0">
                <a:solidFill>
                  <a:schemeClr val="bg2">
                    <a:lumMod val="50000"/>
                  </a:schemeClr>
                </a:solidFill>
              </a:rPr>
              <a:t> </a:t>
            </a:r>
            <a:r>
              <a:rPr lang="cs-CZ" sz="900" dirty="0" err="1">
                <a:solidFill>
                  <a:schemeClr val="bg2">
                    <a:lumMod val="50000"/>
                  </a:schemeClr>
                </a:solidFill>
              </a:rPr>
              <a:t>Foundation</a:t>
            </a:r>
            <a:r>
              <a:rPr lang="cs-CZ" sz="900" dirty="0">
                <a:solidFill>
                  <a:schemeClr val="bg2">
                    <a:lumMod val="50000"/>
                  </a:schemeClr>
                </a:solidFill>
              </a:rPr>
              <a:t>, 12. 11. 2007, 20:16 Náhled verze z 12. 11. 2007, 2 [cit. 2012-03-25]. Dostupné z: http://cs.wikipedia.org/wiki/Soubor:Splav7.JPG </a:t>
            </a:r>
            <a:endParaRPr lang="cs-CZ" sz="900" b="1" dirty="0">
              <a:solidFill>
                <a:schemeClr val="bg2">
                  <a:lumMod val="50000"/>
                </a:schemeClr>
              </a:solidFill>
            </a:endParaRPr>
          </a:p>
        </p:txBody>
      </p:sp>
      <p:sp>
        <p:nvSpPr>
          <p:cNvPr id="4" name="Nadpis 3"/>
          <p:cNvSpPr>
            <a:spLocks noGrp="1"/>
          </p:cNvSpPr>
          <p:nvPr>
            <p:ph type="title"/>
          </p:nvPr>
        </p:nvSpPr>
        <p:spPr/>
        <p:txBody>
          <a:bodyPr/>
          <a:lstStyle/>
          <a:p>
            <a:pPr algn="ctr"/>
            <a:r>
              <a:rPr lang="cs-CZ" b="1" dirty="0" smtClean="0">
                <a:solidFill>
                  <a:srgbClr val="FFC000"/>
                </a:solidFill>
                <a:effectLst>
                  <a:outerShdw blurRad="38100" dist="38100" dir="2700000" algn="tl">
                    <a:srgbClr val="000000">
                      <a:alpha val="43137"/>
                    </a:srgbClr>
                  </a:outerShdw>
                </a:effectLst>
              </a:rPr>
              <a:t>POUŽITÉ ZDROJE</a:t>
            </a:r>
            <a:endParaRPr lang="cs-CZ"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366164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ír">
  <a:themeElements>
    <a:clrScheme name="Vlastní 12">
      <a:dk1>
        <a:sysClr val="windowText" lastClr="000000"/>
      </a:dk1>
      <a:lt1>
        <a:srgbClr val="A98023"/>
      </a:lt1>
      <a:dk2>
        <a:srgbClr val="795339"/>
      </a:dk2>
      <a:lt2>
        <a:srgbClr val="5A3E2A"/>
      </a:lt2>
      <a:accent1>
        <a:srgbClr val="AD2E27"/>
      </a:accent1>
      <a:accent2>
        <a:srgbClr val="3F3D66"/>
      </a:accent2>
      <a:accent3>
        <a:srgbClr val="A35E21"/>
      </a:accent3>
      <a:accent4>
        <a:srgbClr val="877E48"/>
      </a:accent4>
      <a:accent5>
        <a:srgbClr val="AF8B1E"/>
      </a:accent5>
      <a:accent6>
        <a:srgbClr val="A35E21"/>
      </a:accent6>
      <a:hlink>
        <a:srgbClr val="9B7300"/>
      </a:hlink>
      <a:folHlink>
        <a:srgbClr val="D6A73B"/>
      </a:folHlink>
    </a:clrScheme>
    <a:fontScheme name="Papí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í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150</TotalTime>
  <Words>909</Words>
  <Application>Microsoft Office PowerPoint</Application>
  <PresentationFormat>Předvádění na obrazovce (4:3)</PresentationFormat>
  <Paragraphs>81</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Papír</vt:lpstr>
      <vt:lpstr>Prezentace aplikace PowerPoint</vt:lpstr>
      <vt:lpstr>ANOTACE</vt:lpstr>
      <vt:lpstr>POVĚST</vt:lpstr>
      <vt:lpstr>DRUHY POVĚSTÍ</vt:lpstr>
      <vt:lpstr>ALOIS JIRÁSEK</vt:lpstr>
      <vt:lpstr>O ČECHOVI</vt:lpstr>
      <vt:lpstr>KROK A JEHO DCERY</vt:lpstr>
      <vt:lpstr>LIBUŠE A PŘEMYSL ORÁČ</vt:lpstr>
      <vt:lpstr>O BIVOJI</vt:lpstr>
      <vt:lpstr>O BRUNCVÍKOVI</vt:lpstr>
      <vt:lpstr>DÉMONICKÉ POVĚSTI </vt:lpstr>
      <vt:lpstr>BÍLÁ PANÍ</vt:lpstr>
      <vt:lpstr>ZJEVENÍ NA PERNŠTEJNĚ</vt:lpstr>
      <vt:lpstr>ČERT</vt:lpstr>
      <vt:lpstr>ČERTŮV DUB</vt:lpstr>
      <vt:lpstr>VODNÍCI, HASTRMANI</vt:lpstr>
      <vt:lpstr>POUŽITÉ ZDROJE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STARÉ POVĚSTI ČESKÉ</dc:title>
  <dc:creator>MP</dc:creator>
  <cp:lastModifiedBy>MP</cp:lastModifiedBy>
  <cp:revision>17</cp:revision>
  <dcterms:created xsi:type="dcterms:W3CDTF">2012-03-21T19:44:42Z</dcterms:created>
  <dcterms:modified xsi:type="dcterms:W3CDTF">2012-03-26T15:46:42Z</dcterms:modified>
</cp:coreProperties>
</file>