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  <a:srgbClr val="FF2D2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62436-76CB-46C9-BD39-A8340349EBF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ABFD1-9F2C-4C25-8753-1E1F2CE84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306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62436-76CB-46C9-BD39-A8340349EBF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ABFD1-9F2C-4C25-8753-1E1F2CE84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06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62436-76CB-46C9-BD39-A8340349EBF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ABFD1-9F2C-4C25-8753-1E1F2CE84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281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62436-76CB-46C9-BD39-A8340349EBF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ABFD1-9F2C-4C25-8753-1E1F2CE84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93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62436-76CB-46C9-BD39-A8340349EBF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ABFD1-9F2C-4C25-8753-1E1F2CE84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667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62436-76CB-46C9-BD39-A8340349EBF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ABFD1-9F2C-4C25-8753-1E1F2CE84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524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62436-76CB-46C9-BD39-A8340349EBF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ABFD1-9F2C-4C25-8753-1E1F2CE84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141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62436-76CB-46C9-BD39-A8340349EBF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ABFD1-9F2C-4C25-8753-1E1F2CE84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368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62436-76CB-46C9-BD39-A8340349EBF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ABFD1-9F2C-4C25-8753-1E1F2CE84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651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62436-76CB-46C9-BD39-A8340349EBF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ABFD1-9F2C-4C25-8753-1E1F2CE84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81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62436-76CB-46C9-BD39-A8340349EBF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ABFD1-9F2C-4C25-8753-1E1F2CE84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72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562436-76CB-46C9-BD39-A8340349EBF0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AABFD1-9F2C-4C25-8753-1E1F2CE84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608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047073" y="2392084"/>
            <a:ext cx="6995160" cy="1323023"/>
          </a:xfrm>
          <a:prstGeom prst="rect">
            <a:avLst/>
          </a:prstGeom>
        </p:spPr>
        <p:txBody>
          <a:bodyPr lIns="82296" tIns="41148" rIns="82296" bIns="41148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prstClr val="black"/>
                </a:solidFill>
              </a:rPr>
              <a:t>Psaní pohlednice</a:t>
            </a:r>
            <a:br>
              <a:rPr lang="cs-CZ" sz="4000" dirty="0" smtClean="0">
                <a:solidFill>
                  <a:prstClr val="black"/>
                </a:solidFill>
              </a:rPr>
            </a:br>
            <a:r>
              <a:rPr lang="cs-CZ" sz="4000" dirty="0" smtClean="0">
                <a:solidFill>
                  <a:prstClr val="black"/>
                </a:solidFill>
              </a:rPr>
              <a:t>VY_32_INOVACE_1B_17</a:t>
            </a:r>
          </a:p>
          <a:p>
            <a:r>
              <a:rPr lang="cs-CZ" sz="2800" dirty="0">
                <a:solidFill>
                  <a:prstClr val="black"/>
                </a:solidFill>
              </a:rPr>
              <a:t>Číslo projektu: CZ.1.07/1.5.00/34.1056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827584" y="4581128"/>
            <a:ext cx="7488832" cy="1577340"/>
          </a:xfrm>
          <a:prstGeom prst="rect">
            <a:avLst/>
          </a:prstGeom>
        </p:spPr>
        <p:txBody>
          <a:bodyPr vert="horz" lIns="82296" tIns="41148" rIns="82296" bIns="41148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Sada 2</a:t>
            </a:r>
          </a:p>
          <a:p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Jazyková komunikace</a:t>
            </a:r>
          </a:p>
          <a:p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Mateřská škola, Základní škola a Praktická škola Trhové Sviny</a:t>
            </a:r>
          </a:p>
          <a:p>
            <a:endParaRPr lang="cs-CZ" sz="2000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03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5406372"/>
              </p:ext>
            </p:extLst>
          </p:nvPr>
        </p:nvGraphicFramePr>
        <p:xfrm>
          <a:off x="251520" y="1196752"/>
          <a:ext cx="8641103" cy="369701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8272"/>
                <a:gridCol w="6192831"/>
              </a:tblGrid>
              <a:tr h="158417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dirty="0" smtClean="0"/>
                        <a:t>Předmětem</a:t>
                      </a:r>
                      <a:r>
                        <a:rPr lang="cs-CZ" sz="1400" baseline="0" dirty="0" smtClean="0"/>
                        <a:t> tohoto digitálního učebního materiálu je psaní pohlednice. Žáci se na prvních dvou snímcích seznamují s tím, jak pohlednice vypadá (přední, zadní strana). Na dalším snímku se žáci dozvídají</a:t>
                      </a:r>
                      <a:r>
                        <a:rPr lang="cs-CZ" sz="1400" baseline="0" smtClean="0"/>
                        <a:t>, </a:t>
                      </a:r>
                      <a:r>
                        <a:rPr lang="cs-CZ" sz="1400" baseline="0" smtClean="0"/>
                        <a:t>jakým obsahem </a:t>
                      </a:r>
                      <a:r>
                        <a:rPr lang="cs-CZ" sz="1400" baseline="0" dirty="0" smtClean="0"/>
                        <a:t>vyplňujeme zadní stranu pohlednice (poštovní známka, adresa, sdělení určené adresátovi). Následující snímek žákům přibližuje a ozřejmuje výše uvedené termíny. Předposlední snímek je věnovaný samotné adrese. Nakonec mají žáci za úkol napsat pomocí skrytého pera pohlednici určenou mamince. 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33852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r>
                        <a:rPr lang="cs-CZ" sz="1400" baseline="0" dirty="0" smtClean="0"/>
                        <a:t>Období vytvoření materiálu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</a:t>
                      </a:r>
                      <a:r>
                        <a:rPr lang="cs-CZ" sz="1400" baseline="0" dirty="0" smtClean="0"/>
                        <a:t> Eliška  </a:t>
                      </a:r>
                      <a:r>
                        <a:rPr lang="cs-CZ" sz="1400" baseline="0" dirty="0" err="1" smtClean="0"/>
                        <a:t>Libánská</a:t>
                      </a:r>
                      <a:endParaRPr lang="cs-CZ" sz="1400" baseline="0" dirty="0" smtClean="0"/>
                    </a:p>
                    <a:p>
                      <a:r>
                        <a:rPr lang="cs-CZ" sz="1400" baseline="0" dirty="0" smtClean="0"/>
                        <a:t>Říjen 2013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Speciální</a:t>
                      </a:r>
                      <a:r>
                        <a:rPr lang="cs-CZ" sz="1400" baseline="0" dirty="0" smtClean="0"/>
                        <a:t> vzdělávací potřeby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Mentální retardace,</a:t>
                      </a:r>
                      <a:r>
                        <a:rPr lang="cs-CZ" sz="1400" baseline="0" dirty="0" smtClean="0"/>
                        <a:t> Poruchy autistického spektra,  ADHD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30169"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Vzdělávací obor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 a literatura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Druh</a:t>
                      </a:r>
                      <a:r>
                        <a:rPr lang="cs-CZ" sz="1400" baseline="0" dirty="0" smtClean="0"/>
                        <a:t> učebního materiálu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Interaktivní</a:t>
                      </a:r>
                      <a:r>
                        <a:rPr lang="cs-CZ" sz="1400" baseline="0" dirty="0" smtClean="0"/>
                        <a:t> DUM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Inovace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Díky novému</a:t>
                      </a:r>
                      <a:r>
                        <a:rPr lang="cs-CZ" sz="1400" baseline="0" dirty="0" smtClean="0"/>
                        <a:t> softwaru je možné využívat rozšířených funkcí prezentace .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Stupeň a typ vzdělávání</a:t>
                      </a:r>
                      <a:r>
                        <a:rPr lang="cs-CZ" sz="1400" baseline="0" dirty="0" smtClean="0"/>
                        <a:t> 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Praktická škola jednoletá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015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24744"/>
            <a:ext cx="5919313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PŘEDNÍ STRANA POHLEDNICE OBSAHUJE</a:t>
            </a:r>
          </a:p>
          <a:p>
            <a:r>
              <a:rPr lang="cs-CZ" sz="2400" dirty="0" smtClean="0"/>
              <a:t>VĚTŠINOU NĚJAKOU FOTOGRAFII ČI OBRÁZEK.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132112"/>
            <a:ext cx="7525906" cy="15696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ČASTO JSOU NA PŘEDNÍCH STRANÁCH POHLEDNIC</a:t>
            </a:r>
          </a:p>
          <a:p>
            <a:r>
              <a:rPr lang="cs-CZ" sz="2400" dirty="0" smtClean="0"/>
              <a:t>FOTOGRAFIE MĚST, OBCÍ A KRAJINY, RŮZNÉ DRUHY ZVÍŘAT,</a:t>
            </a:r>
          </a:p>
          <a:p>
            <a:r>
              <a:rPr lang="cs-CZ" sz="2400" dirty="0" smtClean="0"/>
              <a:t>EXISTUJE TAKÉ VELKÉ MNOŽSTVÍ POHLEDNIC S</a:t>
            </a:r>
          </a:p>
          <a:p>
            <a:r>
              <a:rPr lang="cs-CZ" sz="2400" dirty="0" smtClean="0"/>
              <a:t>VÁNOČNÍ A VELIKONOČNÍ TEMATIKOU.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4226" y="260648"/>
            <a:ext cx="4511941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PŘEDNÍ STRANA POHLEDNICE</a:t>
            </a:r>
            <a:endParaRPr lang="cs-CZ" sz="2800" dirty="0"/>
          </a:p>
        </p:txBody>
      </p:sp>
      <p:pic>
        <p:nvPicPr>
          <p:cNvPr id="1027" name="Picture 3" descr="C:\Users\Kata-Repa\AppData\Local\Microsoft\Windows\Temporary Internet Files\Content.IE5\IYG16JL1\MP9004483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149080"/>
            <a:ext cx="3312368" cy="220824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85218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794939" y="1380137"/>
            <a:ext cx="7524328" cy="4680520"/>
            <a:chOff x="899592" y="1268760"/>
            <a:chExt cx="7524328" cy="4680520"/>
          </a:xfrm>
        </p:grpSpPr>
        <p:sp>
          <p:nvSpPr>
            <p:cNvPr id="2" name="Obdélník 1"/>
            <p:cNvSpPr/>
            <p:nvPr/>
          </p:nvSpPr>
          <p:spPr>
            <a:xfrm>
              <a:off x="899592" y="1268760"/>
              <a:ext cx="7524328" cy="468052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4672697" y="1520788"/>
              <a:ext cx="0" cy="417646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5" name="Obdélník 4"/>
            <p:cNvSpPr/>
            <p:nvPr/>
          </p:nvSpPr>
          <p:spPr>
            <a:xfrm>
              <a:off x="7092280" y="1484784"/>
              <a:ext cx="1008112" cy="115212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5220072" y="2954288"/>
              <a:ext cx="151216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5220072" y="3573016"/>
              <a:ext cx="288032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5220072" y="4149080"/>
              <a:ext cx="288032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5246712" y="4797152"/>
              <a:ext cx="288032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4" name="Obdélník 13"/>
            <p:cNvSpPr/>
            <p:nvPr/>
          </p:nvSpPr>
          <p:spPr>
            <a:xfrm>
              <a:off x="5508104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5976156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6948264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6444208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7437040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318490" y="289952"/>
            <a:ext cx="5798832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ZADNÍ STRANA PRÁZDNÉ POHLEDNICE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82036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794939" y="1308822"/>
            <a:ext cx="7524328" cy="4680520"/>
            <a:chOff x="899592" y="1268760"/>
            <a:chExt cx="7524328" cy="4680520"/>
          </a:xfrm>
        </p:grpSpPr>
        <p:sp>
          <p:nvSpPr>
            <p:cNvPr id="3" name="Obdélník 2"/>
            <p:cNvSpPr/>
            <p:nvPr/>
          </p:nvSpPr>
          <p:spPr>
            <a:xfrm>
              <a:off x="899592" y="1268760"/>
              <a:ext cx="7524328" cy="468052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4672697" y="1520788"/>
              <a:ext cx="0" cy="417646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5" name="Obdélník 4"/>
            <p:cNvSpPr/>
            <p:nvPr/>
          </p:nvSpPr>
          <p:spPr>
            <a:xfrm>
              <a:off x="7092280" y="1484784"/>
              <a:ext cx="1008112" cy="115212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5220072" y="2954288"/>
              <a:ext cx="151216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220072" y="3573016"/>
              <a:ext cx="288032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5220072" y="4149080"/>
              <a:ext cx="288032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5246712" y="4797152"/>
              <a:ext cx="288032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0" name="Obdélník 9"/>
            <p:cNvSpPr/>
            <p:nvPr/>
          </p:nvSpPr>
          <p:spPr>
            <a:xfrm>
              <a:off x="5508104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5976156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948264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6444208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7437040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" name="TextovéPole 14"/>
          <p:cNvSpPr txBox="1"/>
          <p:nvPr/>
        </p:nvSpPr>
        <p:spPr>
          <a:xfrm rot="1696502">
            <a:off x="5453361" y="3584041"/>
            <a:ext cx="1729448" cy="646331"/>
          </a:xfrm>
          <a:prstGeom prst="rect">
            <a:avLst/>
          </a:prstGeom>
          <a:solidFill>
            <a:srgbClr val="FF2D2D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ADRESA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78483" y="1623856"/>
            <a:ext cx="1908472" cy="954107"/>
          </a:xfrm>
          <a:prstGeom prst="rect">
            <a:avLst/>
          </a:prstGeom>
          <a:solidFill>
            <a:srgbClr val="FF2D2D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POŠTOVNÍ</a:t>
            </a:r>
          </a:p>
          <a:p>
            <a:pPr algn="ctr"/>
            <a:r>
              <a:rPr lang="cs-CZ" sz="2800" b="1" dirty="0" smtClean="0"/>
              <a:t>ZNÁMKA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48925" y="2492896"/>
            <a:ext cx="2610844" cy="1754326"/>
          </a:xfrm>
          <a:prstGeom prst="rect">
            <a:avLst/>
          </a:prstGeom>
          <a:solidFill>
            <a:srgbClr val="FF2D2D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SDĚLENÍ</a:t>
            </a:r>
          </a:p>
          <a:p>
            <a:pPr algn="ctr"/>
            <a:r>
              <a:rPr lang="cs-CZ" sz="3600" b="1" dirty="0" smtClean="0"/>
              <a:t>URČENÉ</a:t>
            </a:r>
          </a:p>
          <a:p>
            <a:pPr algn="ctr"/>
            <a:r>
              <a:rPr lang="cs-CZ" sz="3600" b="1" dirty="0" smtClean="0"/>
              <a:t>ADRESÁTOVI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8490" y="289952"/>
            <a:ext cx="7213706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ČÍM VYPLŇUJEME ZADNÍ STRANU POHLEDNICE?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03102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199" y="3212976"/>
            <a:ext cx="8630165" cy="55399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ADRESÁT</a:t>
            </a:r>
            <a:r>
              <a:rPr lang="cs-CZ" sz="2000" dirty="0" smtClean="0"/>
              <a:t> (NEBO TAKÉ PŘÍJEMCE) JE ČLOVĚK, KTERÉMU POSÍLÁME POHLEDNICI.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1200" y="3937049"/>
            <a:ext cx="8617359" cy="147732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SDĚLENÍ URČENÉ ADRESÁTOVI </a:t>
            </a:r>
            <a:r>
              <a:rPr lang="cs-CZ" sz="2000" dirty="0" smtClean="0"/>
              <a:t>JE VŠECHNO TO, CO CHCEME DANÉMU ČLOVĚKU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NAPSAT. MŮŽE TO BÝT NAPŘÍKLAD JEN POZDRAVENÍ Z NĚJAKÉHO MÍSTA NEBO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SDĚLENÍ O TOM, JAK SE ZROVNA MÁME NEBO BLAHOPŘÁNÍ K NĚJAKÉ UDÁLOSTI.</a:t>
            </a:r>
            <a:endParaRPr lang="cs-CZ" sz="20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174238" y="188640"/>
            <a:ext cx="4495841" cy="2862322"/>
            <a:chOff x="794939" y="1308822"/>
            <a:chExt cx="7524328" cy="4680520"/>
          </a:xfrm>
        </p:grpSpPr>
        <p:grpSp>
          <p:nvGrpSpPr>
            <p:cNvPr id="5" name="Skupina 4"/>
            <p:cNvGrpSpPr/>
            <p:nvPr/>
          </p:nvGrpSpPr>
          <p:grpSpPr>
            <a:xfrm>
              <a:off x="794939" y="1308822"/>
              <a:ext cx="7524328" cy="4680520"/>
              <a:chOff x="899592" y="1268760"/>
              <a:chExt cx="7524328" cy="4680520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899592" y="1268760"/>
                <a:ext cx="7524328" cy="468052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sz="1600"/>
              </a:p>
            </p:txBody>
          </p:sp>
          <p:cxnSp>
            <p:nvCxnSpPr>
              <p:cNvPr id="10" name="Přímá spojnice 9"/>
              <p:cNvCxnSpPr/>
              <p:nvPr/>
            </p:nvCxnSpPr>
            <p:spPr>
              <a:xfrm>
                <a:off x="4672697" y="1520788"/>
                <a:ext cx="0" cy="4176464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1" name="Obdélník 10"/>
              <p:cNvSpPr/>
              <p:nvPr/>
            </p:nvSpPr>
            <p:spPr>
              <a:xfrm>
                <a:off x="7092280" y="1484784"/>
                <a:ext cx="1008112" cy="1152128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sz="1600"/>
              </a:p>
            </p:txBody>
          </p:sp>
          <p:cxnSp>
            <p:nvCxnSpPr>
              <p:cNvPr id="12" name="Přímá spojnice 11"/>
              <p:cNvCxnSpPr/>
              <p:nvPr/>
            </p:nvCxnSpPr>
            <p:spPr>
              <a:xfrm>
                <a:off x="5220072" y="2954288"/>
                <a:ext cx="1512168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>
                <a:off x="5220072" y="3573016"/>
                <a:ext cx="2880320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5220072" y="4149080"/>
                <a:ext cx="2880320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5246712" y="4797152"/>
                <a:ext cx="2880320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6" name="Obdélník 15"/>
              <p:cNvSpPr/>
              <p:nvPr/>
            </p:nvSpPr>
            <p:spPr>
              <a:xfrm>
                <a:off x="5508104" y="5157192"/>
                <a:ext cx="288032" cy="36004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sz="1600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5976156" y="5157192"/>
                <a:ext cx="288032" cy="36004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sz="1600"/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6948264" y="5157192"/>
                <a:ext cx="288032" cy="36004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sz="1600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6444208" y="5157192"/>
                <a:ext cx="288032" cy="36004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sz="1600"/>
              </a:p>
            </p:txBody>
          </p:sp>
          <p:sp>
            <p:nvSpPr>
              <p:cNvPr id="20" name="Obdélník 19"/>
              <p:cNvSpPr/>
              <p:nvPr/>
            </p:nvSpPr>
            <p:spPr>
              <a:xfrm>
                <a:off x="7437040" y="5157192"/>
                <a:ext cx="288032" cy="36004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sz="1600"/>
              </a:p>
            </p:txBody>
          </p:sp>
        </p:grpSp>
        <p:sp>
          <p:nvSpPr>
            <p:cNvPr id="6" name="TextovéPole 5"/>
            <p:cNvSpPr txBox="1"/>
            <p:nvPr/>
          </p:nvSpPr>
          <p:spPr>
            <a:xfrm rot="1696502">
              <a:off x="5616636" y="3644878"/>
              <a:ext cx="1402898" cy="524657"/>
            </a:xfrm>
            <a:prstGeom prst="rect">
              <a:avLst/>
            </a:prstGeom>
            <a:solidFill>
              <a:srgbClr val="FF2D2D"/>
            </a:solidFill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1600" b="1" dirty="0" smtClean="0"/>
                <a:t>ADRESA</a:t>
              </a:r>
              <a:endParaRPr lang="cs-CZ" sz="16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278483" y="1623856"/>
              <a:ext cx="1733472" cy="906225"/>
            </a:xfrm>
            <a:prstGeom prst="rect">
              <a:avLst/>
            </a:prstGeom>
            <a:solidFill>
              <a:srgbClr val="FF2D2D"/>
            </a:solidFill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1600" b="1" dirty="0" smtClean="0"/>
                <a:t>POŠTOVNÍ</a:t>
              </a:r>
            </a:p>
            <a:p>
              <a:pPr algn="ctr"/>
              <a:r>
                <a:rPr lang="cs-CZ" sz="1600" b="1" dirty="0" smtClean="0"/>
                <a:t>ZNÁMKA</a:t>
              </a:r>
              <a:endParaRPr lang="cs-CZ" sz="16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638044" y="2492895"/>
              <a:ext cx="2032605" cy="1287795"/>
            </a:xfrm>
            <a:prstGeom prst="rect">
              <a:avLst/>
            </a:prstGeom>
            <a:solidFill>
              <a:srgbClr val="FF2D2D"/>
            </a:solidFill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algn="ctr"/>
              <a:r>
                <a:rPr lang="cs-CZ" sz="1600" b="1" dirty="0" smtClean="0"/>
                <a:t>SDĚLENÍ</a:t>
              </a:r>
            </a:p>
            <a:p>
              <a:pPr algn="ctr"/>
              <a:r>
                <a:rPr lang="cs-CZ" sz="1600" b="1" dirty="0" smtClean="0"/>
                <a:t>URČENÉ</a:t>
              </a:r>
            </a:p>
            <a:p>
              <a:pPr algn="ctr"/>
              <a:r>
                <a:rPr lang="cs-CZ" sz="1600" b="1" dirty="0" smtClean="0"/>
                <a:t>ADRESÁTOVI</a:t>
              </a:r>
              <a:endParaRPr lang="cs-CZ" sz="1600" b="1" dirty="0"/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4890358" y="188640"/>
            <a:ext cx="3911007" cy="286232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POŠTOVNÍ ZNÁMKA </a:t>
            </a:r>
            <a:r>
              <a:rPr lang="cs-CZ" sz="2000" dirty="0" smtClean="0"/>
              <a:t>JE DOKLAD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O PŘEDPLACENÍ POŠTOVNÍ SLUŽBY.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ZAKOUPENÍM A POUŽITÍM ZNÁMKY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PLATÍME ZA TO, ŽE NÁMI POSLANÁ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POHLEDNICE BUDE DORUČENA 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ADRESÁTOVI.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74463" y="5605209"/>
            <a:ext cx="8626901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ADRESA</a:t>
            </a:r>
            <a:r>
              <a:rPr lang="cs-CZ" sz="2000" dirty="0" smtClean="0"/>
              <a:t> NÁM DÁVÁ INFORMACI O TOM, KDE ADRESÁT BYDLÍ NEBO KAM MÁ BÝT</a:t>
            </a:r>
          </a:p>
          <a:p>
            <a:r>
              <a:rPr lang="cs-CZ" sz="2000" dirty="0" smtClean="0"/>
              <a:t>POHLEDNICE DORUČENA.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36074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17200"/>
            <a:ext cx="1351909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ADRESA</a:t>
            </a:r>
            <a:endParaRPr lang="cs-CZ" sz="28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627352" y="1207456"/>
            <a:ext cx="8147152" cy="5184576"/>
            <a:chOff x="899592" y="1268760"/>
            <a:chExt cx="7524328" cy="4680520"/>
          </a:xfrm>
        </p:grpSpPr>
        <p:sp>
          <p:nvSpPr>
            <p:cNvPr id="4" name="Obdélník 3"/>
            <p:cNvSpPr/>
            <p:nvPr/>
          </p:nvSpPr>
          <p:spPr>
            <a:xfrm>
              <a:off x="899592" y="1268760"/>
              <a:ext cx="7524328" cy="468052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>
              <a:off x="4672697" y="1520788"/>
              <a:ext cx="0" cy="417646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6" name="Obdélník 5"/>
            <p:cNvSpPr/>
            <p:nvPr/>
          </p:nvSpPr>
          <p:spPr>
            <a:xfrm>
              <a:off x="7092280" y="1484784"/>
              <a:ext cx="1008112" cy="115212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5220072" y="2954288"/>
              <a:ext cx="151216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5220072" y="3573016"/>
              <a:ext cx="288032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5220072" y="4149080"/>
              <a:ext cx="288032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5246712" y="4797152"/>
              <a:ext cx="288032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1" name="Obdélník 10"/>
            <p:cNvSpPr/>
            <p:nvPr/>
          </p:nvSpPr>
          <p:spPr>
            <a:xfrm>
              <a:off x="5508104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5976156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6948264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444208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7437040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5303112" y="2652718"/>
            <a:ext cx="7743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PANÍ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79418" y="3338079"/>
            <a:ext cx="31726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HELENA KADRNOŽKOVÁ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28112" y="3976180"/>
            <a:ext cx="1758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LIPENSKÁ 34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79418" y="4694045"/>
            <a:ext cx="2583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ČESKÉ BUDĚJOVICE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626833" y="552309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33627" y="552194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7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186202" y="552309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0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640423" y="552309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0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711140" y="549167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27583" y="1340768"/>
            <a:ext cx="2194383" cy="92333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2060"/>
                </a:solidFill>
              </a:rPr>
              <a:t>NA MÍSTO ADRESY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2060"/>
                </a:solidFill>
              </a:rPr>
              <a:t>PÍŠEME TYTO ÚDAJE:</a:t>
            </a:r>
            <a:endParaRPr lang="cs-CZ" b="1" dirty="0">
              <a:solidFill>
                <a:srgbClr val="002060"/>
              </a:solidFill>
            </a:endParaRPr>
          </a:p>
        </p:txBody>
      </p:sp>
      <p:grpSp>
        <p:nvGrpSpPr>
          <p:cNvPr id="46" name="Skupina 45"/>
          <p:cNvGrpSpPr/>
          <p:nvPr/>
        </p:nvGrpSpPr>
        <p:grpSpPr>
          <a:xfrm>
            <a:off x="827584" y="2375718"/>
            <a:ext cx="4425838" cy="1015663"/>
            <a:chOff x="827584" y="2375718"/>
            <a:chExt cx="4425838" cy="1015663"/>
          </a:xfrm>
        </p:grpSpPr>
        <p:sp>
          <p:nvSpPr>
            <p:cNvPr id="31" name="TextovéPole 30"/>
            <p:cNvSpPr txBox="1"/>
            <p:nvPr/>
          </p:nvSpPr>
          <p:spPr>
            <a:xfrm>
              <a:off x="827584" y="2375718"/>
              <a:ext cx="3739998" cy="1015663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OSLOVENÍ</a:t>
              </a:r>
              <a:r>
                <a:rPr lang="cs-CZ" sz="2000" dirty="0" smtClean="0"/>
                <a:t> (NAPŘÍKLAD PAN, PANÍ,</a:t>
              </a:r>
            </a:p>
            <a:p>
              <a:r>
                <a:rPr lang="cs-CZ" sz="2000" dirty="0" smtClean="0"/>
                <a:t>SLEČNA, MAMINKA, TATÍNEK,</a:t>
              </a:r>
            </a:p>
            <a:p>
              <a:r>
                <a:rPr lang="cs-CZ" sz="2000" dirty="0" smtClean="0"/>
                <a:t>KAMARÁD A PODOBNĚ)</a:t>
              </a:r>
            </a:p>
          </p:txBody>
        </p:sp>
        <p:cxnSp>
          <p:nvCxnSpPr>
            <p:cNvPr id="33" name="Přímá spojnice se šipkou 32"/>
            <p:cNvCxnSpPr/>
            <p:nvPr/>
          </p:nvCxnSpPr>
          <p:spPr>
            <a:xfrm flipV="1">
              <a:off x="4651238" y="2883549"/>
              <a:ext cx="602184" cy="1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47" name="Skupina 46"/>
          <p:cNvGrpSpPr/>
          <p:nvPr/>
        </p:nvGrpSpPr>
        <p:grpSpPr>
          <a:xfrm>
            <a:off x="829814" y="3426533"/>
            <a:ext cx="4423608" cy="400110"/>
            <a:chOff x="829814" y="3426533"/>
            <a:chExt cx="4423608" cy="400110"/>
          </a:xfrm>
        </p:grpSpPr>
        <p:sp>
          <p:nvSpPr>
            <p:cNvPr id="34" name="TextovéPole 33"/>
            <p:cNvSpPr txBox="1"/>
            <p:nvPr/>
          </p:nvSpPr>
          <p:spPr>
            <a:xfrm>
              <a:off x="829814" y="3426533"/>
              <a:ext cx="3378232" cy="40011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JMÉNO A PŘÍJMENÍ </a:t>
              </a:r>
              <a:r>
                <a:rPr lang="cs-CZ" sz="2000" dirty="0" smtClean="0"/>
                <a:t>ADRESÁTA</a:t>
              </a:r>
              <a:endParaRPr lang="cs-CZ" sz="2000" dirty="0"/>
            </a:p>
          </p:txBody>
        </p:sp>
        <p:cxnSp>
          <p:nvCxnSpPr>
            <p:cNvPr id="36" name="Přímá spojnice se šipkou 35"/>
            <p:cNvCxnSpPr/>
            <p:nvPr/>
          </p:nvCxnSpPr>
          <p:spPr>
            <a:xfrm>
              <a:off x="4355976" y="3568911"/>
              <a:ext cx="897446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48" name="Skupina 47"/>
          <p:cNvGrpSpPr/>
          <p:nvPr/>
        </p:nvGrpSpPr>
        <p:grpSpPr>
          <a:xfrm>
            <a:off x="841290" y="3853069"/>
            <a:ext cx="4464168" cy="707886"/>
            <a:chOff x="841290" y="3853069"/>
            <a:chExt cx="4464168" cy="707886"/>
          </a:xfrm>
        </p:grpSpPr>
        <p:sp>
          <p:nvSpPr>
            <p:cNvPr id="37" name="TextovéPole 36"/>
            <p:cNvSpPr txBox="1"/>
            <p:nvPr/>
          </p:nvSpPr>
          <p:spPr>
            <a:xfrm>
              <a:off x="841290" y="3853069"/>
              <a:ext cx="2597506" cy="707886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ULICI A ČÍSLO POPISNÉ</a:t>
              </a:r>
            </a:p>
            <a:p>
              <a:r>
                <a:rPr lang="cs-CZ" sz="2000" dirty="0" smtClean="0"/>
                <a:t>PŘÍSLUŠNÉHO DOMU</a:t>
              </a:r>
              <a:endParaRPr lang="cs-CZ" sz="2000" dirty="0"/>
            </a:p>
          </p:txBody>
        </p:sp>
        <p:cxnSp>
          <p:nvCxnSpPr>
            <p:cNvPr id="39" name="Přímá spojnice se šipkou 38"/>
            <p:cNvCxnSpPr/>
            <p:nvPr/>
          </p:nvCxnSpPr>
          <p:spPr>
            <a:xfrm>
              <a:off x="3563888" y="4207012"/>
              <a:ext cx="174157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841290" y="4694045"/>
            <a:ext cx="4412132" cy="400110"/>
            <a:chOff x="841290" y="4694045"/>
            <a:chExt cx="4412132" cy="400110"/>
          </a:xfrm>
        </p:grpSpPr>
        <p:sp>
          <p:nvSpPr>
            <p:cNvPr id="40" name="TextovéPole 39"/>
            <p:cNvSpPr txBox="1"/>
            <p:nvPr/>
          </p:nvSpPr>
          <p:spPr>
            <a:xfrm>
              <a:off x="841290" y="4694045"/>
              <a:ext cx="2909386" cy="40011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NÁZEV MĚSTA ČI VESNICE</a:t>
              </a:r>
              <a:endParaRPr lang="cs-CZ" sz="2000" b="1" dirty="0"/>
            </a:p>
          </p:txBody>
        </p:sp>
        <p:cxnSp>
          <p:nvCxnSpPr>
            <p:cNvPr id="42" name="Přímá spojnice se šipkou 41"/>
            <p:cNvCxnSpPr/>
            <p:nvPr/>
          </p:nvCxnSpPr>
          <p:spPr>
            <a:xfrm>
              <a:off x="3851920" y="4924877"/>
              <a:ext cx="1401502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50" name="Skupina 49"/>
          <p:cNvGrpSpPr/>
          <p:nvPr/>
        </p:nvGrpSpPr>
        <p:grpSpPr>
          <a:xfrm>
            <a:off x="841290" y="5491671"/>
            <a:ext cx="4594806" cy="400110"/>
            <a:chOff x="841290" y="5491671"/>
            <a:chExt cx="4594806" cy="400110"/>
          </a:xfrm>
        </p:grpSpPr>
        <p:sp>
          <p:nvSpPr>
            <p:cNvPr id="43" name="TextovéPole 42"/>
            <p:cNvSpPr txBox="1"/>
            <p:nvPr/>
          </p:nvSpPr>
          <p:spPr>
            <a:xfrm>
              <a:off x="841290" y="5491671"/>
              <a:ext cx="3289618" cy="40011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POŠTOVNÍ SMĚROVACÍ ČÍSLO</a:t>
              </a:r>
              <a:endParaRPr lang="cs-CZ" sz="2000" b="1" dirty="0"/>
            </a:p>
          </p:txBody>
        </p:sp>
        <p:cxnSp>
          <p:nvCxnSpPr>
            <p:cNvPr id="45" name="Přímá spojnice se šipkou 44"/>
            <p:cNvCxnSpPr/>
            <p:nvPr/>
          </p:nvCxnSpPr>
          <p:spPr>
            <a:xfrm>
              <a:off x="4355976" y="5722503"/>
              <a:ext cx="108012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54969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6371168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ZKUS NAPSAT POHLEDNICI PRO MAMINKU</a:t>
            </a:r>
            <a:endParaRPr lang="cs-CZ" sz="28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528255" y="1191907"/>
            <a:ext cx="8067747" cy="5073199"/>
            <a:chOff x="899592" y="1268760"/>
            <a:chExt cx="7524328" cy="4680520"/>
          </a:xfrm>
        </p:grpSpPr>
        <p:sp>
          <p:nvSpPr>
            <p:cNvPr id="4" name="Obdélník 3"/>
            <p:cNvSpPr/>
            <p:nvPr/>
          </p:nvSpPr>
          <p:spPr>
            <a:xfrm>
              <a:off x="899592" y="1268760"/>
              <a:ext cx="7524328" cy="468052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nice 4"/>
            <p:cNvCxnSpPr/>
            <p:nvPr/>
          </p:nvCxnSpPr>
          <p:spPr>
            <a:xfrm>
              <a:off x="4672697" y="1520788"/>
              <a:ext cx="0" cy="417646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6" name="Obdélník 5"/>
            <p:cNvSpPr/>
            <p:nvPr/>
          </p:nvSpPr>
          <p:spPr>
            <a:xfrm>
              <a:off x="7092280" y="1484784"/>
              <a:ext cx="1008112" cy="115212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5220072" y="2954288"/>
              <a:ext cx="151216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5220072" y="3573016"/>
              <a:ext cx="288032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5220072" y="4149080"/>
              <a:ext cx="288032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5246712" y="4797152"/>
              <a:ext cx="288032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1" name="Obdélník 10"/>
            <p:cNvSpPr/>
            <p:nvPr/>
          </p:nvSpPr>
          <p:spPr>
            <a:xfrm>
              <a:off x="5508104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5976156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6948264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444208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7437040" y="5157192"/>
              <a:ext cx="288032" cy="36004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632355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Microsoft Office - Klipart</a:t>
            </a:r>
          </a:p>
        </p:txBody>
      </p:sp>
    </p:spTree>
    <p:extLst>
      <p:ext uri="{BB962C8B-B14F-4D97-AF65-F5344CB8AC3E}">
        <p14:creationId xmlns:p14="http://schemas.microsoft.com/office/powerpoint/2010/main" val="4078253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367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Kata-Repa</dc:creator>
  <cp:lastModifiedBy>Kata-Repa</cp:lastModifiedBy>
  <cp:revision>27</cp:revision>
  <dcterms:created xsi:type="dcterms:W3CDTF">2013-10-05T20:41:41Z</dcterms:created>
  <dcterms:modified xsi:type="dcterms:W3CDTF">2013-12-08T18:51:15Z</dcterms:modified>
</cp:coreProperties>
</file>