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67" r:id="rId4"/>
    <p:sldId id="263" r:id="rId5"/>
    <p:sldId id="269" r:id="rId6"/>
    <p:sldId id="266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CFB2F"/>
    <a:srgbClr val="73E824"/>
    <a:srgbClr val="A3EA22"/>
    <a:srgbClr val="FBCB43"/>
    <a:srgbClr val="11CEFB"/>
    <a:srgbClr val="1EFF0D"/>
    <a:srgbClr val="72C24A"/>
    <a:srgbClr val="52C04C"/>
    <a:srgbClr val="FA8504"/>
    <a:srgbClr val="F26F0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800" dirty="0" smtClean="0"/>
            <a:t>NÁZEV ŠKOLY:  ZÁKLADNÍ ŠKOLA PODBOŘANY, HUSOVA 276, OKRES LOUNY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800" dirty="0" smtClean="0"/>
            <a:t>AUTOR: SIMONA ŠTRANCOVÁ, DIS.</a:t>
          </a:r>
          <a:endParaRPr lang="cs-CZ" sz="18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800" dirty="0" smtClean="0"/>
            <a:t>TÉMA: MINULÝ ČAS PRAVIDELNÝCH SLOVES</a:t>
          </a:r>
          <a:endParaRPr lang="cs-CZ" sz="18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23DE21E6-671D-41EF-A4B8-4CB61DD21CB9}">
      <dgm:prSet custT="1"/>
      <dgm:spPr/>
      <dgm:t>
        <a:bodyPr/>
        <a:lstStyle/>
        <a:p>
          <a:pPr algn="l" rtl="0"/>
          <a:r>
            <a:rPr lang="cs-CZ" sz="1800" dirty="0" smtClean="0"/>
            <a:t>ČÍSLO PROJEKTU: CZ.1.07/1.4.00/21.2975</a:t>
          </a:r>
          <a:endParaRPr lang="cs-CZ" sz="1800" dirty="0"/>
        </a:p>
      </dgm:t>
    </dgm:pt>
    <dgm:pt modelId="{978F6357-B37A-46B6-AA24-A334613905BB}" type="parTrans" cxnId="{292EC974-04BE-4AD4-BFBB-CFAD7F4D5F3C}">
      <dgm:prSet/>
      <dgm:spPr/>
      <dgm:t>
        <a:bodyPr/>
        <a:lstStyle/>
        <a:p>
          <a:endParaRPr lang="cs-CZ"/>
        </a:p>
      </dgm:t>
    </dgm:pt>
    <dgm:pt modelId="{D754BA55-3FC7-41D4-B674-BED4087A3C3A}" type="sibTrans" cxnId="{292EC974-04BE-4AD4-BFBB-CFAD7F4D5F3C}">
      <dgm:prSet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800" dirty="0" smtClean="0"/>
            <a:t>NÁZEV:</a:t>
          </a:r>
          <a:r>
            <a:rPr lang="cs-CZ" sz="1800" baseline="0" dirty="0" smtClean="0"/>
            <a:t> VY_32_INOVACE_672_MINULÝ_ČAS_PRAVIDELNÝCH_SLOVES</a:t>
          </a:r>
          <a:endParaRPr lang="cs-CZ" sz="1800" dirty="0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B802C839-24C6-47E7-BAF8-A79343132CBC}" type="pres">
      <dgm:prSet presAssocID="{23DE21E6-671D-41EF-A4B8-4CB61DD21CB9}" presName="vertSpace5" presStyleLbl="node1" presStyleIdx="3" presStyleCnt="5"/>
      <dgm:spPr/>
    </dgm:pt>
    <dgm:pt modelId="{10B0AAF3-16BE-4B9A-A567-5D5A0E0FD953}" type="pres">
      <dgm:prSet presAssocID="{23DE21E6-671D-41EF-A4B8-4CB61DD21CB9}" presName="circle5" presStyleLbl="node1" presStyleIdx="4" presStyleCnt="5"/>
      <dgm:spPr/>
    </dgm:pt>
    <dgm:pt modelId="{20EFD393-BD0F-4866-BD5F-B29A45D964CD}" type="pres">
      <dgm:prSet presAssocID="{23DE21E6-671D-41EF-A4B8-4CB61DD21CB9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65D62F-75B8-4F0E-BC22-04FC3BAECA31}" type="pres">
      <dgm:prSet presAssocID="{23DE21E6-671D-41EF-A4B8-4CB61DD21CB9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292EC974-04BE-4AD4-BFBB-CFAD7F4D5F3C}" srcId="{757F3AB3-0718-4624-B441-E567A8F0AB56}" destId="{23DE21E6-671D-41EF-A4B8-4CB61DD21CB9}" srcOrd="4" destOrd="0" parTransId="{978F6357-B37A-46B6-AA24-A334613905BB}" sibTransId="{D754BA55-3FC7-41D4-B674-BED4087A3C3A}"/>
    <dgm:cxn modelId="{7780C161-DAD9-4F60-A667-1D81B3ADC70C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7BF84B44-8D77-4309-B658-90EA9323895D}" type="presOf" srcId="{D1D4F407-5343-4D3F-B5B9-D407B03CAEB4}" destId="{D005CE8C-CC26-4C3E-AC11-E15060ECD759}" srcOrd="0" destOrd="0" presId="urn:microsoft.com/office/officeart/2005/8/layout/target3"/>
    <dgm:cxn modelId="{AF769983-0882-4D0F-BA01-B4517FB1125E}" type="presOf" srcId="{D1B46980-6531-4606-95E6-44980827E919}" destId="{2BE915AB-18AA-4053-B92C-3BFC9ED204BB}" srcOrd="1" destOrd="0" presId="urn:microsoft.com/office/officeart/2005/8/layout/target3"/>
    <dgm:cxn modelId="{A03AD878-CF43-4F96-8316-656D59CB02B4}" type="presOf" srcId="{23DE21E6-671D-41EF-A4B8-4CB61DD21CB9}" destId="{D765D62F-75B8-4F0E-BC22-04FC3BAECA31}" srcOrd="1" destOrd="0" presId="urn:microsoft.com/office/officeart/2005/8/layout/target3"/>
    <dgm:cxn modelId="{370E1F76-DFA7-481D-A56D-83E8D97526D0}" type="presOf" srcId="{D1D4F407-5343-4D3F-B5B9-D407B03CAEB4}" destId="{AED2198E-93D5-4001-81B4-73124B309672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B7A05B0-F93E-41B5-B3BD-CCD5DC9128D1}" type="presOf" srcId="{757F3AB3-0718-4624-B441-E567A8F0AB56}" destId="{333A1088-737F-45CB-B68E-254E46348037}" srcOrd="0" destOrd="0" presId="urn:microsoft.com/office/officeart/2005/8/layout/target3"/>
    <dgm:cxn modelId="{C336FDF4-C65B-4F9F-8367-399A8B586F30}" type="presOf" srcId="{B651F6E3-6281-48DB-9319-2AEAFDAE7572}" destId="{619D679B-A015-4ECF-8348-D1034C574F40}" srcOrd="0" destOrd="0" presId="urn:microsoft.com/office/officeart/2005/8/layout/target3"/>
    <dgm:cxn modelId="{E85A2C72-F01E-472A-A605-E531046ADC9E}" type="presOf" srcId="{23DE21E6-671D-41EF-A4B8-4CB61DD21CB9}" destId="{20EFD393-BD0F-4866-BD5F-B29A45D964CD}" srcOrd="0" destOrd="0" presId="urn:microsoft.com/office/officeart/2005/8/layout/target3"/>
    <dgm:cxn modelId="{FB34F70A-2036-4485-ACEB-C1BD4D5A5E95}" type="presOf" srcId="{D8197B8C-B260-4A16-BDF4-0947B075E274}" destId="{5A5FFA88-C948-4069-8E93-59FA12366E83}" srcOrd="1" destOrd="0" presId="urn:microsoft.com/office/officeart/2005/8/layout/target3"/>
    <dgm:cxn modelId="{D0C80F9F-84BE-4E60-999E-DCF2FE3D13A1}" type="presOf" srcId="{B651F6E3-6281-48DB-9319-2AEAFDAE7572}" destId="{6BB5E863-4638-4E1D-BFDE-399D028AC4ED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9DEA8773-2CEE-4925-97FA-DB806740743D}" type="presOf" srcId="{D8197B8C-B260-4A16-BDF4-0947B075E274}" destId="{25B08C86-7E15-44DC-BE7F-FFB55DD49D12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FB0741D-F457-490A-B833-C2882EB2522F}" type="presParOf" srcId="{333A1088-737F-45CB-B68E-254E46348037}" destId="{F5ABB229-8D3B-4694-996A-96F23CF14429}" srcOrd="0" destOrd="0" presId="urn:microsoft.com/office/officeart/2005/8/layout/target3"/>
    <dgm:cxn modelId="{202EB61D-B27B-4B9A-9444-CD4F3C78D24C}" type="presParOf" srcId="{333A1088-737F-45CB-B68E-254E46348037}" destId="{F41139FD-01EE-4571-8B17-4FB00FC51163}" srcOrd="1" destOrd="0" presId="urn:microsoft.com/office/officeart/2005/8/layout/target3"/>
    <dgm:cxn modelId="{4BDBA793-900D-4D45-82D6-270D34252D5D}" type="presParOf" srcId="{333A1088-737F-45CB-B68E-254E46348037}" destId="{D005CE8C-CC26-4C3E-AC11-E15060ECD759}" srcOrd="2" destOrd="0" presId="urn:microsoft.com/office/officeart/2005/8/layout/target3"/>
    <dgm:cxn modelId="{8CCA728C-3E47-40C4-AC75-36DD1244EC55}" type="presParOf" srcId="{333A1088-737F-45CB-B68E-254E46348037}" destId="{2C702D82-9B77-49B7-9568-BB8EB47C3372}" srcOrd="3" destOrd="0" presId="urn:microsoft.com/office/officeart/2005/8/layout/target3"/>
    <dgm:cxn modelId="{5953FA2A-32F5-4031-BC95-5C74D1E7C8C7}" type="presParOf" srcId="{333A1088-737F-45CB-B68E-254E46348037}" destId="{A52A0455-90FF-4808-ABD0-F02540D31D5A}" srcOrd="4" destOrd="0" presId="urn:microsoft.com/office/officeart/2005/8/layout/target3"/>
    <dgm:cxn modelId="{C79C76DE-2C82-491E-9C59-CD0CBFBA160E}" type="presParOf" srcId="{333A1088-737F-45CB-B68E-254E46348037}" destId="{6140AFEC-043D-4C43-A2F9-D0F5331DF3A3}" srcOrd="5" destOrd="0" presId="urn:microsoft.com/office/officeart/2005/8/layout/target3"/>
    <dgm:cxn modelId="{E800A5A8-D27B-4A6E-9183-663540D4EB50}" type="presParOf" srcId="{333A1088-737F-45CB-B68E-254E46348037}" destId="{9358AC05-5D7D-4327-9F80-1AD486AEA664}" srcOrd="6" destOrd="0" presId="urn:microsoft.com/office/officeart/2005/8/layout/target3"/>
    <dgm:cxn modelId="{12D162BD-48B6-4C13-A045-4BBFD83940BB}" type="presParOf" srcId="{333A1088-737F-45CB-B68E-254E46348037}" destId="{313FC574-E1CD-4FB4-B054-0B805CE0447D}" srcOrd="7" destOrd="0" presId="urn:microsoft.com/office/officeart/2005/8/layout/target3"/>
    <dgm:cxn modelId="{DFAFC5AA-618B-492E-AA53-6FDEA9D43B37}" type="presParOf" srcId="{333A1088-737F-45CB-B68E-254E46348037}" destId="{619D679B-A015-4ECF-8348-D1034C574F40}" srcOrd="8" destOrd="0" presId="urn:microsoft.com/office/officeart/2005/8/layout/target3"/>
    <dgm:cxn modelId="{ED244DE6-85A6-40B1-B654-45E0601B480F}" type="presParOf" srcId="{333A1088-737F-45CB-B68E-254E46348037}" destId="{322283A8-4A27-4CDA-BAE3-F381106A9174}" srcOrd="9" destOrd="0" presId="urn:microsoft.com/office/officeart/2005/8/layout/target3"/>
    <dgm:cxn modelId="{7BF74814-F302-4689-8E46-A09DE6C52CE5}" type="presParOf" srcId="{333A1088-737F-45CB-B68E-254E46348037}" destId="{FFC9F71D-1B4F-4AD9-A4A6-86ADEFC8AF5C}" srcOrd="10" destOrd="0" presId="urn:microsoft.com/office/officeart/2005/8/layout/target3"/>
    <dgm:cxn modelId="{6DF0A950-DBC5-4A5F-B12A-F13F2FE16904}" type="presParOf" srcId="{333A1088-737F-45CB-B68E-254E46348037}" destId="{25B08C86-7E15-44DC-BE7F-FFB55DD49D12}" srcOrd="11" destOrd="0" presId="urn:microsoft.com/office/officeart/2005/8/layout/target3"/>
    <dgm:cxn modelId="{A69A3F40-808A-431D-80B7-6AEA19874A28}" type="presParOf" srcId="{333A1088-737F-45CB-B68E-254E46348037}" destId="{B802C839-24C6-47E7-BAF8-A79343132CBC}" srcOrd="12" destOrd="0" presId="urn:microsoft.com/office/officeart/2005/8/layout/target3"/>
    <dgm:cxn modelId="{83C1035A-8BED-433E-BB38-94D39AA94E95}" type="presParOf" srcId="{333A1088-737F-45CB-B68E-254E46348037}" destId="{10B0AAF3-16BE-4B9A-A567-5D5A0E0FD953}" srcOrd="13" destOrd="0" presId="urn:microsoft.com/office/officeart/2005/8/layout/target3"/>
    <dgm:cxn modelId="{75CE20E6-530F-414F-B8BC-05348116332A}" type="presParOf" srcId="{333A1088-737F-45CB-B68E-254E46348037}" destId="{20EFD393-BD0F-4866-BD5F-B29A45D964CD}" srcOrd="14" destOrd="0" presId="urn:microsoft.com/office/officeart/2005/8/layout/target3"/>
    <dgm:cxn modelId="{13CDA376-51CC-43A4-BB28-D68FA4900018}" type="presParOf" srcId="{333A1088-737F-45CB-B68E-254E46348037}" destId="{AED2198E-93D5-4001-81B4-73124B309672}" srcOrd="15" destOrd="0" presId="urn:microsoft.com/office/officeart/2005/8/layout/target3"/>
    <dgm:cxn modelId="{43CC709B-1745-47B2-8A06-E8380F06E8A9}" type="presParOf" srcId="{333A1088-737F-45CB-B68E-254E46348037}" destId="{2BE915AB-18AA-4053-B92C-3BFC9ED204BB}" srcOrd="16" destOrd="0" presId="urn:microsoft.com/office/officeart/2005/8/layout/target3"/>
    <dgm:cxn modelId="{23FB4463-6545-4245-B514-AB668D3F89F0}" type="presParOf" srcId="{333A1088-737F-45CB-B68E-254E46348037}" destId="{6BB5E863-4638-4E1D-BFDE-399D028AC4ED}" srcOrd="17" destOrd="0" presId="urn:microsoft.com/office/officeart/2005/8/layout/target3"/>
    <dgm:cxn modelId="{E511B6D4-0D10-4AEB-B5EF-3B249F5AA9AF}" type="presParOf" srcId="{333A1088-737F-45CB-B68E-254E46348037}" destId="{5A5FFA88-C948-4069-8E93-59FA12366E83}" srcOrd="18" destOrd="0" presId="urn:microsoft.com/office/officeart/2005/8/layout/target3"/>
    <dgm:cxn modelId="{8574C848-C7D1-4B35-8C39-02BC0EBAEC7E}" type="presParOf" srcId="{333A1088-737F-45CB-B68E-254E46348037}" destId="{D765D62F-75B8-4F0E-BC22-04FC3BAECA31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6408" y="0"/>
          <a:ext cx="7151079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ŠKOLY:  ZÁKLADNÍ ŠKOLA PODBOŘANY, HUSOVA 276, OKRES LOUNY</a:t>
          </a:r>
          <a:endParaRPr lang="cs-CZ" sz="1800" kern="1200" dirty="0"/>
        </a:p>
      </dsp:txBody>
      <dsp:txXfrm>
        <a:off x="1256408" y="0"/>
        <a:ext cx="7151079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7151079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AUTOR: SIMONA ŠTRANCOVÁ, DIS.</a:t>
          </a:r>
          <a:endParaRPr lang="cs-CZ" sz="1800" kern="1200" dirty="0"/>
        </a:p>
      </dsp:txBody>
      <dsp:txXfrm>
        <a:off x="1273857" y="407634"/>
        <a:ext cx="7151079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7151079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</a:t>
          </a:r>
          <a:r>
            <a:rPr lang="cs-CZ" sz="1800" kern="1200" baseline="0" dirty="0" smtClean="0"/>
            <a:t> VY_32_INOVACE_672_MINULÝ_ČAS_PRAVIDELNÝCH_SLOVES</a:t>
          </a:r>
          <a:endParaRPr lang="cs-CZ" sz="1800" kern="1200" dirty="0"/>
        </a:p>
      </dsp:txBody>
      <dsp:txXfrm>
        <a:off x="1273857" y="815268"/>
        <a:ext cx="7151079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7151079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TÉMA: MINULÝ ČAS PRAVIDELNÝCH SLOVES</a:t>
          </a:r>
          <a:endParaRPr lang="cs-CZ" sz="1800" kern="1200" dirty="0"/>
        </a:p>
      </dsp:txBody>
      <dsp:txXfrm>
        <a:off x="1273857" y="1222902"/>
        <a:ext cx="7151079" cy="407634"/>
      </dsp:txXfrm>
    </dsp:sp>
    <dsp:sp modelId="{10B0AAF3-16BE-4B9A-A567-5D5A0E0FD953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0EFD393-BD0F-4866-BD5F-B29A45D964CD}">
      <dsp:nvSpPr>
        <dsp:cNvPr id="0" name=""/>
        <dsp:cNvSpPr/>
      </dsp:nvSpPr>
      <dsp:spPr>
        <a:xfrm>
          <a:off x="1273857" y="1630536"/>
          <a:ext cx="7151079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ČÍSLO PROJEKTU: CZ.1.07/1.4.00/21.2975</a:t>
          </a:r>
          <a:endParaRPr lang="cs-CZ" sz="1800" kern="1200" dirty="0"/>
        </a:p>
      </dsp:txBody>
      <dsp:txXfrm>
        <a:off x="1273857" y="1630536"/>
        <a:ext cx="7151079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29.12.2012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176706247"/>
              </p:ext>
            </p:extLst>
          </p:nvPr>
        </p:nvGraphicFramePr>
        <p:xfrm>
          <a:off x="323528" y="1052737"/>
          <a:ext cx="8424936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07704" y="5266552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5ABB229-8D3B-4694-996A-96F23CF1442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5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D005CE8C-CC26-4C3E-AC11-E15060ECD7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A52A0455-90FF-4808-ABD0-F02540D31D5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75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40AFEC-043D-4C43-A2F9-D0F5331DF3A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13FC574-E1CD-4FB4-B054-0B805CE0447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25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19D679B-A015-4ECF-8348-D1034C574F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FFC9F71D-1B4F-4AD9-A4A6-86ADEFC8AF5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750"/>
                            </p:stCondLst>
                            <p:childTnLst>
                              <p:par>
                                <p:cTn id="26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5B08C86-7E15-44DC-BE7F-FFB55DD49D1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10B0AAF3-16BE-4B9A-A567-5D5A0E0FD95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250"/>
                            </p:stCondLst>
                            <p:childTnLst>
                              <p:par>
                                <p:cTn id="32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0EFD393-BD0F-4866-BD5F-B29A45D964C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lvlOne"/>
        </p:bldSub>
      </p:bldGraphic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algn="just">
              <a:buNone/>
            </a:pPr>
            <a:r>
              <a:rPr lang="cs-CZ" sz="2800" dirty="0" smtClean="0"/>
              <a:t>Materiál je určen pro práci žáků ZŠ 2. stupeň (6. třída) v předmětu anglický jazyk. Prezentace je určena </a:t>
            </a:r>
            <a:r>
              <a:rPr lang="cs-CZ" sz="2800" dirty="0"/>
              <a:t>k </a:t>
            </a:r>
            <a:r>
              <a:rPr lang="cs-CZ" sz="2800" dirty="0" smtClean="0"/>
              <a:t>vysvětlení a procvičení gramatiky minulého času – pravidelných sloves.</a:t>
            </a:r>
          </a:p>
          <a:p>
            <a:pPr marL="0" indent="0" algn="just">
              <a:buNone/>
            </a:pPr>
            <a:r>
              <a:rPr lang="cs-CZ" sz="2800" dirty="0" smtClean="0"/>
              <a:t>Přechod snímků je též nastaven ručně při kliknutí myší, aby mohl učitel dostatečně žákům učivo vysvětlit.</a:t>
            </a:r>
          </a:p>
          <a:p>
            <a:pPr marL="0" indent="0" algn="just">
              <a:buNone/>
            </a:pPr>
            <a:r>
              <a:rPr lang="cs-CZ" sz="2800" dirty="0" smtClean="0"/>
              <a:t>U snímku č. 6 žáci doplní chybějící výrazy a poté je řešení úkolu postupně odkrýváno při kliknutí myší.</a:t>
            </a:r>
          </a:p>
          <a:p>
            <a:pPr marL="0" indent="0">
              <a:buNone/>
            </a:pPr>
            <a:endParaRPr lang="cs-CZ" sz="2000" dirty="0" smtClean="0"/>
          </a:p>
        </p:txBody>
      </p:sp>
    </p:spTree>
    <p:extLst>
      <p:ext uri="{BB962C8B-B14F-4D97-AF65-F5344CB8AC3E}">
        <p14:creationId xmlns:p14="http://schemas.microsoft.com/office/powerpoint/2010/main" val="38114978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9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6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7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8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9" dur="25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50"/>
                            </p:stCondLst>
                            <p:childTnLst>
                              <p:par>
                                <p:cTn id="11" presetID="19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2" dur="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3" dur="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14" dur="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15" dur="25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500"/>
                            </p:stCondLst>
                            <p:childTnLst>
                              <p:par>
                                <p:cTn id="17" presetID="19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Clr clrSpc="rgb" dir="cw">
                                      <p:cBhvr override="childStyle">
                                        <p:cTn id="18" dur="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animClr clrSpc="rgb" dir="cw">
                                      <p:cBhvr>
                                        <p:cTn id="19" dur="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a:schemeClr val="accent2"/>
                                      </p:to>
                                    </p:animClr>
                                    <p:set>
                                      <p:cBhvr>
                                        <p:cTn id="20" dur="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  <p:set>
                                      <p:cBhvr>
                                        <p:cTn id="21" dur="25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fill.on</p:attrName>
                                        </p:attrNameLst>
                                      </p:cBhvr>
                                      <p:to>
                                        <p:strVal val="tru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548680"/>
            <a:ext cx="8928992" cy="5577483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Datum vytvoření:  </a:t>
            </a:r>
            <a:r>
              <a:rPr lang="cs-CZ" dirty="0" smtClean="0"/>
              <a:t>18. 12. 2012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 algn="just">
              <a:buNone/>
            </a:pPr>
            <a:r>
              <a:rPr lang="cs-CZ" b="1" dirty="0" smtClean="0"/>
              <a:t>Klíčová slova</a:t>
            </a:r>
            <a:r>
              <a:rPr lang="cs-CZ" dirty="0" smtClean="0"/>
              <a:t>: 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  <a:r>
              <a:rPr lang="cs-CZ" dirty="0" err="1" smtClean="0"/>
              <a:t>yesterday</a:t>
            </a:r>
            <a:r>
              <a:rPr lang="cs-CZ" dirty="0" smtClean="0"/>
              <a:t>, </a:t>
            </a:r>
            <a:r>
              <a:rPr lang="cs-CZ" dirty="0" err="1" smtClean="0"/>
              <a:t>close</a:t>
            </a:r>
            <a:r>
              <a:rPr lang="cs-CZ" dirty="0" smtClean="0"/>
              <a:t>, stop, </a:t>
            </a:r>
            <a:r>
              <a:rPr lang="cs-CZ" dirty="0" err="1" smtClean="0"/>
              <a:t>travel</a:t>
            </a:r>
            <a:r>
              <a:rPr lang="cs-CZ" dirty="0" smtClean="0"/>
              <a:t>, study, </a:t>
            </a:r>
            <a:r>
              <a:rPr lang="cs-CZ" dirty="0" err="1" smtClean="0"/>
              <a:t>pronouns</a:t>
            </a:r>
            <a:r>
              <a:rPr lang="cs-CZ" dirty="0" smtClean="0"/>
              <a:t>, </a:t>
            </a:r>
            <a:r>
              <a:rPr lang="cs-CZ" dirty="0" err="1" smtClean="0"/>
              <a:t>stay</a:t>
            </a:r>
            <a:r>
              <a:rPr lang="cs-CZ" dirty="0" smtClean="0"/>
              <a:t>, </a:t>
            </a:r>
            <a:r>
              <a:rPr lang="cs-CZ" dirty="0" err="1" smtClean="0"/>
              <a:t>home</a:t>
            </a:r>
            <a:r>
              <a:rPr lang="cs-CZ" dirty="0" smtClean="0"/>
              <a:t>, a </a:t>
            </a:r>
            <a:r>
              <a:rPr lang="cs-CZ" dirty="0" err="1" smtClean="0"/>
              <a:t>doctor</a:t>
            </a:r>
            <a:r>
              <a:rPr lang="cs-CZ" dirty="0" smtClean="0"/>
              <a:t>, </a:t>
            </a:r>
            <a:r>
              <a:rPr lang="cs-CZ" dirty="0" err="1" smtClean="0"/>
              <a:t>arrive</a:t>
            </a:r>
            <a:r>
              <a:rPr lang="cs-CZ" dirty="0" smtClean="0"/>
              <a:t>, </a:t>
            </a:r>
            <a:r>
              <a:rPr lang="cs-CZ" dirty="0" err="1" smtClean="0"/>
              <a:t>at</a:t>
            </a:r>
            <a:r>
              <a:rPr lang="cs-CZ" dirty="0" smtClean="0"/>
              <a:t>, </a:t>
            </a:r>
            <a:r>
              <a:rPr lang="cs-CZ" dirty="0" err="1" smtClean="0"/>
              <a:t>three</a:t>
            </a:r>
            <a:r>
              <a:rPr lang="cs-CZ" dirty="0" smtClean="0"/>
              <a:t>, </a:t>
            </a:r>
            <a:r>
              <a:rPr lang="cs-CZ" dirty="0" err="1" smtClean="0"/>
              <a:t>o´clock</a:t>
            </a:r>
            <a:r>
              <a:rPr lang="cs-CZ" dirty="0" smtClean="0"/>
              <a:t>, </a:t>
            </a:r>
            <a:r>
              <a:rPr lang="cs-CZ" dirty="0" err="1" smtClean="0"/>
              <a:t>need</a:t>
            </a:r>
            <a:r>
              <a:rPr lang="cs-CZ" dirty="0" smtClean="0"/>
              <a:t>, </a:t>
            </a:r>
            <a:r>
              <a:rPr lang="cs-CZ" dirty="0" err="1" smtClean="0"/>
              <a:t>some</a:t>
            </a:r>
            <a:r>
              <a:rPr lang="cs-CZ" dirty="0" smtClean="0"/>
              <a:t> </a:t>
            </a:r>
            <a:r>
              <a:rPr lang="cs-CZ" dirty="0" err="1" smtClean="0"/>
              <a:t>medicine</a:t>
            </a:r>
            <a:r>
              <a:rPr lang="cs-CZ" dirty="0" smtClean="0"/>
              <a:t>, </a:t>
            </a:r>
            <a:r>
              <a:rPr lang="cs-CZ" dirty="0" err="1" smtClean="0"/>
              <a:t>week</a:t>
            </a:r>
            <a:r>
              <a:rPr lang="cs-CZ" dirty="0" smtClean="0"/>
              <a:t>, </a:t>
            </a:r>
            <a:r>
              <a:rPr lang="cs-CZ" dirty="0" err="1" smtClean="0"/>
              <a:t>this</a:t>
            </a:r>
            <a:r>
              <a:rPr lang="cs-CZ" dirty="0" smtClean="0"/>
              <a:t>, last. </a:t>
            </a:r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5783104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683568" y="1556792"/>
            <a:ext cx="7772400" cy="1362075"/>
          </a:xfrm>
        </p:spPr>
        <p:txBody>
          <a:bodyPr/>
          <a:lstStyle/>
          <a:p>
            <a:pPr algn="ctr"/>
            <a:r>
              <a:rPr lang="cs-CZ" dirty="0" smtClean="0"/>
              <a:t> </a:t>
            </a:r>
            <a:endParaRPr lang="cs-CZ" cap="none" dirty="0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755576" y="4077072"/>
            <a:ext cx="7772400" cy="2160240"/>
          </a:xfrm>
        </p:spPr>
        <p:txBody>
          <a:bodyPr>
            <a:noAutofit/>
          </a:bodyPr>
          <a:lstStyle/>
          <a:p>
            <a:pPr algn="ctr"/>
            <a:r>
              <a:rPr lang="cs-CZ" sz="6600" dirty="0" smtClean="0"/>
              <a:t> Minulý čas – pravidelných sloves</a:t>
            </a:r>
            <a:endParaRPr lang="cs-CZ" sz="6600" dirty="0"/>
          </a:p>
        </p:txBody>
      </p:sp>
      <p:sp>
        <p:nvSpPr>
          <p:cNvPr id="5" name="Obdélník 4"/>
          <p:cNvSpPr/>
          <p:nvPr/>
        </p:nvSpPr>
        <p:spPr>
          <a:xfrm>
            <a:off x="107504" y="391105"/>
            <a:ext cx="893090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PAST tense – </a:t>
            </a:r>
            <a:r>
              <a:rPr lang="cs-CZ" sz="5400" b="1" cap="all" spc="0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regular</a:t>
            </a:r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r>
              <a:rPr lang="cs-CZ" sz="5400" b="1" cap="all" spc="0" dirty="0" err="1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verbs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351027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0" y="1327994"/>
            <a:ext cx="4139952" cy="1308918"/>
          </a:xfrm>
        </p:spPr>
        <p:txBody>
          <a:bodyPr>
            <a:noAutofit/>
          </a:bodyPr>
          <a:lstStyle/>
          <a:p>
            <a:pPr algn="ctr"/>
            <a:r>
              <a:rPr lang="cs-CZ" sz="2400" dirty="0" smtClean="0"/>
              <a:t>Používáme, pokud hovoříme o určité době v minulosti – včera (</a:t>
            </a:r>
            <a:r>
              <a:rPr lang="cs-CZ" sz="2400" dirty="0" err="1" smtClean="0"/>
              <a:t>yesterday</a:t>
            </a:r>
            <a:r>
              <a:rPr lang="cs-CZ" sz="2400" dirty="0" smtClean="0"/>
              <a:t>).</a:t>
            </a:r>
            <a:endParaRPr lang="cs-CZ" sz="2400" dirty="0"/>
          </a:p>
        </p:txBody>
      </p:sp>
      <p:sp>
        <p:nvSpPr>
          <p:cNvPr id="5" name="Obdélník 4"/>
          <p:cNvSpPr/>
          <p:nvPr/>
        </p:nvSpPr>
        <p:spPr>
          <a:xfrm>
            <a:off x="3206968" y="404664"/>
            <a:ext cx="306981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Pravidla</a:t>
            </a:r>
            <a:endParaRPr lang="cs-CZ" sz="54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12" name="Zástupný symbol pro text 7"/>
          <p:cNvSpPr txBox="1">
            <a:spLocks/>
          </p:cNvSpPr>
          <p:nvPr/>
        </p:nvSpPr>
        <p:spPr>
          <a:xfrm>
            <a:off x="4559006" y="1345166"/>
            <a:ext cx="4571998" cy="1260633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sz="2400" dirty="0" smtClean="0"/>
              <a:t>Minulý čas prostý vytvoříme přidáním koncovky – ED. Tento tvar je pro všechny osoby neměnný.</a:t>
            </a:r>
            <a:endParaRPr lang="cs-CZ" sz="2400" dirty="0"/>
          </a:p>
        </p:txBody>
      </p:sp>
      <p:sp>
        <p:nvSpPr>
          <p:cNvPr id="13" name="Zástupný symbol pro text 7"/>
          <p:cNvSpPr txBox="1">
            <a:spLocks/>
          </p:cNvSpPr>
          <p:nvPr/>
        </p:nvSpPr>
        <p:spPr>
          <a:xfrm>
            <a:off x="0" y="3705137"/>
            <a:ext cx="9143999" cy="659967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ctr">
              <a:buFont typeface="Arial" pitchFamily="34" charset="0"/>
              <a:buChar char="•"/>
            </a:pPr>
            <a:r>
              <a:rPr lang="cs-CZ" sz="2400" dirty="0" smtClean="0"/>
              <a:t>U sloves, která končí na – e, přidáme –d př. </a:t>
            </a:r>
            <a:r>
              <a:rPr lang="cs-CZ" sz="2400" dirty="0" err="1" smtClean="0"/>
              <a:t>close-closed</a:t>
            </a:r>
            <a:endParaRPr lang="cs-CZ" sz="2400" dirty="0" smtClean="0"/>
          </a:p>
          <a:p>
            <a:pPr algn="ctr"/>
            <a:endParaRPr lang="cs-CZ" sz="2400" dirty="0"/>
          </a:p>
        </p:txBody>
      </p:sp>
      <p:sp>
        <p:nvSpPr>
          <p:cNvPr id="14" name="Zástupný symbol pro text 7"/>
          <p:cNvSpPr txBox="1">
            <a:spLocks/>
          </p:cNvSpPr>
          <p:nvPr/>
        </p:nvSpPr>
        <p:spPr>
          <a:xfrm>
            <a:off x="-1" y="4035120"/>
            <a:ext cx="9143999" cy="155412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ctr">
              <a:buFont typeface="Arial" pitchFamily="34" charset="0"/>
              <a:buChar char="•"/>
            </a:pPr>
            <a:r>
              <a:rPr lang="cs-CZ" sz="2400" dirty="0" smtClean="0"/>
              <a:t>U sloves, která končí na jednu souhlásku a mají uprostřed krátkou samohlásku, zdvojíme koncovou souhlásku + </a:t>
            </a:r>
            <a:r>
              <a:rPr lang="cs-CZ" sz="2400" dirty="0" err="1" smtClean="0"/>
              <a:t>ed</a:t>
            </a:r>
            <a:r>
              <a:rPr lang="cs-CZ" sz="2400" dirty="0"/>
              <a:t> </a:t>
            </a:r>
            <a:r>
              <a:rPr lang="cs-CZ" sz="2400" dirty="0" smtClean="0"/>
              <a:t>př. stop – </a:t>
            </a:r>
            <a:r>
              <a:rPr lang="cs-CZ" sz="2400" dirty="0" err="1" smtClean="0"/>
              <a:t>stopped</a:t>
            </a:r>
            <a:r>
              <a:rPr lang="cs-CZ" sz="2400" dirty="0" smtClean="0"/>
              <a:t>.</a:t>
            </a:r>
          </a:p>
          <a:p>
            <a:pPr marL="342900" indent="-342900" algn="ctr">
              <a:buFont typeface="Arial" pitchFamily="34" charset="0"/>
              <a:buChar char="•"/>
            </a:pPr>
            <a:endParaRPr lang="cs-CZ" sz="2400" dirty="0" smtClean="0"/>
          </a:p>
          <a:p>
            <a:pPr algn="ctr"/>
            <a:endParaRPr lang="cs-CZ" sz="2400" dirty="0"/>
          </a:p>
        </p:txBody>
      </p:sp>
      <p:sp>
        <p:nvSpPr>
          <p:cNvPr id="15" name="Zástupný symbol pro text 7"/>
          <p:cNvSpPr txBox="1">
            <a:spLocks/>
          </p:cNvSpPr>
          <p:nvPr/>
        </p:nvSpPr>
        <p:spPr>
          <a:xfrm>
            <a:off x="56470" y="4827538"/>
            <a:ext cx="9143998" cy="108012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ctr">
              <a:buFont typeface="Arial" pitchFamily="34" charset="0"/>
              <a:buChar char="•"/>
            </a:pPr>
            <a:r>
              <a:rPr lang="cs-CZ" sz="2400" dirty="0" smtClean="0"/>
              <a:t>U sloves, která končí na –l, se rovněž zdvojuje koncová souhláska př. </a:t>
            </a:r>
            <a:r>
              <a:rPr lang="cs-CZ" sz="2400" dirty="0" err="1" smtClean="0"/>
              <a:t>travel</a:t>
            </a:r>
            <a:r>
              <a:rPr lang="cs-CZ" sz="2400" dirty="0" smtClean="0"/>
              <a:t> – </a:t>
            </a:r>
            <a:r>
              <a:rPr lang="cs-CZ" sz="2400" dirty="0" err="1" smtClean="0"/>
              <a:t>travelled</a:t>
            </a:r>
            <a:r>
              <a:rPr lang="cs-CZ" sz="2400" dirty="0" smtClean="0"/>
              <a:t>.</a:t>
            </a:r>
          </a:p>
          <a:p>
            <a:pPr algn="ctr"/>
            <a:endParaRPr lang="cs-CZ" sz="2400" dirty="0"/>
          </a:p>
        </p:txBody>
      </p:sp>
      <p:sp>
        <p:nvSpPr>
          <p:cNvPr id="16" name="Zástupný symbol pro text 7"/>
          <p:cNvSpPr txBox="1">
            <a:spLocks/>
          </p:cNvSpPr>
          <p:nvPr/>
        </p:nvSpPr>
        <p:spPr>
          <a:xfrm>
            <a:off x="12793" y="5589240"/>
            <a:ext cx="9144000" cy="108012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marL="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 algn="ctr">
              <a:buFont typeface="Arial" pitchFamily="34" charset="0"/>
              <a:buChar char="•"/>
            </a:pPr>
            <a:r>
              <a:rPr lang="cs-CZ" sz="2400" dirty="0" smtClean="0"/>
              <a:t>U sloves, která končí na – y, změníme –i a přidáme –</a:t>
            </a:r>
            <a:r>
              <a:rPr lang="cs-CZ" sz="2400" dirty="0" err="1" smtClean="0"/>
              <a:t>ed</a:t>
            </a:r>
            <a:r>
              <a:rPr lang="cs-CZ" sz="2400" dirty="0" smtClean="0"/>
              <a:t> př. study - </a:t>
            </a:r>
            <a:r>
              <a:rPr lang="cs-CZ" sz="2400" dirty="0" err="1" smtClean="0"/>
              <a:t>studied</a:t>
            </a:r>
            <a:r>
              <a:rPr lang="cs-CZ" sz="2400" dirty="0" smtClean="0"/>
              <a:t>.</a:t>
            </a:r>
          </a:p>
          <a:p>
            <a:pPr algn="ctr"/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241238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1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2" dur="500"/>
                                        <p:tgtEl>
                                          <p:spTgt spid="1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uild="p"/>
      <p:bldP spid="12" grpId="0" build="p"/>
      <p:bldP spid="13" grpId="0" build="p"/>
      <p:bldP spid="14" grpId="0" build="p"/>
      <p:bldP spid="15" grpId="0" build="p"/>
      <p:bldP spid="16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330824" cy="1143000"/>
          </a:xfrm>
        </p:spPr>
        <p:txBody>
          <a:bodyPr>
            <a:normAutofit/>
          </a:bodyPr>
          <a:lstStyle/>
          <a:p>
            <a:r>
              <a:rPr lang="cs-CZ" sz="2000" b="1" dirty="0" smtClean="0"/>
              <a:t>Vytvořte minulý čas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sp>
        <p:nvSpPr>
          <p:cNvPr id="5" name="Zaoblený obdélník 4"/>
          <p:cNvSpPr/>
          <p:nvPr/>
        </p:nvSpPr>
        <p:spPr>
          <a:xfrm>
            <a:off x="395536" y="2348880"/>
            <a:ext cx="8379414" cy="432048"/>
          </a:xfrm>
          <a:prstGeom prst="roundRect">
            <a:avLst/>
          </a:prstGeom>
          <a:noFill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We</a:t>
            </a:r>
            <a:r>
              <a:rPr lang="cs-CZ" sz="2800" dirty="0" smtClean="0"/>
              <a:t> </a:t>
            </a:r>
            <a:r>
              <a:rPr lang="cs-CZ" sz="2800" dirty="0" err="1" smtClean="0"/>
              <a:t>stay</a:t>
            </a:r>
            <a:r>
              <a:rPr lang="cs-CZ" sz="2800" dirty="0" smtClean="0"/>
              <a:t> </a:t>
            </a:r>
            <a:r>
              <a:rPr lang="cs-CZ" sz="2800" dirty="0" err="1" smtClean="0"/>
              <a:t>at</a:t>
            </a:r>
            <a:r>
              <a:rPr lang="cs-CZ" sz="2800" dirty="0" smtClean="0"/>
              <a:t> </a:t>
            </a:r>
            <a:r>
              <a:rPr lang="cs-CZ" sz="2800" dirty="0" err="1" smtClean="0"/>
              <a:t>home</a:t>
            </a:r>
            <a:r>
              <a:rPr lang="cs-CZ" sz="2800" dirty="0" smtClean="0"/>
              <a:t> </a:t>
            </a:r>
            <a:r>
              <a:rPr lang="cs-CZ" sz="2800" dirty="0" err="1" smtClean="0"/>
              <a:t>today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6" name="Zaoblený obdélník 5"/>
          <p:cNvSpPr/>
          <p:nvPr/>
        </p:nvSpPr>
        <p:spPr>
          <a:xfrm>
            <a:off x="395536" y="3910632"/>
            <a:ext cx="8379414" cy="432048"/>
          </a:xfrm>
          <a:prstGeom prst="roundRect">
            <a:avLst/>
          </a:prstGeom>
          <a:noFill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doctor</a:t>
            </a:r>
            <a:r>
              <a:rPr lang="cs-CZ" sz="2800" dirty="0" smtClean="0"/>
              <a:t> </a:t>
            </a:r>
            <a:r>
              <a:rPr lang="cs-CZ" sz="2800" dirty="0" err="1" smtClean="0"/>
              <a:t>arrives</a:t>
            </a:r>
            <a:r>
              <a:rPr lang="cs-CZ" sz="2800" dirty="0" smtClean="0"/>
              <a:t> </a:t>
            </a:r>
            <a:r>
              <a:rPr lang="cs-CZ" sz="2800" dirty="0" err="1" smtClean="0"/>
              <a:t>at</a:t>
            </a:r>
            <a:r>
              <a:rPr lang="cs-CZ" sz="2800" dirty="0" smtClean="0"/>
              <a:t> </a:t>
            </a:r>
            <a:r>
              <a:rPr lang="cs-CZ" sz="2800" dirty="0" err="1" smtClean="0"/>
              <a:t>three</a:t>
            </a:r>
            <a:r>
              <a:rPr lang="cs-CZ" sz="2800" dirty="0" smtClean="0"/>
              <a:t> </a:t>
            </a:r>
            <a:r>
              <a:rPr lang="cs-CZ" sz="2800" dirty="0" err="1" smtClean="0"/>
              <a:t>o´clock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7" name="Zaoblený obdélník 6"/>
          <p:cNvSpPr/>
          <p:nvPr/>
        </p:nvSpPr>
        <p:spPr>
          <a:xfrm>
            <a:off x="395536" y="5414452"/>
            <a:ext cx="8379414" cy="430301"/>
          </a:xfrm>
          <a:prstGeom prst="roundRect">
            <a:avLst/>
          </a:prstGeom>
          <a:noFill/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She</a:t>
            </a:r>
            <a:r>
              <a:rPr lang="cs-CZ" sz="2800" dirty="0" smtClean="0"/>
              <a:t> </a:t>
            </a:r>
            <a:r>
              <a:rPr lang="cs-CZ" sz="2800" dirty="0" err="1" smtClean="0"/>
              <a:t>needs</a:t>
            </a:r>
            <a:r>
              <a:rPr lang="cs-CZ" sz="2800" dirty="0" smtClean="0"/>
              <a:t> </a:t>
            </a:r>
            <a:r>
              <a:rPr lang="cs-CZ" sz="2800" dirty="0" err="1" smtClean="0"/>
              <a:t>some</a:t>
            </a:r>
            <a:r>
              <a:rPr lang="cs-CZ" sz="2800" dirty="0" smtClean="0"/>
              <a:t> </a:t>
            </a:r>
            <a:r>
              <a:rPr lang="cs-CZ" sz="2800" dirty="0" err="1" smtClean="0"/>
              <a:t>medicine</a:t>
            </a:r>
            <a:r>
              <a:rPr lang="cs-CZ" sz="2800" dirty="0" smtClean="0"/>
              <a:t> </a:t>
            </a:r>
            <a:r>
              <a:rPr lang="cs-CZ" sz="2800" dirty="0" err="1" smtClean="0"/>
              <a:t>this</a:t>
            </a:r>
            <a:r>
              <a:rPr lang="cs-CZ" sz="2800" dirty="0" smtClean="0"/>
              <a:t> </a:t>
            </a:r>
            <a:r>
              <a:rPr lang="cs-CZ" sz="2800" dirty="0" err="1" smtClean="0"/>
              <a:t>week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0" name="Zaoblený obdélník 9"/>
          <p:cNvSpPr/>
          <p:nvPr/>
        </p:nvSpPr>
        <p:spPr>
          <a:xfrm>
            <a:off x="395536" y="3056901"/>
            <a:ext cx="8379414" cy="432048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/>
              <a:t>We</a:t>
            </a:r>
            <a:r>
              <a:rPr lang="cs-CZ" sz="2800" dirty="0"/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stayed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/>
              <a:t>at</a:t>
            </a:r>
            <a:r>
              <a:rPr lang="cs-CZ" sz="2800" dirty="0" smtClean="0"/>
              <a:t> </a:t>
            </a:r>
            <a:r>
              <a:rPr lang="cs-CZ" sz="2800" dirty="0" err="1" smtClean="0"/>
              <a:t>home</a:t>
            </a:r>
            <a:r>
              <a:rPr lang="cs-CZ" sz="2800" dirty="0" smtClean="0"/>
              <a:t> </a:t>
            </a:r>
            <a:r>
              <a:rPr lang="cs-CZ" sz="2800" dirty="0" err="1" smtClean="0"/>
              <a:t>yesterday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1" name="Zaoblený obdélník 10"/>
          <p:cNvSpPr/>
          <p:nvPr/>
        </p:nvSpPr>
        <p:spPr>
          <a:xfrm>
            <a:off x="395536" y="4725144"/>
            <a:ext cx="8379414" cy="432048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doctor</a:t>
            </a:r>
            <a:r>
              <a:rPr lang="cs-CZ" sz="2800" dirty="0" smtClean="0"/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arrived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/>
              <a:t>at</a:t>
            </a:r>
            <a:r>
              <a:rPr lang="cs-CZ" sz="2800" dirty="0" smtClean="0"/>
              <a:t> </a:t>
            </a:r>
            <a:r>
              <a:rPr lang="cs-CZ" sz="2800" dirty="0" err="1" smtClean="0"/>
              <a:t>three</a:t>
            </a:r>
            <a:r>
              <a:rPr lang="cs-CZ" sz="2800" dirty="0" smtClean="0"/>
              <a:t> </a:t>
            </a:r>
            <a:r>
              <a:rPr lang="cs-CZ" sz="2800" dirty="0" err="1" smtClean="0"/>
              <a:t>o´clock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sp>
        <p:nvSpPr>
          <p:cNvPr id="12" name="Zaoblený obdélník 11"/>
          <p:cNvSpPr/>
          <p:nvPr/>
        </p:nvSpPr>
        <p:spPr>
          <a:xfrm>
            <a:off x="395536" y="6021288"/>
            <a:ext cx="8379414" cy="764704"/>
          </a:xfrm>
          <a:prstGeom prst="round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800" dirty="0" err="1" smtClean="0"/>
              <a:t>She</a:t>
            </a:r>
            <a:r>
              <a:rPr lang="cs-CZ" sz="2800" dirty="0" smtClean="0"/>
              <a:t> </a:t>
            </a:r>
            <a:r>
              <a:rPr lang="cs-CZ" sz="2800" dirty="0" err="1" smtClean="0">
                <a:solidFill>
                  <a:srgbClr val="FF0000"/>
                </a:solidFill>
              </a:rPr>
              <a:t>needed</a:t>
            </a:r>
            <a:r>
              <a:rPr lang="cs-CZ" sz="2800" dirty="0" smtClean="0">
                <a:solidFill>
                  <a:srgbClr val="FF0000"/>
                </a:solidFill>
              </a:rPr>
              <a:t> </a:t>
            </a:r>
            <a:r>
              <a:rPr lang="cs-CZ" sz="2800" dirty="0" err="1" smtClean="0"/>
              <a:t>some</a:t>
            </a:r>
            <a:r>
              <a:rPr lang="cs-CZ" sz="2800" dirty="0" smtClean="0"/>
              <a:t> </a:t>
            </a:r>
            <a:r>
              <a:rPr lang="cs-CZ" sz="2800" dirty="0" err="1" smtClean="0"/>
              <a:t>medicine</a:t>
            </a:r>
            <a:r>
              <a:rPr lang="cs-CZ" sz="2800" dirty="0" smtClean="0"/>
              <a:t> last </a:t>
            </a:r>
            <a:r>
              <a:rPr lang="cs-CZ" sz="2800" dirty="0" err="1" smtClean="0"/>
              <a:t>week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8175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txBody>
          <a:bodyPr/>
          <a:lstStyle/>
          <a:p>
            <a:r>
              <a:rPr lang="cs-CZ" dirty="0"/>
              <a:t>Program Microsoft Office 2010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1026" name="Picture 2" descr="C:\Documents and Settings\fsc\Local Settings\Temporary Internet Files\Content.IE5\YH1P8K1E\MC90044203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3861048"/>
            <a:ext cx="1857375" cy="183832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414832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14:prism isInverted="1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8" presetClass="path" presetSubtype="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0.08594 -0.0081 L -0.04584 0.09097 L -0.00781 -0.0081 L 0.03247 0.09097 L 0.07275 -0.0081 L 0.11042 0.09097 L 0.1507 -0.0081 L 0.18872 0.09097 L 0.229 -0.0081 L 0.26928 0.09097 L 0.3073 -0.0081 L 0.34757 0.09097 L 0.38525 -0.0081 L 0.42553 0.09097 L 0.4658 -0.0081 L 0.50365 0.09097 L 0.54428 -0.0081 " pathEditMode="relative" rAng="0" ptsTypes="FFFFFFFFFFFFFFFFF">
                                      <p:cBhvr>
                                        <p:cTn id="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1510" y="495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516</TotalTime>
  <Words>283</Words>
  <Application>Microsoft Office PowerPoint</Application>
  <PresentationFormat>Předvádění na obrazovce (4:3)</PresentationFormat>
  <Paragraphs>31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Anotace</vt:lpstr>
      <vt:lpstr>Prezentace aplikace PowerPoint</vt:lpstr>
      <vt:lpstr> </vt:lpstr>
      <vt:lpstr>Prezentace aplikace PowerPoint</vt:lpstr>
      <vt:lpstr>Vytvořte minulý čas.</vt:lpstr>
      <vt:lpstr>POUŽITÉ ZDROJE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profesor</cp:lastModifiedBy>
  <cp:revision>66</cp:revision>
  <dcterms:created xsi:type="dcterms:W3CDTF">2011-06-20T10:40:08Z</dcterms:created>
  <dcterms:modified xsi:type="dcterms:W3CDTF">2012-12-29T19:54:28Z</dcterms:modified>
</cp:coreProperties>
</file>