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3B5E9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187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063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012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132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63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050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064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853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312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430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086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DF51-3222-40D6-A596-6584D159CA2F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44DE9-00A2-44E6-9405-0627849AD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25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wmf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10" Type="http://schemas.openxmlformats.org/officeDocument/2006/relationships/image" Target="../media/image29.jpeg"/><Relationship Id="rId4" Type="http://schemas.openxmlformats.org/officeDocument/2006/relationships/image" Target="../media/image23.wmf"/><Relationship Id="rId9" Type="http://schemas.openxmlformats.org/officeDocument/2006/relationships/image" Target="../media/image2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1.wmf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wmf"/><Relationship Id="rId5" Type="http://schemas.openxmlformats.org/officeDocument/2006/relationships/image" Target="../media/image33.wmf"/><Relationship Id="rId10" Type="http://schemas.openxmlformats.org/officeDocument/2006/relationships/image" Target="../media/image38.wmf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13" Type="http://schemas.openxmlformats.org/officeDocument/2006/relationships/image" Target="../media/image48.jpeg"/><Relationship Id="rId3" Type="http://schemas.openxmlformats.org/officeDocument/2006/relationships/image" Target="../media/image40.wmf"/><Relationship Id="rId7" Type="http://schemas.openxmlformats.org/officeDocument/2006/relationships/image" Target="../media/image44.jpeg"/><Relationship Id="rId12" Type="http://schemas.openxmlformats.org/officeDocument/2006/relationships/image" Target="../media/image47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jpeg"/><Relationship Id="rId11" Type="http://schemas.openxmlformats.org/officeDocument/2006/relationships/image" Target="../media/image46.wmf"/><Relationship Id="rId5" Type="http://schemas.openxmlformats.org/officeDocument/2006/relationships/image" Target="../media/image42.wmf"/><Relationship Id="rId10" Type="http://schemas.openxmlformats.org/officeDocument/2006/relationships/image" Target="../media/image38.wmf"/><Relationship Id="rId4" Type="http://schemas.openxmlformats.org/officeDocument/2006/relationships/image" Target="../media/image41.jpeg"/><Relationship Id="rId9" Type="http://schemas.openxmlformats.org/officeDocument/2006/relationships/image" Target="../media/image31.wmf"/><Relationship Id="rId14" Type="http://schemas.openxmlformats.org/officeDocument/2006/relationships/image" Target="../media/image4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wmf"/><Relationship Id="rId5" Type="http://schemas.openxmlformats.org/officeDocument/2006/relationships/image" Target="../media/image52.wmf"/><Relationship Id="rId4" Type="http://schemas.openxmlformats.org/officeDocument/2006/relationships/image" Target="../media/image5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62.wmf"/><Relationship Id="rId3" Type="http://schemas.openxmlformats.org/officeDocument/2006/relationships/image" Target="../media/image56.wmf"/><Relationship Id="rId7" Type="http://schemas.openxmlformats.org/officeDocument/2006/relationships/image" Target="../media/image42.wmf"/><Relationship Id="rId12" Type="http://schemas.openxmlformats.org/officeDocument/2006/relationships/image" Target="../media/image61.jpeg"/><Relationship Id="rId17" Type="http://schemas.openxmlformats.org/officeDocument/2006/relationships/image" Target="../media/image66.jpeg"/><Relationship Id="rId2" Type="http://schemas.openxmlformats.org/officeDocument/2006/relationships/image" Target="../media/image39.wmf"/><Relationship Id="rId16" Type="http://schemas.openxmlformats.org/officeDocument/2006/relationships/image" Target="../media/image6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11" Type="http://schemas.openxmlformats.org/officeDocument/2006/relationships/image" Target="../media/image60.jpeg"/><Relationship Id="rId5" Type="http://schemas.openxmlformats.org/officeDocument/2006/relationships/image" Target="../media/image14.wmf"/><Relationship Id="rId15" Type="http://schemas.openxmlformats.org/officeDocument/2006/relationships/image" Target="../media/image64.jpeg"/><Relationship Id="rId10" Type="http://schemas.openxmlformats.org/officeDocument/2006/relationships/image" Target="../media/image59.jpeg"/><Relationship Id="rId4" Type="http://schemas.openxmlformats.org/officeDocument/2006/relationships/image" Target="../media/image57.jpeg"/><Relationship Id="rId9" Type="http://schemas.openxmlformats.org/officeDocument/2006/relationships/image" Target="../media/image24.wmf"/><Relationship Id="rId14" Type="http://schemas.openxmlformats.org/officeDocument/2006/relationships/image" Target="../media/image6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Důležité budovy města - nemocnice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VY_32_INOVACE_1C_07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3</a:t>
            </a:r>
          </a:p>
          <a:p>
            <a:r>
              <a:rPr lang="cs-CZ" smtClean="0"/>
              <a:t>Rodinná </a:t>
            </a:r>
            <a:r>
              <a:rPr lang="cs-CZ" dirty="0" smtClean="0"/>
              <a:t>a Občanská výchova</a:t>
            </a:r>
            <a:endParaRPr lang="cs-CZ" dirty="0"/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522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86551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b="1" dirty="0" smtClean="0"/>
              <a:t>Anotace: </a:t>
            </a:r>
            <a:r>
              <a:rPr lang="cs-CZ" sz="1400" dirty="0" smtClean="0"/>
              <a:t>Tento materiál slouží k procvičování učiva o nemocnici. Na prvních čtyřech stranách si žáci zopakují pojmy, spojené s nemocnicí. Upevňují si učivo o tom, kdo v nemocnici pracuje, označení nemocnice, a některé lékařské úkony, které se v nemocnici provádí. Pátá strana je určena žákům s těžkou MR. Je interaktivní a žáci zde vybírají, co do nemocnice patří a co nikoliv. Mohou zde také pracovat pomocí rukopisných poznámek – kroužkovat, škrtat,…….Pro žáky s těžkou MR je určena i šestá strana. Učí se zde rozlišovat pohlaví – lékař, lékařka. Zároveň si tyto pojmy upevňují. Tato strana je také interaktivní. Na sedmé straně pracují pomocí rukopisných poznámek. Škrtají, co k uvedenému pojmu nepatří. Na osmém </a:t>
            </a:r>
            <a:r>
              <a:rPr lang="cs-CZ" sz="1400" dirty="0" err="1" smtClean="0"/>
              <a:t>slidu</a:t>
            </a:r>
            <a:r>
              <a:rPr lang="cs-CZ" sz="1400" dirty="0" smtClean="0"/>
              <a:t> se již pracuje s textem, žáci vybírají kliknutím situace, kdy do nemocnice půjdou a kdy nikoliv. Na straně deváté rozhodují o správném a nesprávném chování v prostředí nemocnice. Po splnění tohoto úkolu si přečtou věty, které na stránce zůstávají – stručný rozhovor s lékařem. Správné věty vybírají kliknutím.</a:t>
            </a:r>
          </a:p>
          <a:p>
            <a:pPr marL="0" indent="0">
              <a:buNone/>
            </a:pPr>
            <a:r>
              <a:rPr lang="cs-CZ" sz="1400" b="1" dirty="0" smtClean="0"/>
              <a:t>Doba trvání práce s tímto materiálem: </a:t>
            </a:r>
            <a:r>
              <a:rPr lang="cs-CZ" sz="1400" dirty="0" smtClean="0"/>
              <a:t>35 minut</a:t>
            </a:r>
          </a:p>
          <a:p>
            <a:pPr marL="0" indent="0">
              <a:buNone/>
            </a:pPr>
            <a:r>
              <a:rPr lang="cs-CZ" sz="1400" b="1" dirty="0" smtClean="0"/>
              <a:t>Autor</a:t>
            </a:r>
            <a:r>
              <a:rPr lang="cs-CZ" sz="1400" b="1" dirty="0"/>
              <a:t>:</a:t>
            </a:r>
            <a:r>
              <a:rPr lang="cs-CZ" sz="1400" dirty="0"/>
              <a:t> Daniela </a:t>
            </a:r>
            <a:r>
              <a:rPr lang="cs-CZ" sz="1400" dirty="0" err="1"/>
              <a:t>Tájková</a:t>
            </a:r>
            <a:endParaRPr lang="cs-CZ" sz="1400" dirty="0"/>
          </a:p>
          <a:p>
            <a:pPr marL="0" indent="0">
              <a:buNone/>
            </a:pPr>
            <a:r>
              <a:rPr lang="cs-CZ" sz="1400" b="1" dirty="0"/>
              <a:t>Datum </a:t>
            </a:r>
            <a:r>
              <a:rPr lang="cs-CZ" sz="1400" b="1" dirty="0" smtClean="0"/>
              <a:t>vytvoření: </a:t>
            </a:r>
            <a:r>
              <a:rPr lang="cs-CZ" sz="1400" dirty="0" smtClean="0"/>
              <a:t>Léto 2013</a:t>
            </a:r>
          </a:p>
          <a:p>
            <a:pPr marL="0" indent="0">
              <a:buNone/>
            </a:pPr>
            <a:r>
              <a:rPr lang="cs-CZ" sz="1400" b="1" dirty="0"/>
              <a:t>Speciální vzdělávací potřeby: </a:t>
            </a:r>
            <a:r>
              <a:rPr lang="cs-CZ" sz="1400" dirty="0"/>
              <a:t>PAS, MP, kombinované postižení (MP v kombinaci se zdravotním znevýhodněním, MP v kombinaci s PAS), vícečetné </a:t>
            </a:r>
            <a:r>
              <a:rPr lang="cs-CZ" sz="1400" dirty="0" smtClean="0"/>
              <a:t>postižení</a:t>
            </a:r>
          </a:p>
          <a:p>
            <a:pPr marL="0" indent="0">
              <a:buNone/>
            </a:pPr>
            <a:r>
              <a:rPr lang="cs-CZ" sz="1400" b="1" dirty="0" smtClean="0"/>
              <a:t>Vzdělávací </a:t>
            </a:r>
            <a:r>
              <a:rPr lang="cs-CZ" sz="1400" b="1" dirty="0"/>
              <a:t>oblast: </a:t>
            </a:r>
            <a:r>
              <a:rPr lang="cs-CZ" sz="1400" dirty="0"/>
              <a:t>Člověk a </a:t>
            </a:r>
            <a:r>
              <a:rPr lang="cs-CZ" sz="1400" dirty="0" smtClean="0"/>
              <a:t>společnost</a:t>
            </a:r>
            <a:endParaRPr lang="cs-CZ" sz="1400" dirty="0"/>
          </a:p>
          <a:p>
            <a:pPr marL="0" indent="0">
              <a:buNone/>
            </a:pPr>
            <a:r>
              <a:rPr lang="cs-CZ" sz="1400" b="1" dirty="0" smtClean="0"/>
              <a:t>Vyučovací předmět: </a:t>
            </a:r>
            <a:r>
              <a:rPr lang="cs-CZ" sz="1400" dirty="0" smtClean="0"/>
              <a:t>Rodinná a Občanská výchova</a:t>
            </a:r>
            <a:endParaRPr lang="cs-CZ" sz="1400" dirty="0"/>
          </a:p>
          <a:p>
            <a:pPr marL="0" indent="0">
              <a:buNone/>
            </a:pPr>
            <a:r>
              <a:rPr lang="cs-CZ" sz="1400" b="1" dirty="0"/>
              <a:t>Druh učebního materiálu:</a:t>
            </a:r>
            <a:r>
              <a:rPr lang="cs-CZ" sz="1400" dirty="0"/>
              <a:t> Interaktivní </a:t>
            </a:r>
            <a:r>
              <a:rPr lang="cs-CZ" sz="1400" dirty="0" smtClean="0"/>
              <a:t>DUM</a:t>
            </a:r>
          </a:p>
          <a:p>
            <a:pPr marL="0" indent="0">
              <a:buNone/>
            </a:pPr>
            <a:r>
              <a:rPr lang="cs-CZ" sz="1400" b="1" dirty="0" smtClean="0"/>
              <a:t>Inovace: </a:t>
            </a:r>
            <a:r>
              <a:rPr lang="cs-CZ" sz="1400" dirty="0" smtClean="0"/>
              <a:t>Rukopisné poznámky v rámci nového softwaru Microsoft 2010</a:t>
            </a:r>
            <a:endParaRPr lang="cs-CZ" sz="1400" dirty="0"/>
          </a:p>
          <a:p>
            <a:pPr marL="0" indent="0">
              <a:buNone/>
            </a:pPr>
            <a:r>
              <a:rPr lang="cs-CZ" sz="1400" b="1" dirty="0" smtClean="0"/>
              <a:t>Cílová </a:t>
            </a:r>
            <a:r>
              <a:rPr lang="cs-CZ" sz="1400" b="1" dirty="0"/>
              <a:t>skupina: </a:t>
            </a:r>
            <a:r>
              <a:rPr lang="cs-CZ" sz="1400" dirty="0" smtClean="0"/>
              <a:t>Žák (PAS</a:t>
            </a:r>
            <a:r>
              <a:rPr lang="cs-CZ" sz="1400" dirty="0"/>
              <a:t>, MP, kombinované postižení </a:t>
            </a:r>
            <a:r>
              <a:rPr lang="cs-CZ" sz="1400" dirty="0" smtClean="0"/>
              <a:t> - MP </a:t>
            </a:r>
            <a:r>
              <a:rPr lang="cs-CZ" sz="1400" dirty="0"/>
              <a:t>v kombinaci se zdravotním znevýhodněním, MP v kombinaci </a:t>
            </a:r>
            <a:r>
              <a:rPr lang="cs-CZ" sz="1400"/>
              <a:t>s </a:t>
            </a:r>
            <a:r>
              <a:rPr lang="cs-CZ" sz="1400" smtClean="0"/>
              <a:t>PAS, </a:t>
            </a:r>
            <a:r>
              <a:rPr lang="cs-CZ" sz="1400"/>
              <a:t>vícečetné </a:t>
            </a:r>
            <a:r>
              <a:rPr lang="cs-CZ" sz="1400" smtClean="0"/>
              <a:t>postižení)</a:t>
            </a:r>
            <a:endParaRPr lang="cs-CZ" sz="1400" dirty="0"/>
          </a:p>
          <a:p>
            <a:pPr marL="0" indent="0">
              <a:buNone/>
            </a:pPr>
            <a:r>
              <a:rPr lang="cs-CZ" sz="1400" b="1" dirty="0" smtClean="0"/>
              <a:t>Stupeň </a:t>
            </a:r>
            <a:r>
              <a:rPr lang="cs-CZ" sz="1400" b="1" dirty="0"/>
              <a:t>a typ vzdělávání: </a:t>
            </a:r>
            <a:r>
              <a:rPr lang="cs-CZ" sz="1400" dirty="0" smtClean="0"/>
              <a:t>Praktická škola jednoletá</a:t>
            </a: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55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640"/>
            <a:ext cx="31390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 NEMOCNICI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58790" y="1490012"/>
            <a:ext cx="8249770" cy="461665"/>
            <a:chOff x="179512" y="1741458"/>
            <a:chExt cx="8249770" cy="461665"/>
          </a:xfrm>
        </p:grpSpPr>
        <p:sp>
          <p:nvSpPr>
            <p:cNvPr id="6" name="TextovéPole 5"/>
            <p:cNvSpPr txBox="1"/>
            <p:nvPr/>
          </p:nvSpPr>
          <p:spPr>
            <a:xfrm>
              <a:off x="899592" y="1741458"/>
              <a:ext cx="752969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pracují lékaři a zdravotní sestry. Starají  se o nemocné lidi.</a:t>
              </a:r>
              <a:endParaRPr lang="cs-CZ" sz="2400" b="1" dirty="0"/>
            </a:p>
          </p:txBody>
        </p:sp>
        <p:sp>
          <p:nvSpPr>
            <p:cNvPr id="8" name="Šipka doprava 7"/>
            <p:cNvSpPr/>
            <p:nvPr/>
          </p:nvSpPr>
          <p:spPr>
            <a:xfrm>
              <a:off x="179512" y="1947488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27245" y="4134047"/>
            <a:ext cx="6649011" cy="461665"/>
            <a:chOff x="179512" y="2780928"/>
            <a:chExt cx="6649011" cy="461665"/>
          </a:xfrm>
        </p:grpSpPr>
        <p:sp>
          <p:nvSpPr>
            <p:cNvPr id="7" name="TextovéPole 6"/>
            <p:cNvSpPr txBox="1"/>
            <p:nvPr/>
          </p:nvSpPr>
          <p:spPr>
            <a:xfrm>
              <a:off x="899592" y="2780928"/>
              <a:ext cx="59289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nás lékař vyšetří a rozhodne o způsobu léčby.</a:t>
              </a:r>
              <a:endParaRPr lang="cs-CZ" sz="2400" b="1" dirty="0"/>
            </a:p>
          </p:txBody>
        </p:sp>
        <p:sp>
          <p:nvSpPr>
            <p:cNvPr id="10" name="Šipka doprava 9"/>
            <p:cNvSpPr/>
            <p:nvPr/>
          </p:nvSpPr>
          <p:spPr>
            <a:xfrm>
              <a:off x="179512" y="2968114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Picture 8" descr="C:\Users\pc\AppData\Local\Microsoft\Windows\Temporary Internet Files\Content.IE5\BWREW4RW\MC9003590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1456849" cy="107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pc\AppData\Local\Microsoft\Windows\Temporary Internet Files\Content.IE5\G9HC2RKH\MP9004227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76836"/>
            <a:ext cx="1109480" cy="110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pc\AppData\Local\Microsoft\Windows\Temporary Internet Files\Content.IE5\XSR1XRGT\MP9004221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61" y="4976301"/>
            <a:ext cx="996939" cy="144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I0284AEK\MP900442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67257"/>
            <a:ext cx="1030842" cy="154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pc\AppData\Local\Microsoft\Windows\Temporary Internet Files\Content.IE5\W3EC231V\MP9001851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425" y="5085184"/>
            <a:ext cx="1699365" cy="112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Users\pc\AppData\Local\Microsoft\Windows\Temporary Internet Files\Content.IE5\SSWO048N\MP9004265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67257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pc\AppData\Local\Microsoft\Windows\Temporary Internet Files\Content.IE5\G9HC2RKH\MC90035906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320" y="4826738"/>
            <a:ext cx="1042866" cy="148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pc\AppData\Local\Microsoft\Windows\Temporary Internet Files\Content.IE5\0W3ZSVZK\MP90041006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56278"/>
            <a:ext cx="1035867" cy="155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644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95536" y="257359"/>
            <a:ext cx="8172636" cy="1200329"/>
            <a:chOff x="467372" y="948417"/>
            <a:chExt cx="5988844" cy="1200329"/>
          </a:xfrm>
        </p:grpSpPr>
        <p:sp>
          <p:nvSpPr>
            <p:cNvPr id="4" name="TextovéPole 3"/>
            <p:cNvSpPr txBox="1"/>
            <p:nvPr/>
          </p:nvSpPr>
          <p:spPr>
            <a:xfrm>
              <a:off x="1100575" y="948417"/>
              <a:ext cx="535564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Drobné úrazy nám vyčistí a přelepí náplastí. Někdy také </a:t>
              </a:r>
            </a:p>
            <a:p>
              <a:r>
                <a:rPr lang="cs-CZ" sz="2400" b="1" dirty="0" smtClean="0"/>
                <a:t>také dostaneme injekci.</a:t>
              </a:r>
              <a:r>
                <a:rPr lang="cs-CZ" sz="2400" b="1" dirty="0"/>
                <a:t> Na nemoci nám předepíše léky.</a:t>
              </a:r>
            </a:p>
            <a:p>
              <a:endParaRPr lang="cs-CZ" sz="2400" b="1" dirty="0" smtClean="0"/>
            </a:p>
          </p:txBody>
        </p:sp>
        <p:sp>
          <p:nvSpPr>
            <p:cNvPr id="6" name="Šipka doprava 5"/>
            <p:cNvSpPr/>
            <p:nvPr/>
          </p:nvSpPr>
          <p:spPr>
            <a:xfrm>
              <a:off x="467372" y="1283632"/>
              <a:ext cx="567225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87651" y="3497936"/>
            <a:ext cx="6276444" cy="461665"/>
            <a:chOff x="193295" y="3075150"/>
            <a:chExt cx="6276444" cy="461665"/>
          </a:xfrm>
        </p:grpSpPr>
        <p:sp>
          <p:nvSpPr>
            <p:cNvPr id="5" name="TextovéPole 4"/>
            <p:cNvSpPr txBox="1"/>
            <p:nvPr/>
          </p:nvSpPr>
          <p:spPr>
            <a:xfrm>
              <a:off x="1070953" y="3075150"/>
              <a:ext cx="539878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Závažné nemoci se někdy musí operovat.</a:t>
              </a:r>
              <a:endParaRPr lang="cs-CZ" sz="2400" b="1" dirty="0"/>
            </a:p>
          </p:txBody>
        </p:sp>
        <p:sp>
          <p:nvSpPr>
            <p:cNvPr id="7" name="Šipka doprava 6"/>
            <p:cNvSpPr/>
            <p:nvPr/>
          </p:nvSpPr>
          <p:spPr>
            <a:xfrm>
              <a:off x="193295" y="3219509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Picture 14" descr="C:\Users\pc\AppData\Local\Microsoft\Windows\Temporary Internet Files\Content.IE5\GI12HMPS\MP900448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93636"/>
            <a:ext cx="1542766" cy="115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pc\AppData\Local\Microsoft\Windows\Temporary Internet Files\Content.IE5\J12X6UJ6\MP9003210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443" y="1349182"/>
            <a:ext cx="1224136" cy="171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C:\Users\pc\AppData\Local\Microsoft\Windows\Temporary Internet Files\Content.IE5\GI12HMPS\MC9001993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265043"/>
            <a:ext cx="569262" cy="208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c\AppData\Local\Microsoft\Windows\Temporary Internet Files\Content.IE5\SSWO048N\MP9003988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52673"/>
            <a:ext cx="1734601" cy="123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pc\AppData\Local\Microsoft\Windows\Temporary Internet Files\Content.IE5\G9HC2RKH\MP90033731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94" y="1349182"/>
            <a:ext cx="1145706" cy="160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c\AppData\Local\Microsoft\Windows\Temporary Internet Files\Content.IE5\BWREW4RW\MP9001828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727" y="4437112"/>
            <a:ext cx="1141159" cy="173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pc\AppData\Local\Microsoft\Windows\Temporary Internet Files\Content.IE5\MFSGWU2F\MP90031399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53136"/>
            <a:ext cx="1610991" cy="161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W3EC231V\MP90044863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869887"/>
            <a:ext cx="1737940" cy="139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MFSGWU2F\MP90044227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086" y="4823796"/>
            <a:ext cx="957629" cy="1436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5827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23528" y="620687"/>
            <a:ext cx="6354060" cy="461665"/>
            <a:chOff x="323528" y="620687"/>
            <a:chExt cx="6354060" cy="461665"/>
          </a:xfrm>
        </p:grpSpPr>
        <p:sp>
          <p:nvSpPr>
            <p:cNvPr id="4" name="TextovéPole 3"/>
            <p:cNvSpPr txBox="1"/>
            <p:nvPr/>
          </p:nvSpPr>
          <p:spPr>
            <a:xfrm>
              <a:off x="1115616" y="620687"/>
              <a:ext cx="55619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Zlomené končetiny nám lékař dá do sádry.</a:t>
              </a:r>
              <a:endParaRPr lang="cs-CZ" sz="2400" b="1" dirty="0"/>
            </a:p>
          </p:txBody>
        </p:sp>
        <p:sp>
          <p:nvSpPr>
            <p:cNvPr id="6" name="Šipka doprava 5"/>
            <p:cNvSpPr/>
            <p:nvPr/>
          </p:nvSpPr>
          <p:spPr>
            <a:xfrm>
              <a:off x="323528" y="771237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95536" y="3717032"/>
            <a:ext cx="4316463" cy="461665"/>
            <a:chOff x="331912" y="1974140"/>
            <a:chExt cx="4316463" cy="461665"/>
          </a:xfrm>
        </p:grpSpPr>
        <p:sp>
          <p:nvSpPr>
            <p:cNvPr id="5" name="TextovéPole 4"/>
            <p:cNvSpPr txBox="1"/>
            <p:nvPr/>
          </p:nvSpPr>
          <p:spPr>
            <a:xfrm>
              <a:off x="1136323" y="1974140"/>
              <a:ext cx="351205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Lékař nás nejdříve vyšetří.</a:t>
              </a:r>
              <a:endParaRPr lang="cs-CZ" sz="2400" b="1" dirty="0"/>
            </a:p>
          </p:txBody>
        </p:sp>
        <p:sp>
          <p:nvSpPr>
            <p:cNvPr id="7" name="Šipka doprava 6"/>
            <p:cNvSpPr/>
            <p:nvPr/>
          </p:nvSpPr>
          <p:spPr>
            <a:xfrm>
              <a:off x="331912" y="2124690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" name="Picture 7" descr="C:\Users\pc\AppData\Local\Microsoft\Windows\Temporary Internet Files\Content.IE5\I0284AEK\MC900287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94" y="1484784"/>
            <a:ext cx="1161826" cy="162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pc\AppData\Local\Microsoft\Windows\Temporary Internet Files\Content.IE5\0MO71SHS\MC9003610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391771"/>
            <a:ext cx="113030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9" descr="C:\Users\pc\AppData\Local\Microsoft\Windows\Temporary Internet Files\Content.IE5\0MO71SHS\MC9003325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82077"/>
            <a:ext cx="139541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8" descr="C:\Users\pc\AppData\Local\Microsoft\Windows\Temporary Internet Files\Content.IE5\SSWO048N\MC9002909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91771"/>
            <a:ext cx="793750" cy="170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pc\AppData\Local\Microsoft\Windows\Temporary Internet Files\Content.IE5\MFSGWU2F\MP9004221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97152"/>
            <a:ext cx="1584176" cy="105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c\AppData\Local\Microsoft\Windows\Temporary Internet Files\Content.IE5\BWREW4RW\MC9003888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111" y="4653136"/>
            <a:ext cx="1340866" cy="145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Users\pc\AppData\Local\Microsoft\Windows\Temporary Internet Files\Content.IE5\XSR1XRGT\MP90042210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118" y="4463110"/>
            <a:ext cx="1152082" cy="166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Users\pc\AppData\Local\Microsoft\Windows\Temporary Internet Files\Content.IE5\J12X6UJ6\MP90043933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71748"/>
            <a:ext cx="1152128" cy="162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36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332393" y="692695"/>
            <a:ext cx="7189849" cy="461665"/>
            <a:chOff x="332393" y="692695"/>
            <a:chExt cx="7189849" cy="461665"/>
          </a:xfrm>
        </p:grpSpPr>
        <p:sp>
          <p:nvSpPr>
            <p:cNvPr id="4" name="TextovéPole 3"/>
            <p:cNvSpPr txBox="1"/>
            <p:nvPr/>
          </p:nvSpPr>
          <p:spPr>
            <a:xfrm>
              <a:off x="1115616" y="692695"/>
              <a:ext cx="64066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Nemocnice bývá ve většině zemí označena takto:</a:t>
              </a:r>
              <a:endParaRPr lang="cs-CZ" sz="2400" b="1" dirty="0"/>
            </a:p>
          </p:txBody>
        </p:sp>
        <p:sp>
          <p:nvSpPr>
            <p:cNvPr id="5" name="Šipka doprava 4"/>
            <p:cNvSpPr/>
            <p:nvPr/>
          </p:nvSpPr>
          <p:spPr>
            <a:xfrm>
              <a:off x="332393" y="843245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07504" y="3212976"/>
            <a:ext cx="6433315" cy="830997"/>
            <a:chOff x="755576" y="2383577"/>
            <a:chExt cx="6433315" cy="830997"/>
          </a:xfrm>
        </p:grpSpPr>
        <p:sp>
          <p:nvSpPr>
            <p:cNvPr id="8" name="Šipka doprava 7"/>
            <p:cNvSpPr/>
            <p:nvPr/>
          </p:nvSpPr>
          <p:spPr>
            <a:xfrm>
              <a:off x="755576" y="2780347"/>
              <a:ext cx="720080" cy="160566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691680" y="2383577"/>
              <a:ext cx="5497211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V závažných případech nás do nemocnice </a:t>
              </a:r>
            </a:p>
            <a:p>
              <a:r>
                <a:rPr lang="cs-CZ" sz="2400" b="1" dirty="0" smtClean="0"/>
                <a:t>odveze sanitka.</a:t>
              </a:r>
              <a:endParaRPr lang="cs-CZ" sz="2400" b="1" dirty="0"/>
            </a:p>
          </p:txBody>
        </p:sp>
      </p:grpSp>
      <p:pic>
        <p:nvPicPr>
          <p:cNvPr id="14" name="Picture 11" descr="C:\Users\pc\AppData\Local\Microsoft\Windows\Temporary Internet Files\Content.IE5\0W3ZSVZK\MC9004320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73" y="1282557"/>
            <a:ext cx="850445" cy="128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pc\AppData\Local\Microsoft\Windows\Temporary Internet Files\Content.IE5\J12X6UJ6\MC9004320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299572"/>
            <a:ext cx="1162706" cy="116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pc\AppData\Local\Microsoft\Windows\Temporary Internet Files\Content.IE5\0W3ZSVZK\MC9004114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9" y="1282557"/>
            <a:ext cx="1105126" cy="1066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3" descr="C:\Users\pc\AppData\Local\Microsoft\Windows\Temporary Internet Files\Content.IE5\G9HC2RKH\MC9004320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078" y="1255499"/>
            <a:ext cx="1091481" cy="109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Users\pc\AppData\Local\Microsoft\Windows\Temporary Internet Files\Content.IE5\0MO71SHS\MP9004027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93" y="4544334"/>
            <a:ext cx="1060415" cy="159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c\AppData\Local\Microsoft\Windows\Temporary Internet Files\Content.IE5\0MO71SHS\MC90019848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024" y="4991647"/>
            <a:ext cx="1708278" cy="1142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XSR1XRGT\MC90043363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991647"/>
            <a:ext cx="1432425" cy="103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0MO71SHS\MC90041601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151" y="4938354"/>
            <a:ext cx="1676226" cy="94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30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60648"/>
            <a:ext cx="5814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Vyber, co patří do nemocnice. Na správný obrázek klikni.</a:t>
            </a:r>
          </a:p>
        </p:txBody>
      </p:sp>
    </p:spTree>
    <p:extLst>
      <p:ext uri="{BB962C8B-B14F-4D97-AF65-F5344CB8AC3E}">
        <p14:creationId xmlns:p14="http://schemas.microsoft.com/office/powerpoint/2010/main" val="157738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6" descr="C:\Users\pc\AppData\Local\Microsoft\Windows\Temporary Internet Files\Content.IE5\UBCK7WHC\MC900404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320" y="4659313"/>
            <a:ext cx="12763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pc\AppData\Local\Microsoft\Windows\Temporary Internet Files\Content.IE5\J12X6UJ6\MC9003317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60434"/>
            <a:ext cx="1296144" cy="126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Users\pc\AppData\Local\Microsoft\Windows\Temporary Internet Files\Content.IE5\W3EC231V\MP9004423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379" y="2827435"/>
            <a:ext cx="1224136" cy="1831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6" descr="C:\Users\pc\AppData\Local\Microsoft\Windows\Temporary Internet Files\Content.IE5\J12X6UJ6\MC9002324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92" y="4162660"/>
            <a:ext cx="920082" cy="141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pc\AppData\Local\Microsoft\Windows\Temporary Internet Files\Content.IE5\GI12HMPS\MP90031398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88640"/>
            <a:ext cx="1231801" cy="123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pc\AppData\Local\Microsoft\Windows\Temporary Internet Files\Content.IE5\G9HC2RKH\MP9003210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515" y="567050"/>
            <a:ext cx="890447" cy="124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pc\AppData\Local\Microsoft\Windows\Temporary Internet Files\Content.IE5\J12X6UJ6\MP9004393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47208"/>
            <a:ext cx="11728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pc\AppData\Local\Microsoft\Windows\Temporary Internet Files\Content.IE5\0W3ZSVZK\MC9004320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972" y="2751031"/>
            <a:ext cx="890447" cy="1342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pc\AppData\Local\Microsoft\Windows\Temporary Internet Files\Content.IE5\0MO71SHS\MC90041601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11654"/>
            <a:ext cx="1440160" cy="813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AppData\Local\Microsoft\Windows\Temporary Internet Files\Content.IE5\BWREW4RW\MC90041362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18903"/>
            <a:ext cx="1032038" cy="1074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8645"/>
            <a:ext cx="1560513" cy="711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GI12HMPS\MP90044480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6253" y="5013176"/>
            <a:ext cx="1003141" cy="131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G9HC2RKH\MC90034689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407" y="1725614"/>
            <a:ext cx="1399889" cy="89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63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D3B5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pc\AppData\Local\Microsoft\Windows\Temporary Internet Files\Content.IE5\BWREW4RW\MC900388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0428" y="5338369"/>
            <a:ext cx="1296144" cy="1410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pc\AppData\Local\Microsoft\Windows\Temporary Internet Files\Content.IE5\XSR1XRGT\MP9004221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364" y="5314969"/>
            <a:ext cx="969379" cy="140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5" descr="C:\Users\pc\AppData\Local\Microsoft\Windows\Temporary Internet Files\Content.IE5\0W3ZSVZK\MP9004422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045" y="5251426"/>
            <a:ext cx="1008112" cy="144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UBCK7WHC\MC9003325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96" y="5265967"/>
            <a:ext cx="975544" cy="134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SSWO048N\MC90033255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572" y="5451602"/>
            <a:ext cx="1216204" cy="127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W3EC231V\MP9004095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173621"/>
            <a:ext cx="1049244" cy="155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MFSGWU2F\MP9002160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295908"/>
            <a:ext cx="95510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07504" y="188640"/>
            <a:ext cx="66215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 NEMOCNICI PRACUJÍ LÉKAŘI A LÉKAŘKY.ROZDĚL OBRÁZKY: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3859" y="764704"/>
            <a:ext cx="13708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</a:rPr>
              <a:t>LÉKAŘI</a:t>
            </a:r>
          </a:p>
        </p:txBody>
      </p:sp>
      <p:sp>
        <p:nvSpPr>
          <p:cNvPr id="9" name="Obdélník 8"/>
          <p:cNvSpPr/>
          <p:nvPr/>
        </p:nvSpPr>
        <p:spPr>
          <a:xfrm>
            <a:off x="5849239" y="764703"/>
            <a:ext cx="16995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</a:rPr>
              <a:t>LÉKAŘKY</a:t>
            </a:r>
          </a:p>
        </p:txBody>
      </p:sp>
    </p:spTree>
    <p:extLst>
      <p:ext uri="{BB962C8B-B14F-4D97-AF65-F5344CB8AC3E}">
        <p14:creationId xmlns:p14="http://schemas.microsoft.com/office/powerpoint/2010/main" val="233634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08906E-8 L 0.02465 -0.585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3" y="-29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5.15845E-7 L 0.02152 -0.451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" y="-225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6.08374E-7 L 0.36216 -0.55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27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67037E-6 L -0.03646 -0.2928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3" y="-146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55448E-6 L 0.20382 -0.307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91" y="-15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25006E-6 L -0.53194 -0.2826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97" y="-14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2642E-8 L 0.07882 -0.5350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1" y="-26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512" y="148570"/>
            <a:ext cx="45846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Vyber správné obrázky. Nesprávné škrtni.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1268760"/>
            <a:ext cx="3043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ZLOMENÁ KONČETINA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2795095"/>
            <a:ext cx="9925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LÉKAŘ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6775" y="4396192"/>
            <a:ext cx="1192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INJEKCE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988" y="5858289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LÉKY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8" name="Picture 16" descr="C:\Users\pc\AppData\Local\Microsoft\Windows\Temporary Internet Files\Content.IE5\UBCK7WHC\MC900404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308" y="2318522"/>
            <a:ext cx="898729" cy="128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C:\Users\pc\AppData\Local\Microsoft\Windows\Temporary Internet Files\Content.IE5\G9HC2RKH\MC900436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813" y="2488647"/>
            <a:ext cx="924174" cy="94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pc\AppData\Local\Microsoft\Windows\Temporary Internet Files\Content.IE5\J12X6UJ6\MP9003210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784" y="4078179"/>
            <a:ext cx="783248" cy="109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pc\AppData\Local\Microsoft\Windows\Temporary Internet Files\Content.IE5\GI12HMPS\MC9001993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431" y="4088915"/>
            <a:ext cx="271109" cy="99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pc\AppData\Local\Microsoft\Windows\Temporary Internet Files\Content.IE5\G9HC2RKH\MP90042230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114" y="4158348"/>
            <a:ext cx="1022345" cy="102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pc\AppData\Local\Microsoft\Windows\Temporary Internet Files\Content.IE5\J12X6UJ6\MC9002324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78091"/>
            <a:ext cx="797280" cy="1224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8" descr="C:\Users\pc\AppData\Local\Microsoft\Windows\Temporary Internet Files\Content.IE5\SSWO048N\MC9002909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419" y="908720"/>
            <a:ext cx="471542" cy="1013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9" descr="C:\Users\pc\AppData\Local\Microsoft\Windows\Temporary Internet Files\Content.IE5\0MO71SHS\MC9003325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836586"/>
            <a:ext cx="828602" cy="108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Users\pc\AppData\Local\Microsoft\Windows\Temporary Internet Files\Content.IE5\G9HC2RKH\MC90032103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52894"/>
            <a:ext cx="1658963" cy="13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pc\AppData\Local\Microsoft\Windows\Temporary Internet Files\Content.IE5\G9HC2RKH\MP90033731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273" y="5677830"/>
            <a:ext cx="716479" cy="100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1" descr="C:\Users\pc\AppData\Local\Microsoft\Windows\Temporary Internet Files\Content.IE5\J12X6UJ6\MP90043933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234" y="674370"/>
            <a:ext cx="940279" cy="132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8" descr="C:\Users\pc\AppData\Local\Microsoft\Windows\Temporary Internet Files\Content.IE5\MFSGWU2F\MC9002152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773405"/>
            <a:ext cx="128312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Přímá spojnice 33"/>
          <p:cNvCxnSpPr/>
          <p:nvPr/>
        </p:nvCxnSpPr>
        <p:spPr>
          <a:xfrm flipV="1">
            <a:off x="0" y="620688"/>
            <a:ext cx="9144000" cy="360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7664" y="5409220"/>
            <a:ext cx="9144000" cy="360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-54047" y="3765836"/>
            <a:ext cx="9144000" cy="360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1475" y="2119290"/>
            <a:ext cx="9144000" cy="360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098" name="Picture 2" descr="C:\Users\pc\AppData\Local\Microsoft\Windows\Temporary Internet Files\Content.IE5\GI12HMPS\MP90040212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7408" y="2335306"/>
            <a:ext cx="832984" cy="1249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4" descr="C:\Users\pc\AppData\Local\Microsoft\Windows\Temporary Internet Files\Content.IE5\W3EC231V\MP90044235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943" y="3930359"/>
            <a:ext cx="875672" cy="131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4" descr="C:\Users\pc\AppData\Local\Microsoft\Windows\Temporary Internet Files\Content.IE5\GI12HMPS\MP900448714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451" y="5724164"/>
            <a:ext cx="1215263" cy="91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XSR1XRGT\MP900422538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451" y="2214255"/>
            <a:ext cx="1112219" cy="13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99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rgbClr val="CCFF9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42716"/>
            <a:ext cx="30483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nemocnice půjdu, když: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47812" y="1167134"/>
            <a:ext cx="2226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Zlomím si nohu.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49993" y="2858556"/>
            <a:ext cx="2149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Zlomím si ruku.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12190" y="3711337"/>
            <a:ext cx="344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Budu potřebovat operaci.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7304" y="5351804"/>
            <a:ext cx="1886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Bolí mě záda.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73458" y="2001613"/>
            <a:ext cx="2337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Chci poslat balík.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49993" y="4581404"/>
            <a:ext cx="2233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Dostanu peníze.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39838" y="311994"/>
            <a:ext cx="2794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Chci nahlásit krádež.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73458" y="6134021"/>
            <a:ext cx="32157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Potřebuji přihlásit auto.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1967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28500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budeš </a:t>
            </a:r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dělat u lékaře?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78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16786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ANO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57274" y="188640"/>
            <a:ext cx="10567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NE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11937" y="5229200"/>
            <a:ext cx="24390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SLUŠNĚ POZDRAVÍM.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0085" y="5775545"/>
            <a:ext cx="35474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VYPRÁVÍM O FILMU V TELEVIZI.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5229200"/>
            <a:ext cx="2332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HOUPU SE NA ŽIDLI.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6280594"/>
            <a:ext cx="39293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STRKÁM DO OSTATNÍCH PACIENTŮ.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6690" y="6309320"/>
            <a:ext cx="25320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PŘEDBÍHÁM OSTATNÍ.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6690" y="4725144"/>
            <a:ext cx="41383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STRUČNĚ ŘEKNU, JAKÉ MÁM OBTÍŽE.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3115" y="5229200"/>
            <a:ext cx="37566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POZORNĚ POSLOUCHÁM LÉKAŘE.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5805264"/>
            <a:ext cx="31863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PODĚKUJI A ROZLOUČÍM SE.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83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74809E-6 L -0.00973 -0.385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" y="-19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0.00231 L -0.2757 -0.354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3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72033E-6 L -0.69202 -0.5641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01" y="-28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25468E-6 L -0.52066 -0.3125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2" y="-156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72033E-6 L 0.54982 -0.5641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83" y="-28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64932E-6 L 0.44114 -0.4129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9" y="-20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54777E-6 L 0.54271 -0.606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35" y="-303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67708E-6 L 0.25764 -0.3502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82" y="-175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251524" y="116631"/>
            <a:ext cx="8435275" cy="6009528"/>
          </a:xfrm>
        </p:spPr>
        <p:txBody>
          <a:bodyPr/>
          <a:lstStyle/>
          <a:p>
            <a:pPr marL="0" lvl="0" indent="0">
              <a:buNone/>
            </a:pPr>
            <a:r>
              <a:rPr lang="cs-CZ"/>
              <a:t>Zdroje a citace: Microsoft - Office klipart</a:t>
            </a:r>
          </a:p>
        </p:txBody>
      </p:sp>
    </p:spTree>
    <p:extLst>
      <p:ext uri="{BB962C8B-B14F-4D97-AF65-F5344CB8AC3E}">
        <p14:creationId xmlns:p14="http://schemas.microsoft.com/office/powerpoint/2010/main" val="338280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524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Důležité budovy města - nemocnice VY_32_INOVACE_1C_07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23</cp:revision>
  <dcterms:created xsi:type="dcterms:W3CDTF">2013-08-25T20:35:15Z</dcterms:created>
  <dcterms:modified xsi:type="dcterms:W3CDTF">2013-12-08T19:04:37Z</dcterms:modified>
</cp:coreProperties>
</file>