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9" r:id="rId6"/>
    <p:sldId id="27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BF4D3-4A5C-42D8-B554-22157890C4F2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3CECD-3E9D-4F40-8DA4-08162577A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FA248-12B2-4C72-A0E0-0031002684DF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692C-B246-4BA3-A642-BDA1D07D8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68156-3975-4A9C-9A96-3864379B6970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2ACA7-2470-42C2-837B-42AFAA2E7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07A6A-3C86-440A-8535-E10B93BA6855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8C9D-086D-4019-98CE-3420361B9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49418-9E11-4EB0-8E81-084B11CB0847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7F31D-41CA-4B9F-A7D7-11D0CA40E4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B203-30D5-48B1-B588-C093F1FED538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9E59F-0559-47AE-BE92-9C11483C9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4F6DC-F6B5-4DA8-9C43-B86F6256B7DC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15295-5013-4AB9-B6EF-D59522FDF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8500D-441E-416E-AE4A-D72A4FB01FC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79B30-0AE3-42E9-875F-ED0DABC3BA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C59C5-E111-4137-BDC5-08378C15A586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25AE7-38C4-4692-B766-4133122D3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FDCC5-6E57-4E00-A1AC-FA0EBFDD190D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E8E2A-D94B-4B54-898D-6FD32019B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F3096-2D7F-4224-B1F2-FD3FF3C9976B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ED4DB-0B57-4372-BBB0-F64A7AB16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1271BA-0B4F-4F6D-9FF3-B38352667D16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979575-4FBE-4C61-87C8-79C4F6E15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T%C3%ADs%C5%88ov%C3%A1_lin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3%ADs%C5%88ov%C3%A1_link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3%ADs%C5%88ov%C3%A1_link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3%ADs%C5%88ov%C3%A1_link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8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3200" smtClean="0">
                <a:latin typeface="Arial" charset="0"/>
              </a:rPr>
              <a:t>ZDRAVOTNICKÁ </a:t>
            </a:r>
            <a:r>
              <a:rPr lang="cs-CZ" sz="3200" dirty="0" smtClean="0">
                <a:latin typeface="Arial" charset="0"/>
              </a:rPr>
              <a:t>ZÁCHRANNÁ SLUŽBA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VY_32_INOVACE_1C_14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Sada 3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Rodinná a Občanská výchova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71500" y="500063"/>
          <a:ext cx="8248678" cy="6003852"/>
        </p:xfrm>
        <a:graphic>
          <a:graphicData uri="http://schemas.openxmlformats.org/drawingml/2006/table">
            <a:tbl>
              <a:tblPr/>
              <a:tblGrid>
                <a:gridCol w="2271741"/>
                <a:gridCol w="5976937"/>
              </a:tblGrid>
              <a:tr h="22827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Tento výukový materiál slouží jako úvod do učiva o Zdravotnické záchranné službě.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Žáci si připomenou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 důležitá telefonní čísla, které si v následujících úkolech procvičí. Žáci získají základní údaje 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přednemocniční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 neodkladné péči,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 výjezdových slupinách,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které si prohlédnou na následujících obrázcích. Dále si žáci vyjmenují všechny záchranné složky, které si prohlédnou na obrázcích.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Na závěr prezentace si žáci ověří získané poznatky na doplňujících otázkách - správná odpověď se objeví při kliknutí myši.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Délka trvání výuky pomocí tohoto materiálu je 30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52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36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</a:t>
                      </a:r>
                      <a:r>
                        <a:rPr lang="cs-CZ" sz="1400" dirty="0" smtClean="0"/>
                        <a:t>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12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latin typeface="+mn-lt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22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84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8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/>
                        <a:t>Žák (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dirty="0" smtClean="0"/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Praktická škola jednoletá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rgbClr val="FF0000">
              <a:alpha val="26000"/>
            </a:srgb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Zdravotnická záchranná služba</a:t>
            </a:r>
            <a:endParaRPr lang="cs-CZ" sz="4000" b="1" cap="all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57188" y="1714500"/>
            <a:ext cx="8501062" cy="5143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2400"/>
              </a:spcBef>
              <a:spcAft>
                <a:spcPts val="180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Zdravotnická záchranná služba</a:t>
            </a:r>
            <a:r>
              <a:rPr lang="cs-CZ" sz="2800" dirty="0" smtClean="0"/>
              <a:t> (ve zkratce ZZS) zajišťuje </a:t>
            </a:r>
            <a:r>
              <a:rPr lang="cs-CZ" sz="2800" b="1" dirty="0" smtClean="0"/>
              <a:t>odbornou přednemocniční neodkladnou péči</a:t>
            </a:r>
            <a:r>
              <a:rPr lang="cs-CZ" sz="2800" dirty="0" smtClean="0"/>
              <a:t>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30000" dirty="0" smtClean="0">
              <a:hlinkClick r:id="rId2" tooltip="Tísňová link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30000" dirty="0" smtClean="0">
              <a:hlinkClick r:id="rId2" tooltip="Tísňová link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30000" dirty="0" smtClean="0">
              <a:hlinkClick r:id="rId2" tooltip="Tísňová linka"/>
            </a:endParaRPr>
          </a:p>
        </p:txBody>
      </p:sp>
      <p:sp>
        <p:nvSpPr>
          <p:cNvPr id="4101" name="TextovéPole 7"/>
          <p:cNvSpPr txBox="1">
            <a:spLocks noChangeArrowheads="1"/>
          </p:cNvSpPr>
          <p:nvPr/>
        </p:nvSpPr>
        <p:spPr bwMode="auto">
          <a:xfrm>
            <a:off x="1500188" y="3429000"/>
            <a:ext cx="7643812" cy="26781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  <a:spcBef>
                <a:spcPct val="20000"/>
              </a:spcBef>
            </a:pPr>
            <a:r>
              <a:rPr lang="cs-CZ" sz="2800">
                <a:latin typeface="Calibri" pitchFamily="34" charset="0"/>
              </a:rPr>
              <a:t>Záchranná služba má v celé ČR </a:t>
            </a:r>
            <a:r>
              <a:rPr lang="cs-CZ" sz="2800" b="1">
                <a:latin typeface="Calibri" pitchFamily="34" charset="0"/>
              </a:rPr>
              <a:t>jednotné číslo 155</a:t>
            </a:r>
            <a:r>
              <a:rPr lang="cs-CZ" sz="2800">
                <a:latin typeface="Calibri" pitchFamily="34" charset="0"/>
              </a:rPr>
              <a:t>, které se vytáčí z jakéhokoliv telefonu veřejné telefonní sítě (včetně mobilních sítí) </a:t>
            </a:r>
            <a:r>
              <a:rPr lang="cs-CZ" sz="2800" b="1">
                <a:latin typeface="Calibri" pitchFamily="34" charset="0"/>
              </a:rPr>
              <a:t>bez předvolby</a:t>
            </a:r>
            <a:r>
              <a:rPr lang="cs-CZ" sz="2800">
                <a:latin typeface="Calibri" pitchFamily="34" charset="0"/>
              </a:rPr>
              <a:t> a volání je </a:t>
            </a:r>
            <a:r>
              <a:rPr lang="cs-CZ" sz="2800" b="1">
                <a:latin typeface="Calibri" pitchFamily="34" charset="0"/>
              </a:rPr>
              <a:t>bezplatné.</a:t>
            </a:r>
          </a:p>
        </p:txBody>
      </p:sp>
      <p:pic>
        <p:nvPicPr>
          <p:cNvPr id="4102" name="Picture 2" descr="Zobrazit podrobnosti"/>
          <p:cNvPicPr>
            <a:picLocks noChangeAspect="1" noChangeArrowheads="1"/>
          </p:cNvPicPr>
          <p:nvPr/>
        </p:nvPicPr>
        <p:blipFill>
          <a:blip r:embed="rId3"/>
          <a:srcRect l="11717" r="14066"/>
          <a:stretch>
            <a:fillRect/>
          </a:stretch>
        </p:blipFill>
        <p:spPr bwMode="auto">
          <a:xfrm>
            <a:off x="142875" y="3429000"/>
            <a:ext cx="1357313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096963"/>
          </a:xfrm>
          <a:solidFill>
            <a:srgbClr val="FFD1D1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latin typeface="+mn-lt"/>
                <a:ea typeface="+mn-ea"/>
                <a:cs typeface="+mn-cs"/>
              </a:rPr>
              <a:t/>
            </a:r>
            <a:br>
              <a:rPr lang="cs-CZ" sz="3600" b="1" dirty="0" smtClean="0">
                <a:latin typeface="+mn-lt"/>
                <a:ea typeface="+mn-ea"/>
                <a:cs typeface="+mn-cs"/>
              </a:rPr>
            </a:br>
            <a:r>
              <a:rPr lang="cs-CZ" sz="3600" b="1" dirty="0" smtClean="0">
                <a:latin typeface="+mn-lt"/>
                <a:ea typeface="+mn-ea"/>
                <a:cs typeface="+mn-cs"/>
              </a:rPr>
              <a:t>Další důležitá bezplatná telefonní čísla tísňových volání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>
          <a:xfrm>
            <a:off x="468313" y="1357313"/>
            <a:ext cx="8229600" cy="13795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Tato telefonní čísla mohou tobě nebo někomu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jinému zachránit život, zdraví nebo majetek.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68313" y="2997200"/>
            <a:ext cx="8229600" cy="1800225"/>
          </a:xfrm>
          <a:prstGeom prst="rect">
            <a:avLst/>
          </a:prstGeom>
          <a:solidFill>
            <a:srgbClr val="FFD1D1">
              <a:alpha val="53000"/>
            </a:srgbClr>
          </a:solidFill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/>
              <a:t>150 - hasičský záchranný sbor </a:t>
            </a:r>
          </a:p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/>
              <a:t>155 - zdravotnická záchranná služba </a:t>
            </a:r>
          </a:p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/>
              <a:t>158 - policie</a:t>
            </a:r>
          </a:p>
        </p:txBody>
      </p:sp>
      <p:sp>
        <p:nvSpPr>
          <p:cNvPr id="5126" name="Nadpis 1"/>
          <p:cNvSpPr txBox="1">
            <a:spLocks/>
          </p:cNvSpPr>
          <p:nvPr/>
        </p:nvSpPr>
        <p:spPr bwMode="auto">
          <a:xfrm>
            <a:off x="395288" y="5013325"/>
            <a:ext cx="8229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3600" b="1">
                <a:latin typeface="Calibri" pitchFamily="34" charset="0"/>
              </a:rPr>
              <a:t/>
            </a:r>
            <a:br>
              <a:rPr lang="cs-CZ" sz="3600" b="1">
                <a:latin typeface="Calibri" pitchFamily="34" charset="0"/>
              </a:rPr>
            </a:br>
            <a:endParaRPr lang="cs-CZ" sz="3600" b="1">
              <a:latin typeface="Calibri" pitchFamily="34" charset="0"/>
            </a:endParaRPr>
          </a:p>
          <a:p>
            <a:pPr eaLnBrk="0" hangingPunct="0"/>
            <a:r>
              <a:rPr lang="cs-CZ" sz="3200" b="1">
                <a:latin typeface="Calibri" pitchFamily="34" charset="0"/>
              </a:rPr>
              <a:t>Evropské číslo tísňového volání</a:t>
            </a:r>
          </a:p>
          <a:p>
            <a:pPr algn="ctr" eaLnBrk="0" hangingPunct="0"/>
            <a:r>
              <a:rPr lang="cs-CZ" sz="3600" b="1">
                <a:latin typeface="Calibri" pitchFamily="34" charset="0"/>
              </a:rPr>
              <a:t/>
            </a:r>
            <a:br>
              <a:rPr lang="cs-CZ" sz="3600" b="1">
                <a:latin typeface="Calibri" pitchFamily="34" charset="0"/>
              </a:rPr>
            </a:br>
            <a:endParaRPr lang="cs-CZ" sz="3600" b="1">
              <a:latin typeface="Calibri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395288" y="5876925"/>
            <a:ext cx="8229600" cy="685800"/>
          </a:xfrm>
          <a:prstGeom prst="rect">
            <a:avLst/>
          </a:prstGeom>
          <a:solidFill>
            <a:srgbClr val="FFD1D1">
              <a:alpha val="53000"/>
            </a:srgbClr>
          </a:solidFill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/>
              <a:t>112 - hasiči, záchranná služba, policie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8596" y="214290"/>
            <a:ext cx="828675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b="1" dirty="0" smtClean="0">
                <a:solidFill>
                  <a:prstClr val="black"/>
                </a:solidFill>
                <a:latin typeface="+mn-lt"/>
                <a:cs typeface="Times New Roman" pitchFamily="18" charset="0"/>
              </a:rPr>
              <a:t>Spojte </a:t>
            </a:r>
            <a:r>
              <a:rPr lang="cs-CZ" sz="2400" b="1" dirty="0" smtClean="0">
                <a:solidFill>
                  <a:prstClr val="black"/>
                </a:solidFill>
                <a:latin typeface="+mn-lt"/>
                <a:cs typeface="Times New Roman" pitchFamily="18" charset="0"/>
              </a:rPr>
              <a:t>čarou telefonní číslo se správnou záchrannou  složkou. </a:t>
            </a:r>
            <a:endParaRPr lang="cs-CZ" sz="2400" b="1" dirty="0">
              <a:solidFill>
                <a:prstClr val="black"/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0034" y="1142984"/>
            <a:ext cx="2286016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150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034" y="3071810"/>
            <a:ext cx="2286016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155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0034" y="5000636"/>
            <a:ext cx="2286016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158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286248" y="5072074"/>
            <a:ext cx="442915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</a:rPr>
              <a:t>hasičský záchranný sbor</a:t>
            </a:r>
            <a:endParaRPr lang="cs-CZ" sz="25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357686" y="1142984"/>
            <a:ext cx="4419632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</a:rPr>
              <a:t>zdravotnická záchranná služba</a:t>
            </a:r>
            <a:endParaRPr lang="cs-CZ" sz="25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86248" y="3071810"/>
            <a:ext cx="442915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</a:rPr>
              <a:t>policie</a:t>
            </a:r>
            <a:endParaRPr lang="cs-CZ" sz="2500" b="1" dirty="0">
              <a:solidFill>
                <a:schemeClr val="tx1"/>
              </a:solidFill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714348" y="6072206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9" descr="ambulanza,doprava,Evropa,evropské,Itálie,Italové,motorová vozidla,sanitky,text,vozidla,vozidla záchranné slu&amp;zcaron;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84467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AutoShape 8"/>
          <p:cNvSpPr>
            <a:spLocks noChangeArrowheads="1"/>
          </p:cNvSpPr>
          <p:nvPr/>
        </p:nvSpPr>
        <p:spPr bwMode="auto">
          <a:xfrm>
            <a:off x="755650" y="4076700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155</a:t>
            </a:r>
          </a:p>
        </p:txBody>
      </p:sp>
      <p:pic>
        <p:nvPicPr>
          <p:cNvPr id="38914" name="Picture 2" descr="doprava,Evropa,evropské,hašení po&amp;zcaron;ár&amp;uring;,Hasi&amp;ccaron;i,hasi&amp;ccaron;ské vozy,nákladní auta,N&amp;ecaron;mci,N&amp;ecaron;mecko,po&amp;zcaron;ární st&amp;rcaron;íka&amp;ccaron;ky,text,vozidla,vozidla záchranné slu&amp;zcaron;b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AutoShape 8"/>
          <p:cNvSpPr>
            <a:spLocks noChangeArrowheads="1"/>
          </p:cNvSpPr>
          <p:nvPr/>
        </p:nvSpPr>
        <p:spPr bwMode="auto">
          <a:xfrm>
            <a:off x="4932040" y="3284984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150</a:t>
            </a:r>
          </a:p>
        </p:txBody>
      </p:sp>
      <p:sp>
        <p:nvSpPr>
          <p:cNvPr id="13319" name="AutoShape 8"/>
          <p:cNvSpPr>
            <a:spLocks noChangeArrowheads="1"/>
          </p:cNvSpPr>
          <p:nvPr/>
        </p:nvSpPr>
        <p:spPr bwMode="auto">
          <a:xfrm>
            <a:off x="6084168" y="6021288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158</a:t>
            </a:r>
          </a:p>
        </p:txBody>
      </p:sp>
      <p:pic>
        <p:nvPicPr>
          <p:cNvPr id="38918" name="Picture 6" descr="auta,doprava,Evropa,evropské,Itálie,Italové,italská policie,motorová vozidla,policejní auta,policie,text,uplatn&amp;ecaron;ní zákona,vozidla"/>
          <p:cNvPicPr>
            <a:picLocks noChangeAspect="1" noChangeArrowheads="1"/>
          </p:cNvPicPr>
          <p:nvPr/>
        </p:nvPicPr>
        <p:blipFill>
          <a:blip r:embed="rId4" cstate="print"/>
          <a:srcRect t="11111" b="22221"/>
          <a:stretch>
            <a:fillRect/>
          </a:stretch>
        </p:blipFill>
        <p:spPr bwMode="auto">
          <a:xfrm>
            <a:off x="5796136" y="4077072"/>
            <a:ext cx="2808287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214282" y="214290"/>
            <a:ext cx="828675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b="1" dirty="0" smtClean="0">
                <a:latin typeface="Calibri" pitchFamily="34" charset="0"/>
              </a:rPr>
              <a:t>Koho zavoláte těmito telefonními čísly?</a:t>
            </a:r>
            <a:endParaRPr lang="cs-CZ" sz="2400" b="1" dirty="0">
              <a:solidFill>
                <a:prstClr val="black"/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n-lt"/>
                <a:cs typeface="+mn-cs"/>
              </a:rPr>
              <a:t>Správný obrázek </a:t>
            </a:r>
            <a:r>
              <a:rPr lang="cs-CZ" dirty="0">
                <a:latin typeface="+mn-lt"/>
                <a:cs typeface="+mn-cs"/>
              </a:rPr>
              <a:t>se objeví při kliknutí </a:t>
            </a:r>
            <a:r>
              <a:rPr lang="cs-CZ" dirty="0" smtClean="0">
                <a:latin typeface="+mn-lt"/>
                <a:cs typeface="+mn-cs"/>
              </a:rPr>
              <a:t>myši na číslo.</a:t>
            </a:r>
            <a:endParaRPr lang="cs-CZ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3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3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rgbClr val="FF0000">
              <a:alpha val="26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Přednemocniční neodkladná péče</a:t>
            </a:r>
            <a:endParaRPr lang="cs-CZ" sz="4000" b="1" cap="all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01062" cy="535781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Přednemocniční neodkladná péče</a:t>
            </a:r>
            <a:r>
              <a:rPr lang="cs-CZ" sz="2400" dirty="0" smtClean="0"/>
              <a:t> (ve zkratce PNP) je definována jako </a:t>
            </a:r>
            <a:r>
              <a:rPr lang="cs-CZ" sz="2400" b="1" dirty="0" smtClean="0"/>
              <a:t>péče o postižené na místě jejich úrazu nebo náhlého onemocnění</a:t>
            </a:r>
            <a:r>
              <a:rPr lang="cs-CZ" sz="2400" dirty="0" smtClean="0"/>
              <a:t>, v průběhu jejich transportu k dalšímu odbornému ošetření a při jejich předání do zdravotnického zařízení.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360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PNP je poskytována při stavech, které:</a:t>
            </a:r>
          </a:p>
          <a:p>
            <a:pPr marL="360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bezprostředně ohrožují život postiženého</a:t>
            </a:r>
          </a:p>
          <a:p>
            <a:pPr marL="360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způsobí bez rychlého poskytnutí odborné první pomoci trvalé následky</a:t>
            </a:r>
          </a:p>
          <a:p>
            <a:pPr marL="360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mohou vést prohlubováním chorobných změn k náhlé smrti</a:t>
            </a:r>
          </a:p>
          <a:p>
            <a:pPr marL="360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působí náhlé utrpení a bolest</a:t>
            </a:r>
          </a:p>
          <a:p>
            <a:pPr marL="360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působí změny chování a jednání, ohrožující postiženého nebo jeho okolí</a:t>
            </a:r>
          </a:p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aseline="30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aseline="30000" dirty="0" smtClean="0">
              <a:hlinkClick r:id="rId2" tooltip="Tísňová link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aseline="30000" dirty="0" smtClean="0">
              <a:hlinkClick r:id="rId2" tooltip="Tísňová link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aseline="30000" dirty="0" smtClean="0">
              <a:hlinkClick r:id="rId2" tooltip="Tísňová link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rgbClr val="FF0000">
              <a:alpha val="26000"/>
            </a:srgb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Výjezdové skupiny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72500" cy="53578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Přednemocniční neodkladnou péči zajišťují výjezdové skupiny: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rychlá zdravotnická pomoc</a:t>
            </a:r>
            <a:r>
              <a:rPr lang="cs-CZ" sz="2000" dirty="0" smtClean="0"/>
              <a:t> (RZP) - dvoučlenná posádka (řidič-záchranář a zdravotnický záchranář)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rychlá lékařská pomoc</a:t>
            </a:r>
            <a:r>
              <a:rPr lang="cs-CZ" sz="2000" dirty="0" smtClean="0"/>
              <a:t> (RLP) - nejméně tříčlenná posádka (řidič-záchranář, zdravotnický záchranář a lékař)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rychlá lékařská pomoc v systému Rendez-Vous (RV) </a:t>
            </a:r>
            <a:r>
              <a:rPr lang="cs-CZ" sz="2000" dirty="0" smtClean="0"/>
              <a:t>- dvoučlenná posádka (řidič-záchranář a lékař)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letecká záchranná služba</a:t>
            </a:r>
            <a:r>
              <a:rPr lang="cs-CZ" sz="2000" dirty="0" smtClean="0"/>
              <a:t> (LZS) - nejméně dvoučlenná posádka (zdravotnický záchranář a lékař)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Rozhodnutí o vyslání jednotlivých výjezdových skupin je výhradně v kompetenci operátora. </a:t>
            </a:r>
            <a:endParaRPr lang="cs-CZ" sz="2000" baseline="30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>
              <a:hlinkClick r:id="rId2" tooltip="Tísňová link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>
              <a:hlinkClick r:id="rId2" tooltip="Tísňová link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>
              <a:hlinkClick r:id="rId2" tooltip="Tísňová link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8195" name="Picture 6" descr="Soubor:Kryštof 09 LZS Olomouc Tabulový vrch OK-AHG EC 135 Air Ambulance 02.JPG"/>
          <p:cNvPicPr>
            <a:picLocks noChangeAspect="1" noChangeArrowheads="1"/>
          </p:cNvPicPr>
          <p:nvPr/>
        </p:nvPicPr>
        <p:blipFill>
          <a:blip r:embed="rId2"/>
          <a:srcRect l="11148" t="19852" r="7101" b="14990"/>
          <a:stretch>
            <a:fillRect/>
          </a:stretch>
        </p:blipFill>
        <p:spPr bwMode="auto">
          <a:xfrm>
            <a:off x="4500563" y="285750"/>
            <a:ext cx="4403725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2" descr="Soubor:Záchranná slu&amp;zcaron;ba Karlovy Vary.JPG"/>
          <p:cNvPicPr>
            <a:picLocks noChangeAspect="1" noChangeArrowheads="1"/>
          </p:cNvPicPr>
          <p:nvPr/>
        </p:nvPicPr>
        <p:blipFill>
          <a:blip r:embed="rId3"/>
          <a:srcRect l="4688" t="8749" r="5312" b="6248"/>
          <a:stretch>
            <a:fillRect/>
          </a:stretch>
        </p:blipFill>
        <p:spPr bwMode="auto">
          <a:xfrm>
            <a:off x="357188" y="1643063"/>
            <a:ext cx="4429125" cy="313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57188" y="285750"/>
            <a:ext cx="3614737" cy="1143000"/>
          </a:xfrm>
          <a:solidFill>
            <a:srgbClr val="FF0000">
              <a:alpha val="26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Výjezdové skupiny</a:t>
            </a:r>
          </a:p>
        </p:txBody>
      </p:sp>
      <p:pic>
        <p:nvPicPr>
          <p:cNvPr id="8198" name="Picture 4" descr="Soubor:Sanitky, sestava Rendez-Vous, ZZS PAK.jpg"/>
          <p:cNvPicPr>
            <a:picLocks noChangeAspect="1" noChangeArrowheads="1"/>
          </p:cNvPicPr>
          <p:nvPr/>
        </p:nvPicPr>
        <p:blipFill>
          <a:blip r:embed="rId4"/>
          <a:srcRect t="23750" b="7500"/>
          <a:stretch>
            <a:fillRect/>
          </a:stretch>
        </p:blipFill>
        <p:spPr bwMode="auto">
          <a:xfrm>
            <a:off x="3571868" y="3929066"/>
            <a:ext cx="5327650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000728" y="2500306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letecká záchranná služba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868" y="6286520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rychlá lékařská pomoc v systému </a:t>
            </a:r>
            <a:r>
              <a:rPr lang="cs-CZ" b="1" dirty="0" err="1" smtClean="0">
                <a:solidFill>
                  <a:schemeClr val="bg1"/>
                </a:solidFill>
              </a:rPr>
              <a:t>Rendez</a:t>
            </a:r>
            <a:r>
              <a:rPr lang="cs-CZ" b="1" dirty="0" smtClean="0">
                <a:solidFill>
                  <a:schemeClr val="bg1"/>
                </a:solidFill>
              </a:rPr>
              <a:t>-Vous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442913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sanitní vozidlo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rgbClr val="FF0000">
              <a:alpha val="26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Kdy a jak volat záchrannou službu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72500" cy="535781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cs typeface="Times New Roman"/>
              </a:rPr>
              <a:t>Záchrannou službu volejte vždy, pokud jste svědky </a:t>
            </a:r>
            <a:r>
              <a:rPr lang="cs-CZ" sz="2000" b="1" dirty="0" smtClean="0">
                <a:cs typeface="Times New Roman"/>
              </a:rPr>
              <a:t>náhlého a neočekávaného zhoršení zdravotního stavu pacienta</a:t>
            </a:r>
            <a:r>
              <a:rPr lang="cs-CZ" sz="2000" dirty="0" smtClean="0">
                <a:cs typeface="Times New Roman"/>
              </a:rPr>
              <a:t>, </a:t>
            </a:r>
            <a:r>
              <a:rPr lang="cs-CZ" sz="2000" b="1" dirty="0" smtClean="0">
                <a:cs typeface="Times New Roman"/>
              </a:rPr>
              <a:t>závažného</a:t>
            </a:r>
            <a:r>
              <a:rPr lang="cs-CZ" sz="2000" dirty="0" smtClean="0">
                <a:cs typeface="Times New Roman"/>
              </a:rPr>
              <a:t> </a:t>
            </a:r>
            <a:r>
              <a:rPr lang="cs-CZ" sz="2000" b="1" dirty="0" smtClean="0">
                <a:cs typeface="Times New Roman"/>
              </a:rPr>
              <a:t>úrazu. </a:t>
            </a:r>
            <a:endParaRPr lang="cs-CZ" sz="20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cs typeface="Times New Roman"/>
              </a:rPr>
              <a:t>Dispečer záchranné služby </a:t>
            </a:r>
            <a:r>
              <a:rPr lang="cs-CZ" sz="2000" dirty="0" smtClean="0">
                <a:cs typeface="Times New Roman"/>
              </a:rPr>
              <a:t>je</a:t>
            </a:r>
            <a:r>
              <a:rPr lang="cs-CZ" sz="2000" b="1" dirty="0" smtClean="0">
                <a:cs typeface="Times New Roman"/>
              </a:rPr>
              <a:t> </a:t>
            </a:r>
            <a:r>
              <a:rPr lang="cs-CZ" sz="2000" dirty="0" smtClean="0">
                <a:cs typeface="Times New Roman"/>
              </a:rPr>
              <a:t>kvalifikovaný zdravotník, který vám pomůže situaci posoudit a najít optimální řešení.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cs typeface="Times New Roman"/>
              </a:rPr>
              <a:t>Informace, které sdělujeme dispečerovi:</a:t>
            </a:r>
          </a:p>
          <a:p>
            <a:pPr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>
                <a:cs typeface="Times New Roman"/>
              </a:rPr>
              <a:t>jméno volajícího</a:t>
            </a:r>
          </a:p>
          <a:p>
            <a:pPr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>
                <a:cs typeface="Times New Roman"/>
              </a:rPr>
              <a:t>místo, čas a charakter nehody</a:t>
            </a:r>
          </a:p>
          <a:p>
            <a:pPr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>
                <a:cs typeface="Times New Roman"/>
              </a:rPr>
              <a:t>počet poraněných, charakter jejich zranění</a:t>
            </a:r>
          </a:p>
          <a:p>
            <a:pPr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>
                <a:cs typeface="Times New Roman"/>
              </a:rPr>
              <a:t> přístupové cesty k místu nehody</a:t>
            </a:r>
          </a:p>
          <a:p>
            <a:pPr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>
                <a:cs typeface="Times New Roman"/>
              </a:rPr>
              <a:t>kontaktní telefon</a:t>
            </a:r>
          </a:p>
          <a:p>
            <a:pPr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sz="2000" dirty="0" smtClean="0">
              <a:cs typeface="Times New Roman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cs typeface="Times New Roman"/>
              </a:rPr>
              <a:t>NIKDY HOVOR NEKONČÍME JAKO PRVNÍ !!!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>
              <a:cs typeface="Times New Roman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/>
          </a:p>
        </p:txBody>
      </p:sp>
      <p:pic>
        <p:nvPicPr>
          <p:cNvPr id="9221" name="Picture 4" descr="letectví,letoví dispe&amp;ccaron;e&amp;rcaron;i,osoby,povolání,p&amp;rcaron;eprava,&amp;rcaron;ízení letecké dopravy,vláda,&amp;zcaron;e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50" y="3929063"/>
            <a:ext cx="2643188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rgbClr val="FF0000">
              <a:alpha val="26000"/>
            </a:srgb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Záchranné složky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28625" y="1500188"/>
            <a:ext cx="8572500" cy="5357812"/>
          </a:xfrm>
        </p:spPr>
        <p:txBody>
          <a:bodyPr rtlCol="0">
            <a:normAutofit/>
          </a:bodyPr>
          <a:lstStyle/>
          <a:p>
            <a:pPr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baseline="30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Nejdůležitější složky Zdravotnického záchranného systému: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HZS – Hasičský záchranný sbor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ZZS -  Zdravotnická záchranná služba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PČR – Policie České republiky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MP – Městská policie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ZBK – Zdravotnická brigáda kynologů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VZS – Vodní záchranná služba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LZS – Letecká záchranná služba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30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30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30000" dirty="0" smtClean="0">
              <a:hlinkClick r:id="rId2" tooltip="Tísňová link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85750" y="285750"/>
            <a:ext cx="3614738" cy="1143000"/>
          </a:xfrm>
          <a:solidFill>
            <a:srgbClr val="FF0000">
              <a:alpha val="26000"/>
            </a:srgb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cap="all" dirty="0" smtClean="0"/>
              <a:t>Záchranné složky</a:t>
            </a:r>
          </a:p>
        </p:txBody>
      </p:sp>
      <p:pic>
        <p:nvPicPr>
          <p:cNvPr id="11268" name="Picture 2" descr="Soubor:Policie Czech republic Skoda Ohrada.JPG"/>
          <p:cNvPicPr>
            <a:picLocks noChangeAspect="1" noChangeArrowheads="1"/>
          </p:cNvPicPr>
          <p:nvPr/>
        </p:nvPicPr>
        <p:blipFill>
          <a:blip r:embed="rId2"/>
          <a:srcRect l="14999" t="22501" r="15625" b="16251"/>
          <a:stretch>
            <a:fillRect/>
          </a:stretch>
        </p:blipFill>
        <p:spPr bwMode="auto">
          <a:xfrm>
            <a:off x="285750" y="1928813"/>
            <a:ext cx="3857625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4" descr="Soubor:Auto MP Brno.jpg"/>
          <p:cNvPicPr>
            <a:picLocks noChangeAspect="1" noChangeArrowheads="1"/>
          </p:cNvPicPr>
          <p:nvPr/>
        </p:nvPicPr>
        <p:blipFill>
          <a:blip r:embed="rId3"/>
          <a:srcRect t="30000" b="26250"/>
          <a:stretch>
            <a:fillRect/>
          </a:stretch>
        </p:blipFill>
        <p:spPr bwMode="auto">
          <a:xfrm>
            <a:off x="1143000" y="4435475"/>
            <a:ext cx="3786188" cy="220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0" descr="Brigáda, Britský, Nebezpe&amp;ccaron;í, Nouzové, Motor, Anglická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2571744"/>
            <a:ext cx="3714750" cy="247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4" descr="Soubor:Sanitky, sestava Rendez-Vous, ZZS PAK.jpg"/>
          <p:cNvPicPr>
            <a:picLocks noChangeAspect="1" noChangeArrowheads="1"/>
          </p:cNvPicPr>
          <p:nvPr/>
        </p:nvPicPr>
        <p:blipFill>
          <a:blip r:embed="rId5"/>
          <a:srcRect t="23750" b="7500"/>
          <a:stretch>
            <a:fillRect/>
          </a:stretch>
        </p:blipFill>
        <p:spPr bwMode="auto">
          <a:xfrm>
            <a:off x="5143500" y="4714875"/>
            <a:ext cx="3740150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6" descr="Soubor:Kryštof 09 LZS Olomouc Tabulový vrch OK-AHG EC 135 Air Ambulance 02.JPG"/>
          <p:cNvPicPr>
            <a:picLocks noChangeAspect="1" noChangeArrowheads="1"/>
          </p:cNvPicPr>
          <p:nvPr/>
        </p:nvPicPr>
        <p:blipFill>
          <a:blip r:embed="rId6"/>
          <a:srcRect l="11148" t="19852" r="7101" b="14990"/>
          <a:stretch>
            <a:fillRect/>
          </a:stretch>
        </p:blipFill>
        <p:spPr bwMode="auto">
          <a:xfrm>
            <a:off x="4786313" y="285750"/>
            <a:ext cx="3857625" cy="230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142976" y="4000504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policie České republiky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4414" y="621508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městská policie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2285992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letecká záchranná služba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6286520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zdravotnická záchranná služba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4286256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hasičský záchranný sbor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785795"/>
            <a:ext cx="8229600" cy="5572144"/>
          </a:xfrm>
        </p:spPr>
        <p:txBody>
          <a:bodyPr rtlCol="0">
            <a:normAutofit/>
          </a:bodyPr>
          <a:lstStyle/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Uveďte linky tísňového volání.                         </a:t>
            </a:r>
          </a:p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Jaké záchranné složky znáte? (alespoň 3)</a:t>
            </a:r>
          </a:p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Je volání na tísňové linky bezplatné?</a:t>
            </a:r>
          </a:p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Co znamená zkratka ZZS?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43625" y="1714500"/>
            <a:ext cx="2643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150, 155, 158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14500" y="3000375"/>
            <a:ext cx="71437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  <a:cs typeface="Times New Roman" pitchFamily="18" charset="0"/>
              </a:rPr>
              <a:t>ZDRAVOTNICKÁ ZÁCHRANNÁ SLUŽBA, POLICIE ČESKÉ REPUBLIKY, HASIČSKÝ ZÁCHRANNÝ SBOR, aj.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00938" y="4357688"/>
            <a:ext cx="1143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ANO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57375" y="5643563"/>
            <a:ext cx="69294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>
                <a:latin typeface="+mn-lt"/>
                <a:cs typeface="Times New Roman" pitchFamily="18" charset="0"/>
              </a:rPr>
              <a:t>Zdravotnická záchranná služba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Odpovězte na otázky.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se objeví při kliknutí myši.</a:t>
            </a:r>
            <a:endParaRPr lang="cs-CZ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5087937"/>
          </a:xfrm>
        </p:spPr>
        <p:txBody>
          <a:bodyPr rtlCol="0">
            <a:normAutofit fontScale="5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Obrázky. </a:t>
            </a:r>
            <a:r>
              <a:rPr lang="cs-CZ" sz="2300" i="1" dirty="0" smtClean="0"/>
              <a:t>Office.</a:t>
            </a:r>
            <a:r>
              <a:rPr lang="cs-CZ" sz="2300" i="1" dirty="0" err="1" smtClean="0"/>
              <a:t>com</a:t>
            </a:r>
            <a:r>
              <a:rPr lang="cs-CZ" sz="2300" i="1" dirty="0" smtClean="0"/>
              <a:t>: Kliparty, fotografie a animace</a:t>
            </a:r>
            <a:r>
              <a:rPr lang="cs-CZ" sz="2300" dirty="0" smtClean="0"/>
              <a:t> [online]. [cit. 2013-08-19]. Dostupné z: http://office.</a:t>
            </a:r>
            <a:r>
              <a:rPr lang="cs-CZ" sz="2300" dirty="0" err="1" smtClean="0"/>
              <a:t>microsoft.com</a:t>
            </a:r>
            <a:r>
              <a:rPr lang="cs-CZ" sz="2300" dirty="0" smtClean="0"/>
              <a:t>/</a:t>
            </a:r>
            <a:r>
              <a:rPr lang="cs-CZ" sz="2300" dirty="0" err="1" smtClean="0"/>
              <a:t>cs</a:t>
            </a:r>
            <a:r>
              <a:rPr lang="cs-CZ" sz="2300" dirty="0" smtClean="0"/>
              <a:t>-</a:t>
            </a:r>
            <a:r>
              <a:rPr lang="cs-CZ" sz="2300" dirty="0" err="1" smtClean="0"/>
              <a:t>cz</a:t>
            </a:r>
            <a:r>
              <a:rPr lang="cs-CZ" sz="2300" dirty="0" smtClean="0"/>
              <a:t>/</a:t>
            </a:r>
            <a:r>
              <a:rPr lang="cs-CZ" sz="2300" dirty="0" err="1" smtClean="0"/>
              <a:t>images</a:t>
            </a:r>
            <a:r>
              <a:rPr lang="cs-CZ" sz="2300" dirty="0" smtClean="0"/>
              <a:t>/??Origin=EC790014051029&amp;CTT=6&amp;</a:t>
            </a:r>
            <a:r>
              <a:rPr lang="cs-CZ" sz="2300" dirty="0" err="1" smtClean="0"/>
              <a:t>ver</a:t>
            </a:r>
            <a:r>
              <a:rPr lang="cs-CZ" sz="2300" dirty="0" smtClean="0"/>
              <a:t>=12&amp;</a:t>
            </a:r>
            <a:r>
              <a:rPr lang="cs-CZ" sz="2300" dirty="0" err="1" smtClean="0"/>
              <a:t>app</a:t>
            </a:r>
            <a:r>
              <a:rPr lang="cs-CZ" sz="2300" dirty="0" smtClean="0"/>
              <a:t>=</a:t>
            </a:r>
            <a:r>
              <a:rPr lang="cs-CZ" sz="2300" dirty="0" err="1" smtClean="0"/>
              <a:t>powerpnt.exe</a:t>
            </a: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Obrázky. </a:t>
            </a:r>
            <a:r>
              <a:rPr lang="cs-CZ" sz="2300" i="1" dirty="0" err="1" smtClean="0"/>
              <a:t>Pixabay</a:t>
            </a:r>
            <a:r>
              <a:rPr lang="cs-CZ" sz="2300" i="1" dirty="0" smtClean="0"/>
              <a:t> </a:t>
            </a:r>
            <a:r>
              <a:rPr lang="cs-CZ" sz="2300" dirty="0" smtClean="0"/>
              <a:t>[online]. 2013 [cit. 2013-08-18]. Dostupné z: http://pixabay.com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smtClean="0"/>
              <a:t>BERÁNKOVÁ</a:t>
            </a:r>
            <a:r>
              <a:rPr lang="cs-CZ" sz="2300" dirty="0" smtClean="0"/>
              <a:t>, Monika, Anna FLEKOVÁ a Blanka HOLZHAUSEROVÁ. </a:t>
            </a:r>
            <a:r>
              <a:rPr lang="cs-CZ" sz="2300" i="1" dirty="0" smtClean="0"/>
              <a:t>První pomoc: pro střední zdravotnické školy</a:t>
            </a:r>
            <a:r>
              <a:rPr lang="cs-CZ" sz="2300" dirty="0" smtClean="0"/>
              <a:t>. 1. </a:t>
            </a:r>
            <a:r>
              <a:rPr lang="cs-CZ" sz="2300" dirty="0" err="1" smtClean="0"/>
              <a:t>vyd</a:t>
            </a:r>
            <a:r>
              <a:rPr lang="cs-CZ" sz="2300" dirty="0" smtClean="0"/>
              <a:t>. Praha: INFORMATORIUM, 199 s. ISBN 80-860-7399-8. </a:t>
            </a:r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FRANĚK, Ondřej. Kdy a jak volat záchrannou službu. </a:t>
            </a:r>
            <a:r>
              <a:rPr lang="cs-CZ" sz="2300" i="1" dirty="0" smtClean="0"/>
              <a:t>Www.</a:t>
            </a:r>
            <a:r>
              <a:rPr lang="cs-CZ" sz="2300" i="1" dirty="0" err="1" smtClean="0"/>
              <a:t>zachrannasluzba.cz</a:t>
            </a:r>
            <a:r>
              <a:rPr lang="cs-CZ" sz="2300" i="1" dirty="0" smtClean="0"/>
              <a:t>: Nezávislý web o zdravotnické záchranné službě</a:t>
            </a:r>
            <a:r>
              <a:rPr lang="cs-CZ" sz="2300" dirty="0" smtClean="0"/>
              <a:t> [online]. 2002 - 2013, 4.5.2006 [cit. 2013-08-20]. Dostupné z: http://www.</a:t>
            </a:r>
            <a:r>
              <a:rPr lang="cs-CZ" sz="2300" dirty="0" err="1" smtClean="0"/>
              <a:t>zachrannasluzba.cz</a:t>
            </a:r>
            <a:r>
              <a:rPr lang="cs-CZ" sz="2300" dirty="0" smtClean="0"/>
              <a:t>/</a:t>
            </a:r>
            <a:r>
              <a:rPr lang="cs-CZ" sz="2300" dirty="0" err="1" smtClean="0"/>
              <a:t>propacienty</a:t>
            </a:r>
            <a:r>
              <a:rPr lang="cs-CZ" sz="2300" dirty="0" smtClean="0"/>
              <a:t>/</a:t>
            </a:r>
            <a:r>
              <a:rPr lang="cs-CZ" sz="2300" dirty="0" err="1" smtClean="0"/>
              <a:t>jakvolat.htm</a:t>
            </a:r>
            <a:r>
              <a:rPr lang="cs-CZ" sz="2300" dirty="0" smtClean="0"/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cap="all" dirty="0" smtClean="0"/>
              <a:t>Žoček, </a:t>
            </a:r>
            <a:r>
              <a:rPr lang="cs-CZ" sz="2300" dirty="0" smtClean="0"/>
              <a:t>Radek. </a:t>
            </a:r>
            <a:r>
              <a:rPr lang="cs-CZ" sz="2300" i="1" dirty="0" err="1" smtClean="0"/>
              <a:t>Wikipedie</a:t>
            </a:r>
            <a:r>
              <a:rPr lang="cs-CZ" sz="2300" dirty="0" smtClean="0"/>
              <a:t> [online]. 7. 5. 2013 [cit. 2013-08-19]. Dostupné z: http://cs.wikipedia.org/wiki/Soubor:Sanitky,_sestava_Rendez-Vous,_ZZS_PAK.jpg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BIROŠÍK, Marián. Záchranná služba. </a:t>
            </a:r>
            <a:r>
              <a:rPr lang="cs-CZ" sz="2200" i="1" dirty="0" err="1" smtClean="0"/>
              <a:t>Wikipedie</a:t>
            </a:r>
            <a:r>
              <a:rPr lang="cs-CZ" sz="2200" dirty="0" smtClean="0"/>
              <a:t> [online]. 1.5.2006 [cit. 2013-08-20]. Dostupné z: http://cs.wikipedia.org/wiki/Soubor:Z%C3%A1chrann%C3%A1_slu%C5%BEba_Karlovy_Vary.JPG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HOLIŠ, Radim. Záchranná služba - Kryštof. </a:t>
            </a:r>
            <a:r>
              <a:rPr lang="cs-CZ" sz="2200" i="1" dirty="0" err="1" smtClean="0"/>
              <a:t>Wikipedie</a:t>
            </a:r>
            <a:r>
              <a:rPr lang="cs-CZ" sz="2200" dirty="0" smtClean="0"/>
              <a:t> [online]. 16.8.2010 [cit. 2013-08-23]. Dostupné z: http://cs.wikipedia.org/wiki/Soubor:Kry%C5%A1tof_09_LZS_Olomouc_Tabulov%C3%BD_vrch_OK-AHG_EC_135_Air_Ambulance_02.JPG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B., </a:t>
            </a:r>
            <a:r>
              <a:rPr lang="cs-CZ" sz="2300" dirty="0" err="1" smtClean="0"/>
              <a:t>Kevin</a:t>
            </a:r>
            <a:r>
              <a:rPr lang="cs-CZ" sz="2300" dirty="0" smtClean="0"/>
              <a:t>. Policie. </a:t>
            </a:r>
            <a:r>
              <a:rPr lang="cs-CZ" sz="2300" i="1" dirty="0" err="1" smtClean="0"/>
              <a:t>Wikipedie</a:t>
            </a:r>
            <a:r>
              <a:rPr lang="cs-CZ" sz="2300" dirty="0" smtClean="0"/>
              <a:t> [online]. 10.3.2012 [cit. </a:t>
            </a:r>
            <a:r>
              <a:rPr lang="cs-CZ" sz="2400" dirty="0" smtClean="0"/>
              <a:t>2013-08-20</a:t>
            </a:r>
            <a:r>
              <a:rPr lang="cs-CZ" sz="2300" dirty="0" smtClean="0"/>
              <a:t>]. Dostupné z: http://cs.wikipedia.org/wiki/Soubor:Policie_Czech_republic_Skoda_Ohrada.JPG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Městská policie: Obecní policie. </a:t>
            </a:r>
            <a:r>
              <a:rPr lang="cs-CZ" sz="2300" i="1" dirty="0" err="1" smtClean="0"/>
              <a:t>Wikipedie</a:t>
            </a:r>
            <a:r>
              <a:rPr lang="cs-CZ" sz="2300" dirty="0" smtClean="0"/>
              <a:t> [online]. 1.8. 2013 [cit. 2013-08-20]. Dostupné z: http://cs.wikipedia.org/wiki/M%C4%9Bstsk%C3%A1_policie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902</Words>
  <Application>Microsoft Office PowerPoint</Application>
  <PresentationFormat>Předvádění na obrazovce (4:3)</PresentationFormat>
  <Paragraphs>146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ZDRAVOTNICKÁ ZÁCHRANNÁ SLUŽBA VY_32_INOVACE_1C_14 Číslo projektu: CZ.1.07/1.5.00/34.1056</vt:lpstr>
      <vt:lpstr>Snímek 2</vt:lpstr>
      <vt:lpstr>Zdravotnická záchranná služba</vt:lpstr>
      <vt:lpstr> Další důležitá bezplatná telefonní čísla tísňových volání  </vt:lpstr>
      <vt:lpstr>Snímek 5</vt:lpstr>
      <vt:lpstr>Snímek 6</vt:lpstr>
      <vt:lpstr>Přednemocniční neodkladná péče</vt:lpstr>
      <vt:lpstr>Výjezdové skupiny</vt:lpstr>
      <vt:lpstr>Výjezdové skupiny</vt:lpstr>
      <vt:lpstr>Kdy a jak volat záchrannou službu</vt:lpstr>
      <vt:lpstr>Záchranné složky</vt:lpstr>
      <vt:lpstr>Záchranné složky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34</cp:revision>
  <dcterms:created xsi:type="dcterms:W3CDTF">2013-08-19T17:16:00Z</dcterms:created>
  <dcterms:modified xsi:type="dcterms:W3CDTF">2013-12-09T15:41:48Z</dcterms:modified>
</cp:coreProperties>
</file>