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65" r:id="rId3"/>
    <p:sldId id="260" r:id="rId4"/>
    <p:sldId id="264" r:id="rId5"/>
    <p:sldId id="263" r:id="rId6"/>
    <p:sldId id="262" r:id="rId7"/>
    <p:sldId id="261" r:id="rId8"/>
    <p:sldId id="266" r:id="rId9"/>
    <p:sldId id="268" r:id="rId10"/>
    <p:sldId id="267" r:id="rId11"/>
    <p:sldId id="269" r:id="rId12"/>
    <p:sldId id="271" r:id="rId13"/>
    <p:sldId id="272" r:id="rId14"/>
    <p:sldId id="259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2" autoAdjust="0"/>
    <p:restoredTop sz="94639" autoAdjust="0"/>
  </p:normalViewPr>
  <p:slideViewPr>
    <p:cSldViewPr>
      <p:cViewPr>
        <p:scale>
          <a:sx n="119" d="100"/>
          <a:sy n="119" d="100"/>
        </p:scale>
        <p:origin x="-913" y="59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6/6f/Prirodni_rezervace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://upload.wikimedia.org/wikipedia/commons/4/43/Cedule_PR_Ka%C5%88on_Labe_u_Belved%C3%A9ru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hyperlink" Target="http://upload.wikimedia.org/wikipedia/commons/a/ac/Biosphere_Reserves.sv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s.wikipedia.org/wiki/Soubor:Cedule_PR_Ka%C5%88on_Labe_u_Belved%C3%A9ru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1520467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Způsoby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ochrany přírody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Příroda, Natura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2000, biocentrum, ekologická stabilita, rezervace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Ekologie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Ochrana přírody a krajiny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VY_32_INOVACE_23_459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69978" y="1988840"/>
            <a:ext cx="849694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altLang="cs-CZ" sz="6000" dirty="0"/>
              <a:t>Ochrana </a:t>
            </a:r>
            <a:r>
              <a:rPr lang="cs-CZ" altLang="cs-CZ" sz="6000" dirty="0" smtClean="0"/>
              <a:t>přírody</a:t>
            </a:r>
          </a:p>
          <a:p>
            <a:pPr algn="ctr"/>
            <a:r>
              <a:rPr lang="cs-CZ" altLang="cs-CZ" sz="6000" dirty="0" smtClean="0"/>
              <a:t> </a:t>
            </a:r>
            <a:r>
              <a:rPr lang="cs-CZ" altLang="cs-CZ" sz="6000" dirty="0"/>
              <a:t>a </a:t>
            </a:r>
            <a:endParaRPr lang="cs-CZ" altLang="cs-CZ" sz="6000" dirty="0" smtClean="0"/>
          </a:p>
          <a:p>
            <a:pPr algn="ctr"/>
            <a:r>
              <a:rPr lang="cs-CZ" altLang="cs-CZ" sz="6000" dirty="0" smtClean="0"/>
              <a:t>krajiny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315202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412776"/>
            <a:ext cx="856895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3200" dirty="0" smtClean="0"/>
              <a:t>Ochrana přírody a krajiny</a:t>
            </a:r>
          </a:p>
          <a:p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altLang="cs-CZ" sz="2400" dirty="0" smtClean="0"/>
              <a:t>snaha </a:t>
            </a:r>
            <a:r>
              <a:rPr lang="cs-CZ" altLang="cs-CZ" sz="2400" dirty="0"/>
              <a:t>o zachování přírodně cenné části krajiny a </a:t>
            </a:r>
            <a:r>
              <a:rPr lang="cs-CZ" altLang="cs-CZ" sz="2400" dirty="0" smtClean="0"/>
              <a:t>jejich </a:t>
            </a:r>
            <a:r>
              <a:rPr lang="cs-CZ" altLang="cs-CZ" sz="2400" dirty="0"/>
              <a:t>součástí včetně živých </a:t>
            </a:r>
            <a:r>
              <a:rPr lang="cs-CZ" altLang="cs-CZ" sz="2400" dirty="0" smtClean="0"/>
              <a:t>organismů </a:t>
            </a:r>
            <a:endParaRPr lang="cs-CZ" altLang="cs-CZ" sz="2400" dirty="0" smtClean="0"/>
          </a:p>
          <a:p>
            <a:endParaRPr lang="cs-CZ" alt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altLang="cs-CZ" sz="2400" dirty="0" smtClean="0"/>
              <a:t>snaha </a:t>
            </a:r>
            <a:r>
              <a:rPr lang="cs-CZ" altLang="cs-CZ" sz="2400" dirty="0" smtClean="0"/>
              <a:t>o uchování </a:t>
            </a:r>
            <a:r>
              <a:rPr lang="cs-CZ" altLang="cs-CZ" sz="2400" dirty="0" smtClean="0"/>
              <a:t>biocentra</a:t>
            </a:r>
            <a:endParaRPr lang="cs-CZ" altLang="cs-CZ" sz="2400" dirty="0" smtClean="0"/>
          </a:p>
          <a:p>
            <a:endParaRPr lang="cs-CZ" alt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altLang="cs-CZ" sz="2400" dirty="0" smtClean="0"/>
              <a:t>zajištění </a:t>
            </a:r>
            <a:r>
              <a:rPr lang="cs-CZ" altLang="cs-CZ" sz="2400" dirty="0"/>
              <a:t>ekologické </a:t>
            </a:r>
            <a:r>
              <a:rPr lang="cs-CZ" altLang="cs-CZ" sz="2400" dirty="0" smtClean="0"/>
              <a:t>stability</a:t>
            </a:r>
            <a:endParaRPr lang="cs-CZ" alt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340768"/>
            <a:ext cx="6408712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800" u="sng" dirty="0"/>
              <a:t>Narušení </a:t>
            </a:r>
            <a:r>
              <a:rPr lang="cs-CZ" altLang="cs-CZ" sz="2800" u="sng" dirty="0" smtClean="0"/>
              <a:t>přírody</a:t>
            </a:r>
          </a:p>
          <a:p>
            <a:endParaRPr lang="cs-CZ" sz="28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altLang="cs-CZ" sz="2400" dirty="0" smtClean="0"/>
              <a:t>průmyslová</a:t>
            </a:r>
            <a:r>
              <a:rPr lang="cs-CZ" altLang="cs-CZ" sz="2400" dirty="0"/>
              <a:t>, stavební a zemědělská činnost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altLang="cs-CZ" sz="2400" dirty="0" smtClean="0"/>
              <a:t>těžba </a:t>
            </a:r>
            <a:r>
              <a:rPr lang="cs-CZ" altLang="cs-CZ" sz="2400" dirty="0"/>
              <a:t>nerostů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altLang="cs-CZ" sz="2400" dirty="0" smtClean="0"/>
              <a:t>doprava</a:t>
            </a:r>
            <a:endParaRPr lang="cs-CZ" alt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altLang="cs-CZ" sz="2400" dirty="0" smtClean="0"/>
              <a:t>soustředěná </a:t>
            </a:r>
            <a:r>
              <a:rPr lang="cs-CZ" altLang="cs-CZ" sz="2400" dirty="0"/>
              <a:t>rekreace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altLang="cs-CZ" sz="2400" dirty="0" smtClean="0"/>
              <a:t>zavádění </a:t>
            </a:r>
            <a:r>
              <a:rPr lang="cs-CZ" altLang="cs-CZ" sz="2400" dirty="0"/>
              <a:t>nepůvodních druhů živočichů a rostlin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altLang="cs-CZ" sz="2400" dirty="0" smtClean="0"/>
              <a:t>rozšiřování </a:t>
            </a:r>
            <a:r>
              <a:rPr lang="cs-CZ" altLang="cs-CZ" sz="2400" dirty="0"/>
              <a:t>lidských sídel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altLang="cs-CZ" sz="2400" dirty="0" smtClean="0"/>
              <a:t>lov</a:t>
            </a:r>
            <a:r>
              <a:rPr lang="cs-CZ" altLang="cs-CZ" sz="2400" dirty="0"/>
              <a:t>, sběr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altLang="cs-CZ" sz="2400" dirty="0" smtClean="0"/>
              <a:t>nevhodné </a:t>
            </a:r>
            <a:r>
              <a:rPr lang="cs-CZ" altLang="cs-CZ" sz="2400" dirty="0"/>
              <a:t>zásahy do vodního režimu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2813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20734" y="1124744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altLang="cs-CZ" sz="2800" b="1" dirty="0"/>
              <a:t>Historie a </a:t>
            </a:r>
            <a:r>
              <a:rPr lang="cs-CZ" altLang="cs-CZ" sz="2800" b="1" dirty="0" smtClean="0"/>
              <a:t>zákony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0" y="1628800"/>
            <a:ext cx="4032448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altLang="cs-CZ" dirty="0" smtClean="0"/>
          </a:p>
          <a:p>
            <a:endParaRPr lang="cs-CZ" altLang="cs-CZ" dirty="0"/>
          </a:p>
          <a:p>
            <a:r>
              <a:rPr lang="cs-CZ" altLang="cs-CZ" sz="2400" u="sng" dirty="0" smtClean="0"/>
              <a:t>První </a:t>
            </a:r>
            <a:r>
              <a:rPr lang="cs-CZ" altLang="cs-CZ" sz="2400" u="sng" dirty="0"/>
              <a:t>rezervace na území Čech</a:t>
            </a:r>
            <a:r>
              <a:rPr lang="cs-CZ" altLang="cs-CZ" sz="2400" dirty="0"/>
              <a:t>:</a:t>
            </a:r>
          </a:p>
          <a:p>
            <a:endParaRPr lang="cs-CZ" altLang="cs-CZ" sz="2400" dirty="0" smtClean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altLang="cs-CZ" sz="2400" dirty="0" smtClean="0"/>
              <a:t>Žofínský </a:t>
            </a:r>
            <a:r>
              <a:rPr lang="cs-CZ" altLang="cs-CZ" sz="2400" dirty="0"/>
              <a:t>prales </a:t>
            </a:r>
            <a:r>
              <a:rPr lang="cs-CZ" altLang="cs-CZ" sz="2400" dirty="0" smtClean="0"/>
              <a:t>– 1838</a:t>
            </a:r>
          </a:p>
          <a:p>
            <a:endParaRPr lang="cs-CZ" altLang="cs-CZ" sz="24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altLang="cs-CZ" sz="2400" dirty="0"/>
              <a:t>Hojná voda – </a:t>
            </a:r>
            <a:r>
              <a:rPr lang="cs-CZ" altLang="cs-CZ" sz="2400" dirty="0" smtClean="0"/>
              <a:t>1838</a:t>
            </a:r>
          </a:p>
          <a:p>
            <a:endParaRPr lang="cs-CZ" altLang="cs-CZ" sz="24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altLang="cs-CZ" sz="2400" dirty="0"/>
              <a:t>Boubínský prales - 1858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872" y="206084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1628800"/>
            <a:ext cx="4320480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altLang="cs-CZ" dirty="0" smtClean="0"/>
          </a:p>
          <a:p>
            <a:endParaRPr lang="cs-CZ" altLang="cs-CZ" dirty="0"/>
          </a:p>
          <a:p>
            <a:r>
              <a:rPr lang="cs-CZ" altLang="cs-CZ" sz="2400" u="sng" dirty="0" smtClean="0"/>
              <a:t>Zákony</a:t>
            </a:r>
            <a:r>
              <a:rPr lang="cs-CZ" altLang="cs-CZ" sz="2400" dirty="0" smtClean="0"/>
              <a:t> </a:t>
            </a:r>
            <a:r>
              <a:rPr lang="cs-CZ" altLang="cs-CZ" sz="2400" dirty="0"/>
              <a:t>:</a:t>
            </a:r>
          </a:p>
          <a:p>
            <a:endParaRPr lang="cs-CZ" altLang="cs-CZ" sz="2400" dirty="0" smtClean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altLang="cs-CZ" sz="2400" dirty="0" smtClean="0"/>
              <a:t>50/1956 </a:t>
            </a:r>
            <a:r>
              <a:rPr lang="cs-CZ" altLang="cs-CZ" sz="2400" dirty="0"/>
              <a:t>zákon o ochraně </a:t>
            </a:r>
            <a:r>
              <a:rPr lang="cs-CZ" altLang="cs-CZ" sz="2400" dirty="0" smtClean="0"/>
              <a:t>přírody</a:t>
            </a:r>
          </a:p>
          <a:p>
            <a:endParaRPr lang="cs-CZ" altLang="cs-CZ" sz="24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altLang="cs-CZ" sz="2400" dirty="0"/>
              <a:t>114/1992 Sb. Zákon o ochraně přírody a krajiny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5998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1052736"/>
            <a:ext cx="88439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altLang="cs-CZ" sz="3200" b="1" dirty="0"/>
              <a:t>Typy ochrany </a:t>
            </a:r>
            <a:r>
              <a:rPr lang="cs-CZ" altLang="cs-CZ" sz="3200" b="1" dirty="0" smtClean="0"/>
              <a:t>přírody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1988840"/>
            <a:ext cx="396044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400" u="sng" dirty="0"/>
              <a:t>Obecná ochrana </a:t>
            </a:r>
          </a:p>
          <a:p>
            <a:endParaRPr lang="cs-CZ" sz="2400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altLang="cs-CZ" sz="2400" dirty="0" smtClean="0"/>
              <a:t>ochrana </a:t>
            </a:r>
            <a:r>
              <a:rPr lang="cs-CZ" altLang="cs-CZ" sz="2400" dirty="0"/>
              <a:t>prvků územního systému ekologické </a:t>
            </a:r>
            <a:r>
              <a:rPr lang="cs-CZ" altLang="cs-CZ" sz="2400" dirty="0" smtClean="0"/>
              <a:t>stability </a:t>
            </a:r>
            <a:endParaRPr lang="cs-CZ" altLang="cs-CZ" sz="2400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altLang="cs-CZ" sz="2400" dirty="0" smtClean="0"/>
              <a:t>významných </a:t>
            </a:r>
            <a:r>
              <a:rPr lang="cs-CZ" altLang="cs-CZ" sz="2400" dirty="0"/>
              <a:t>krajinných </a:t>
            </a:r>
            <a:r>
              <a:rPr lang="cs-CZ" altLang="cs-CZ" sz="2400" dirty="0" smtClean="0"/>
              <a:t>prvků </a:t>
            </a:r>
            <a:endParaRPr lang="cs-CZ" altLang="cs-CZ" sz="2400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altLang="cs-CZ" sz="2400" dirty="0" smtClean="0"/>
              <a:t>živých </a:t>
            </a:r>
            <a:r>
              <a:rPr lang="cs-CZ" altLang="cs-CZ" sz="2400" dirty="0" smtClean="0"/>
              <a:t>organismů </a:t>
            </a:r>
            <a:endParaRPr lang="cs-CZ" altLang="cs-CZ" sz="2400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altLang="cs-CZ" sz="2400" dirty="0" smtClean="0"/>
              <a:t>jeskyní </a:t>
            </a:r>
            <a:endParaRPr lang="cs-CZ" altLang="cs-CZ" sz="2400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altLang="cs-CZ" sz="2400" dirty="0" smtClean="0"/>
              <a:t>paleontologických </a:t>
            </a:r>
            <a:r>
              <a:rPr lang="cs-CZ" altLang="cs-CZ" sz="2400" dirty="0" smtClean="0"/>
              <a:t>nálezů  </a:t>
            </a:r>
            <a:endParaRPr lang="cs-CZ" altLang="cs-CZ" sz="2400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altLang="cs-CZ" sz="2400" dirty="0" smtClean="0"/>
              <a:t>krajiny </a:t>
            </a:r>
            <a:r>
              <a:rPr lang="cs-CZ" altLang="cs-CZ" sz="2400" dirty="0" smtClean="0"/>
              <a:t>všeobecně</a:t>
            </a:r>
            <a:endParaRPr lang="cs-CZ" altLang="cs-CZ" sz="2400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1988840"/>
            <a:ext cx="4464496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400" u="sng" dirty="0"/>
              <a:t>Zvláštní ochrana </a:t>
            </a:r>
          </a:p>
          <a:p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altLang="cs-CZ" sz="2400" dirty="0"/>
              <a:t>Národní park – NP </a:t>
            </a:r>
            <a:r>
              <a:rPr lang="cs-CZ" altLang="cs-CZ" sz="2400" dirty="0" smtClean="0"/>
              <a:t>- 4</a:t>
            </a:r>
            <a:endParaRPr lang="cs-CZ" altLang="cs-CZ" sz="24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altLang="cs-CZ" sz="2400" dirty="0"/>
              <a:t>Chráněná krajinná oblast – CHKO -25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altLang="cs-CZ" sz="2400" dirty="0"/>
              <a:t>Národní přírodní rezervace – </a:t>
            </a:r>
            <a:r>
              <a:rPr lang="cs-CZ" altLang="cs-CZ" sz="2400" dirty="0" smtClean="0"/>
              <a:t>111 </a:t>
            </a:r>
            <a:r>
              <a:rPr lang="cs-CZ" altLang="cs-CZ" sz="2400" dirty="0"/>
              <a:t>ks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altLang="cs-CZ" sz="2400" dirty="0"/>
              <a:t>Přírodní rezervace </a:t>
            </a:r>
            <a:r>
              <a:rPr lang="cs-CZ" altLang="cs-CZ" sz="2400" dirty="0" smtClean="0"/>
              <a:t>-805</a:t>
            </a:r>
            <a:endParaRPr lang="cs-CZ" altLang="cs-CZ" sz="24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altLang="cs-CZ" sz="2400" dirty="0"/>
              <a:t>Národní přírodní památka- </a:t>
            </a:r>
            <a:r>
              <a:rPr lang="cs-CZ" altLang="cs-CZ" sz="2400" dirty="0" smtClean="0"/>
              <a:t>113</a:t>
            </a:r>
            <a:endParaRPr lang="cs-CZ" altLang="cs-CZ" sz="24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altLang="cs-CZ" sz="2400" dirty="0"/>
              <a:t>Přírodní památka </a:t>
            </a:r>
            <a:r>
              <a:rPr lang="cs-CZ" altLang="cs-CZ" sz="2400" dirty="0" smtClean="0"/>
              <a:t>– 1271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altLang="cs-CZ" sz="2400" dirty="0" smtClean="0"/>
              <a:t>(stav k r. 2012)</a:t>
            </a:r>
            <a:endParaRPr lang="cs-CZ" alt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6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1052736"/>
            <a:ext cx="884390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altLang="cs-CZ" sz="2800" dirty="0"/>
              <a:t>Příklad označení chráněného </a:t>
            </a:r>
            <a:r>
              <a:rPr lang="cs-CZ" altLang="cs-CZ" sz="2800" dirty="0" smtClean="0"/>
              <a:t>území</a:t>
            </a:r>
          </a:p>
          <a:p>
            <a:endParaRPr lang="cs-CZ" sz="2400" dirty="0"/>
          </a:p>
        </p:txBody>
      </p:sp>
      <p:pic>
        <p:nvPicPr>
          <p:cNvPr id="1026" name="Picture 2" descr="Soubor:Cedule PR Kaňon Labe u Belvedéru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14338"/>
            <a:ext cx="3024441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Prirodni rezervace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499012"/>
            <a:ext cx="3024336" cy="4335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9662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052736"/>
            <a:ext cx="84249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Orgány ochrany přírody</a:t>
            </a:r>
          </a:p>
          <a:p>
            <a:endParaRPr lang="cs-CZ" sz="28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dirty="0" smtClean="0"/>
              <a:t>Ministerstvo životního prostředí</a:t>
            </a:r>
          </a:p>
          <a:p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dirty="0" smtClean="0"/>
              <a:t>Krajský úřad</a:t>
            </a:r>
          </a:p>
          <a:p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dirty="0" smtClean="0"/>
              <a:t>Obecní úřad s rozšířenou působností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dirty="0" smtClean="0"/>
              <a:t>Obecní úřad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58090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1124744"/>
            <a:ext cx="8699892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NATURA 2000</a:t>
            </a:r>
          </a:p>
          <a:p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dirty="0"/>
              <a:t>soustava </a:t>
            </a:r>
            <a:r>
              <a:rPr lang="cs-CZ" sz="2400" dirty="0" smtClean="0"/>
              <a:t>chráněných území, </a:t>
            </a:r>
            <a:r>
              <a:rPr lang="cs-CZ" sz="2400" dirty="0"/>
              <a:t>kterou společně vytváří členské státy </a:t>
            </a:r>
            <a:r>
              <a:rPr lang="cs-CZ" sz="2400" dirty="0" smtClean="0"/>
              <a:t>Evropské unie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dirty="0" smtClean="0"/>
              <a:t>je </a:t>
            </a:r>
            <a:r>
              <a:rPr lang="cs-CZ" sz="2400" dirty="0"/>
              <a:t>určena k ochraně nejvzácnějších a nejvíce ohrožených druhů živočichů, rostlin a nejvzácnějších přírodních stanovišť na území Evropské </a:t>
            </a:r>
            <a:r>
              <a:rPr lang="cs-CZ" sz="2400" dirty="0" smtClean="0"/>
              <a:t>unie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dirty="0" smtClean="0"/>
              <a:t>Záměrem </a:t>
            </a:r>
            <a:r>
              <a:rPr lang="cs-CZ" sz="2400" dirty="0" err="1"/>
              <a:t>Natury</a:t>
            </a:r>
            <a:r>
              <a:rPr lang="cs-CZ" sz="2400" dirty="0"/>
              <a:t> 2000 je ochrana </a:t>
            </a:r>
            <a:r>
              <a:rPr lang="cs-CZ" sz="2400" dirty="0" smtClean="0"/>
              <a:t>biologické rozmanitosti a </a:t>
            </a:r>
            <a:r>
              <a:rPr lang="cs-CZ" sz="2400" dirty="0"/>
              <a:t>jednotlivá území jsou navrhována podle přesně stanovených kritérií.</a:t>
            </a:r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72588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1196752"/>
            <a:ext cx="8280920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/>
              <a:t>Soustava Natura 2000 je vytvářena dvěma typy území</a:t>
            </a:r>
            <a:r>
              <a:rPr lang="cs-CZ" sz="2400" dirty="0" smtClean="0"/>
              <a:t>:</a:t>
            </a:r>
          </a:p>
          <a:p>
            <a:endParaRPr lang="cs-CZ" sz="2400" dirty="0" smtClean="0"/>
          </a:p>
          <a:p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rgbClr val="FF0000"/>
                </a:solidFill>
              </a:rPr>
              <a:t>Ptačí oblast </a:t>
            </a:r>
            <a:r>
              <a:rPr lang="cs-CZ" sz="2400" dirty="0" smtClean="0"/>
              <a:t>– </a:t>
            </a:r>
            <a:r>
              <a:rPr lang="cs-CZ" sz="2400" dirty="0"/>
              <a:t>zkráceně PO (</a:t>
            </a:r>
            <a:r>
              <a:rPr lang="cs-CZ" sz="2400" dirty="0" err="1"/>
              <a:t>ang</a:t>
            </a:r>
            <a:r>
              <a:rPr lang="cs-CZ" sz="2400" dirty="0"/>
              <a:t>. </a:t>
            </a:r>
            <a:r>
              <a:rPr lang="cs-CZ" sz="2400" dirty="0" err="1"/>
              <a:t>Special</a:t>
            </a:r>
            <a:r>
              <a:rPr lang="cs-CZ" sz="2400" dirty="0"/>
              <a:t> </a:t>
            </a:r>
            <a:r>
              <a:rPr lang="cs-CZ" sz="2400" dirty="0" err="1"/>
              <a:t>Protection</a:t>
            </a:r>
            <a:r>
              <a:rPr lang="cs-CZ" sz="2400" dirty="0"/>
              <a:t> </a:t>
            </a:r>
            <a:r>
              <a:rPr lang="cs-CZ" sz="2400" dirty="0" err="1"/>
              <a:t>Areas</a:t>
            </a:r>
            <a:r>
              <a:rPr lang="cs-CZ" sz="2400" dirty="0"/>
              <a:t> - SPA</a:t>
            </a:r>
            <a:r>
              <a:rPr lang="cs-CZ" sz="2400" dirty="0" smtClean="0"/>
              <a:t>) </a:t>
            </a:r>
          </a:p>
          <a:p>
            <a:r>
              <a:rPr lang="cs-CZ" sz="2400" dirty="0" smtClean="0"/>
              <a:t>v ČR 41 Ptačích oblastí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0000"/>
                </a:solidFill>
              </a:rPr>
              <a:t>2. Evropsky významná lokalita</a:t>
            </a:r>
            <a:r>
              <a:rPr lang="cs-CZ" sz="2400" dirty="0" smtClean="0"/>
              <a:t>– </a:t>
            </a:r>
            <a:r>
              <a:rPr lang="cs-CZ" sz="2400" dirty="0"/>
              <a:t>zkráceně EVL (</a:t>
            </a:r>
            <a:r>
              <a:rPr lang="cs-CZ" sz="2400" dirty="0" err="1"/>
              <a:t>ang</a:t>
            </a:r>
            <a:r>
              <a:rPr lang="cs-CZ" sz="2400" dirty="0"/>
              <a:t>. </a:t>
            </a:r>
            <a:r>
              <a:rPr lang="cs-CZ" sz="2400" dirty="0" err="1"/>
              <a:t>Sites</a:t>
            </a:r>
            <a:r>
              <a:rPr lang="cs-CZ" sz="2400" dirty="0"/>
              <a:t> </a:t>
            </a:r>
            <a:r>
              <a:rPr lang="cs-CZ" sz="2400" dirty="0" err="1"/>
              <a:t>of</a:t>
            </a:r>
            <a:r>
              <a:rPr lang="cs-CZ" sz="2400" dirty="0"/>
              <a:t> </a:t>
            </a:r>
            <a:r>
              <a:rPr lang="cs-CZ" sz="2400" dirty="0" err="1"/>
              <a:t>Community</a:t>
            </a:r>
            <a:r>
              <a:rPr lang="cs-CZ" sz="2400" dirty="0"/>
              <a:t> </a:t>
            </a:r>
            <a:r>
              <a:rPr lang="cs-CZ" sz="2400" dirty="0" err="1"/>
              <a:t>Importance</a:t>
            </a:r>
            <a:r>
              <a:rPr lang="cs-CZ" sz="2400" dirty="0"/>
              <a:t> - SCI</a:t>
            </a:r>
            <a:r>
              <a:rPr lang="cs-CZ" dirty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6952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516216" y="6258687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3528" y="1196752"/>
            <a:ext cx="8136904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Biosférická rezervace</a:t>
            </a:r>
          </a:p>
          <a:p>
            <a:endParaRPr lang="cs-CZ" sz="2400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400" dirty="0"/>
              <a:t>je velkoplošné území vyhlášené v rámci mezinárodního programu </a:t>
            </a:r>
            <a:r>
              <a:rPr lang="cs-CZ" sz="2400" dirty="0" smtClean="0"/>
              <a:t>UNESKO </a:t>
            </a:r>
            <a:r>
              <a:rPr lang="cs-CZ" sz="2400" i="1" dirty="0" smtClean="0"/>
              <a:t>Člověk a biosféra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2400" dirty="0"/>
              <a:t>Tato území představují reprezentativní ukázky kulturních i přírodních krajin, ve kterých zároveň hraje důležitou roli člověk a jeho aktivity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u="sng" dirty="0" smtClean="0"/>
              <a:t>Hlavní funkce</a:t>
            </a:r>
            <a:r>
              <a:rPr lang="cs-CZ" sz="2400" dirty="0" smtClean="0"/>
              <a:t>:</a:t>
            </a:r>
          </a:p>
          <a:p>
            <a:r>
              <a:rPr lang="cs-CZ" sz="2400" dirty="0" smtClean="0"/>
              <a:t>1. ochrana </a:t>
            </a:r>
            <a:r>
              <a:rPr lang="cs-CZ" sz="2400" dirty="0"/>
              <a:t>přírodní a kulturní různorodosti</a:t>
            </a:r>
          </a:p>
          <a:p>
            <a:r>
              <a:rPr lang="cs-CZ" sz="2400" dirty="0" smtClean="0"/>
              <a:t>2. podpora </a:t>
            </a:r>
            <a:r>
              <a:rPr lang="cs-CZ" sz="2400" dirty="0"/>
              <a:t>a zajištění </a:t>
            </a:r>
            <a:r>
              <a:rPr lang="cs-CZ" sz="2400" dirty="0" smtClean="0"/>
              <a:t>udržitelného rozvoje místních </a:t>
            </a:r>
            <a:r>
              <a:rPr lang="cs-CZ" sz="2400" dirty="0"/>
              <a:t>obyvatel</a:t>
            </a:r>
          </a:p>
          <a:p>
            <a:r>
              <a:rPr lang="cs-CZ" sz="2400" dirty="0" smtClean="0"/>
              <a:t>3. podpora </a:t>
            </a:r>
            <a:r>
              <a:rPr lang="cs-CZ" sz="2400" dirty="0"/>
              <a:t>vědy, výzkumu a výchovy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4513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Soubor:Biosphere Reserves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580" y="1844824"/>
            <a:ext cx="8771900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1124744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Mapa zobrazující síť biosférických rezervací</a:t>
            </a:r>
          </a:p>
        </p:txBody>
      </p:sp>
    </p:spTree>
    <p:extLst>
      <p:ext uri="{BB962C8B-B14F-4D97-AF65-F5344CB8AC3E}">
        <p14:creationId xmlns:p14="http://schemas.microsoft.com/office/powerpoint/2010/main" val="1279010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196752"/>
            <a:ext cx="792088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Biosférické rezervace v Česku</a:t>
            </a:r>
          </a:p>
          <a:p>
            <a:endParaRPr lang="cs-CZ" sz="2800" u="sng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dirty="0" smtClean="0"/>
              <a:t>Bílé Karpaty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dirty="0" smtClean="0"/>
              <a:t>Krkonoše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dirty="0" smtClean="0"/>
              <a:t>Křivoklátsko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dirty="0" smtClean="0"/>
              <a:t>Šumava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dirty="0" smtClean="0"/>
              <a:t>Třeboňsko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dirty="0" smtClean="0"/>
              <a:t>Biosférická rezervace Dolní Morava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32948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Otázky pro opakování:</a:t>
            </a:r>
          </a:p>
          <a:p>
            <a:endParaRPr lang="cs-CZ" sz="2000" dirty="0"/>
          </a:p>
          <a:p>
            <a:pPr marL="457200" indent="-457200">
              <a:buAutoNum type="arabicPeriod"/>
            </a:pPr>
            <a:r>
              <a:rPr lang="cs-CZ" sz="2000" dirty="0" smtClean="0"/>
              <a:t>Co znamená pojem ochrana přírody a krajiny?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Vyjmenuj alespoň 5 činností narušujících přírodu?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Jak se jmenuje zákon, kterým chráníme přírodu?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Co vymezuje zvláštní ochrana přírody?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Čeho se týká obecná ochrana přírody?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Jak se jmenuje Národní park a Chráněná krajinná oblast v Ústeckém kraji?</a:t>
            </a:r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664775"/>
            <a:ext cx="82809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JITKA ERBENOVÁ. </a:t>
            </a:r>
            <a:r>
              <a:rPr lang="cs-CZ" sz="1400" i="1" dirty="0"/>
              <a:t>Wikipedie</a:t>
            </a:r>
            <a:r>
              <a:rPr lang="cs-CZ" sz="1400" dirty="0"/>
              <a:t> [online]. [cit. 10.12.2013].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cs.wikipedia.org/wiki/Soubor:Cedule_PR_Ka%C5%88on_Labe_u_Belved%C3%A9ru.jpg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 </a:t>
            </a:r>
            <a:r>
              <a:rPr lang="cs-CZ" sz="1400" dirty="0"/>
              <a:t>MIAOW </a:t>
            </a:r>
            <a:r>
              <a:rPr lang="cs-CZ" sz="1400" dirty="0" err="1"/>
              <a:t>MIAOW</a:t>
            </a:r>
            <a:r>
              <a:rPr lang="cs-CZ" sz="1400" dirty="0"/>
              <a:t>. </a:t>
            </a:r>
            <a:r>
              <a:rPr lang="cs-CZ" sz="1400" i="1" dirty="0"/>
              <a:t>Wikipedie</a:t>
            </a:r>
            <a:r>
              <a:rPr lang="cs-CZ" sz="1400" dirty="0"/>
              <a:t> [online]. [cit. 10.12.2013]. Dostupný na WWW: http://cs.wikipedia.org/wiki/Soubor:Prirodni_rezervace.jpg 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/>
              <a:t>MEHMET KARATAY. </a:t>
            </a:r>
            <a:r>
              <a:rPr lang="cs-CZ" sz="1400" i="1" dirty="0"/>
              <a:t>Wikipedie</a:t>
            </a:r>
            <a:r>
              <a:rPr lang="cs-CZ" sz="1400" dirty="0"/>
              <a:t> [online]. [cit. 10.12.2013]. Dostupný na WWW: http://cs.wikipedia.org/wiki/Soubor:Biosphere_Reserves.svg 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/>
              <a:t>BRANIŠ, CSC., Doc. RNDr. Martin. </a:t>
            </a:r>
            <a:r>
              <a:rPr lang="cs-CZ" sz="1400" i="1" dirty="0"/>
              <a:t>Základy ekologie a ochrany životního prostředí</a:t>
            </a:r>
            <a:r>
              <a:rPr lang="cs-CZ" sz="1400" dirty="0"/>
              <a:t>. Praha: Informatorium, 2004, ISBN 80-7333-024-5.  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805</TotalTime>
  <Words>679</Words>
  <Application>Microsoft Office PowerPoint</Application>
  <PresentationFormat>Předvádění na obrazovce (4:3)</PresentationFormat>
  <Paragraphs>180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Anna Mazáčová, Ing.</cp:lastModifiedBy>
  <cp:revision>51</cp:revision>
  <dcterms:created xsi:type="dcterms:W3CDTF">2010-11-01T23:40:31Z</dcterms:created>
  <dcterms:modified xsi:type="dcterms:W3CDTF">2013-12-11T07:10:53Z</dcterms:modified>
</cp:coreProperties>
</file>