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2" r:id="rId3"/>
    <p:sldId id="263" r:id="rId4"/>
    <p:sldId id="261" r:id="rId5"/>
    <p:sldId id="265" r:id="rId6"/>
    <p:sldId id="264" r:id="rId7"/>
    <p:sldId id="266" r:id="rId8"/>
    <p:sldId id="268" r:id="rId9"/>
    <p:sldId id="269" r:id="rId10"/>
    <p:sldId id="259" r:id="rId11"/>
    <p:sldId id="258" r:id="rId12"/>
    <p:sldId id="267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30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11. 12. 2013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11. 12. 2013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11. 12. 2013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11. 12. 2013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11. 12. 2013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11. 12. 2013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11. 12. 2013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11. 12. 2013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hyperlink" Target="http://upload.wikimedia.org/wikipedia/commons/e/ee/CHKO+NP_Czech_map.pn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hyperlink" Target="http://upload.wikimedia.org/wikipedia/commons/f/f2/Mapa_CHKO_%C4%8Cesk%C3%A9_st%C5%99edoho%C5%99%C3%AD.sv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6.jpeg"/><Relationship Id="rId2" Type="http://schemas.openxmlformats.org/officeDocument/2006/relationships/hyperlink" Target="http://upload.wikimedia.org/wikipedia/commons/3/38/Milleschau-WJP-1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4/47/Oblik1.jpg" TargetMode="External"/><Relationship Id="rId5" Type="http://schemas.openxmlformats.org/officeDocument/2006/relationships/image" Target="../media/image2.jpg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8/8c/Vrkoc1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upload.wikimedia.org/wikipedia/commons/2/2f/B%C3%ADl%C3%A9_str%C3%A1n%C4%9B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1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2/2e/Bob%C5%99%C3%AD_potok.JPG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://upload.wikimedia.org/wikipedia/commons/e/ec/Nature_reserve_%C4%8C%C3%AD%C4%8Dov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1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a/a0/Babinske_louky.jpeg" TargetMode="External"/><Relationship Id="rId5" Type="http://schemas.openxmlformats.org/officeDocument/2006/relationships/image" Target="../media/image11.jpeg"/><Relationship Id="rId4" Type="http://schemas.openxmlformats.org/officeDocument/2006/relationships/hyperlink" Target="http://upload.wikimedia.org/wikipedia/commons/b/ba/Skalni_hrib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1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d/d7/Ko%C5%A1%C5%A5%C3%A1lov_Heber.jpg" TargetMode="External"/><Relationship Id="rId5" Type="http://schemas.openxmlformats.org/officeDocument/2006/relationships/image" Target="../media/image13.jpeg"/><Relationship Id="rId4" Type="http://schemas.openxmlformats.org/officeDocument/2006/relationships/hyperlink" Target="http://upload.wikimedia.org/wikipedia/commons/5/54/Ko%C5%A1%C5%A5%C3%A1lov_009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wiki/Soubor:Milleschau-WJP-1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wiki/Soubor:Ko%C5%A1%C5%A5%C3%A1lov_009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4429319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Příklady chráněných území v České republice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České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středohoří, Magnetovec, Bílé stráně, Babinské louky, Vrkoč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Ekologie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Chráněná území </a:t>
            </a:r>
            <a:r>
              <a:rPr lang="cs-CZ" sz="2400" b="1" dirty="0" smtClean="0"/>
              <a:t>České republiky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VY_32_INOVACE_23_460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Soubor:CHKO+NP Czech map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3" y="1436855"/>
            <a:ext cx="7038975" cy="455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900000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Zvláště chráněná území ČR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381216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Soubor:Mapa CHKO České středohoří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3" y="1412776"/>
            <a:ext cx="6638925" cy="4519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124744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NP a CHKO v Ústeckém kraji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186667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1124744"/>
            <a:ext cx="784887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/>
              <a:t>Správa CHKO České středohoří </a:t>
            </a:r>
            <a:endParaRPr lang="cs-CZ" sz="2400" b="1" u="sng" dirty="0" smtClean="0"/>
          </a:p>
          <a:p>
            <a:endParaRPr lang="cs-CZ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/>
              <a:t>pečuje </a:t>
            </a:r>
            <a:r>
              <a:rPr lang="cs-CZ" dirty="0"/>
              <a:t>a řadu maloplošných chráněných </a:t>
            </a:r>
            <a:r>
              <a:rPr lang="cs-CZ" dirty="0" smtClean="0"/>
              <a:t>území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NPR</a:t>
            </a:r>
            <a:r>
              <a:rPr lang="cs-CZ" dirty="0" smtClean="0"/>
              <a:t> </a:t>
            </a:r>
            <a:r>
              <a:rPr lang="cs-CZ" dirty="0" err="1" smtClean="0"/>
              <a:t>Lovoš</a:t>
            </a:r>
            <a:r>
              <a:rPr lang="cs-CZ" dirty="0" smtClean="0"/>
              <a:t>, Milešovka, Oblík, Raná, Sedlo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NPP</a:t>
            </a:r>
            <a:r>
              <a:rPr lang="cs-CZ" dirty="0" smtClean="0"/>
              <a:t> Bílé Stráně, Boreč, </a:t>
            </a:r>
            <a:r>
              <a:rPr lang="cs-CZ" dirty="0" err="1" smtClean="0"/>
              <a:t>Březinské</a:t>
            </a:r>
            <a:r>
              <a:rPr lang="cs-CZ" dirty="0" smtClean="0"/>
              <a:t> tisy, Dubí hora, Jánský vrch, Kamenná slunce, Panská skála v </a:t>
            </a:r>
            <a:r>
              <a:rPr lang="cs-CZ" dirty="0"/>
              <a:t>okrese Česká Lípa a </a:t>
            </a:r>
            <a:r>
              <a:rPr lang="cs-CZ" dirty="0" smtClean="0"/>
              <a:t>Vrkoč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PR</a:t>
            </a:r>
            <a:r>
              <a:rPr lang="cs-CZ" dirty="0" smtClean="0"/>
              <a:t> </a:t>
            </a:r>
            <a:r>
              <a:rPr lang="cs-CZ" dirty="0" err="1" smtClean="0"/>
              <a:t>Bohyňská</a:t>
            </a:r>
            <a:r>
              <a:rPr lang="cs-CZ" dirty="0" smtClean="0"/>
              <a:t> </a:t>
            </a:r>
            <a:r>
              <a:rPr lang="cs-CZ" dirty="0" err="1" smtClean="0"/>
              <a:t>lada</a:t>
            </a:r>
            <a:r>
              <a:rPr lang="cs-CZ" dirty="0" smtClean="0"/>
              <a:t>, PR Březina, </a:t>
            </a:r>
            <a:r>
              <a:rPr lang="cs-CZ" dirty="0" err="1" smtClean="0"/>
              <a:t>Číčov</a:t>
            </a:r>
            <a:r>
              <a:rPr lang="cs-CZ" dirty="0" smtClean="0"/>
              <a:t>, Holý vrch u Hlinné, </a:t>
            </a:r>
            <a:r>
              <a:rPr lang="cs-CZ" dirty="0" err="1" smtClean="0"/>
              <a:t>Hradišťanská</a:t>
            </a:r>
            <a:r>
              <a:rPr lang="cs-CZ" dirty="0" smtClean="0"/>
              <a:t> louka, kalvárie, Kamenná hůra, Kozí vrch, Lipská hora, Milá, Sluneční stráň a </a:t>
            </a:r>
            <a:r>
              <a:rPr lang="cs-CZ" dirty="0" err="1" smtClean="0"/>
              <a:t>Vrabinec</a:t>
            </a: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PP</a:t>
            </a:r>
            <a:r>
              <a:rPr lang="cs-CZ" dirty="0" smtClean="0"/>
              <a:t> </a:t>
            </a:r>
            <a:r>
              <a:rPr lang="cs-CZ" dirty="0"/>
              <a:t>B</a:t>
            </a:r>
            <a:r>
              <a:rPr lang="cs-CZ" dirty="0" smtClean="0"/>
              <a:t>abinské louky, Bobří soutěska v </a:t>
            </a:r>
            <a:r>
              <a:rPr lang="cs-CZ" dirty="0"/>
              <a:t>okresech Česká Lípa a Děčín, </a:t>
            </a:r>
            <a:r>
              <a:rPr lang="cs-CZ" dirty="0" smtClean="0"/>
              <a:t>PP Divoká rokle, Farská louka v </a:t>
            </a:r>
            <a:r>
              <a:rPr lang="cs-CZ" dirty="0"/>
              <a:t>okrese Česká Lípa, </a:t>
            </a:r>
            <a:r>
              <a:rPr lang="cs-CZ" dirty="0" smtClean="0"/>
              <a:t>PP Hradiště, PP Jílovské tisy, Košťálov, </a:t>
            </a:r>
            <a:r>
              <a:rPr lang="cs-CZ" dirty="0" err="1" smtClean="0"/>
              <a:t>Kuzov</a:t>
            </a:r>
            <a:r>
              <a:rPr lang="cs-CZ" dirty="0" smtClean="0"/>
              <a:t>, Loupežnická jeskyně, Lužické </a:t>
            </a:r>
            <a:r>
              <a:rPr lang="cs-CZ" dirty="0" err="1"/>
              <a:t>š</a:t>
            </a:r>
            <a:r>
              <a:rPr lang="cs-CZ" dirty="0" err="1" smtClean="0"/>
              <a:t>ipáky</a:t>
            </a:r>
            <a:r>
              <a:rPr lang="cs-CZ" dirty="0" smtClean="0"/>
              <a:t>, Magnetovec – Skalní hřib, PP </a:t>
            </a:r>
            <a:r>
              <a:rPr lang="cs-CZ" dirty="0" err="1" smtClean="0"/>
              <a:t>Nebočanský</a:t>
            </a:r>
            <a:r>
              <a:rPr lang="cs-CZ" dirty="0" smtClean="0"/>
              <a:t>  luh , </a:t>
            </a:r>
            <a:r>
              <a:rPr lang="cs-CZ" dirty="0" err="1" smtClean="0"/>
              <a:t>Plešivec</a:t>
            </a:r>
            <a:r>
              <a:rPr lang="cs-CZ" dirty="0" smtClean="0"/>
              <a:t>, </a:t>
            </a:r>
            <a:r>
              <a:rPr lang="cs-CZ" dirty="0" err="1" smtClean="0"/>
              <a:t>Radobýl</a:t>
            </a:r>
            <a:r>
              <a:rPr lang="cs-CZ" dirty="0" smtClean="0"/>
              <a:t>, Stříbrný roh, Štěpánovská hora, Tobiášův vrch, </a:t>
            </a:r>
            <a:r>
              <a:rPr lang="cs-CZ" dirty="0" err="1" smtClean="0"/>
              <a:t>Třtěnské</a:t>
            </a:r>
            <a:r>
              <a:rPr lang="cs-CZ" dirty="0" smtClean="0"/>
              <a:t> stráně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002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Soubor:Milleschau-WJP-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317000"/>
            <a:ext cx="5184576" cy="373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Soubor:Oblik1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580" y="933221"/>
            <a:ext cx="4890121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76056" y="933221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NPR Oblík (Lounsko)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5373216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NPR Milešovka, nejvyšší hora </a:t>
            </a:r>
            <a:r>
              <a:rPr lang="cs-CZ" dirty="0"/>
              <a:t>Č</a:t>
            </a:r>
            <a:r>
              <a:rPr lang="cs-CZ" dirty="0" smtClean="0"/>
              <a:t>eského středohoří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100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 descr="Soubor:Bílé stráně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15" y="1281975"/>
            <a:ext cx="4560441" cy="3377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0580" y="900000"/>
            <a:ext cx="3947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NPP Bílé stráně (Litoměřice)</a:t>
            </a:r>
            <a:endParaRPr lang="cs-CZ" dirty="0"/>
          </a:p>
        </p:txBody>
      </p:sp>
      <p:pic>
        <p:nvPicPr>
          <p:cNvPr id="4100" name="Picture 4" descr="Soubor:Vrkoc1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980728"/>
            <a:ext cx="302433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96136" y="5517232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NPP Vrkoč (Ústí nad Labem)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6180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 descr="Soubor:Nature reserve Číčov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80728"/>
            <a:ext cx="360040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3429000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 </a:t>
            </a:r>
            <a:r>
              <a:rPr lang="cs-CZ" dirty="0" err="1" smtClean="0"/>
              <a:t>Číčov</a:t>
            </a:r>
            <a:r>
              <a:rPr lang="cs-CZ" dirty="0" smtClean="0"/>
              <a:t>, stepní společenstva</a:t>
            </a:r>
          </a:p>
          <a:p>
            <a:r>
              <a:rPr lang="cs-CZ" dirty="0" smtClean="0"/>
              <a:t>Lounsko</a:t>
            </a:r>
            <a:endParaRPr lang="cs-CZ" dirty="0"/>
          </a:p>
        </p:txBody>
      </p:sp>
      <p:pic>
        <p:nvPicPr>
          <p:cNvPr id="5124" name="Picture 4" descr="Soubor:Bobří potok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80728"/>
            <a:ext cx="4176464" cy="4139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8024" y="5229200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PP Bobří soutěska (Verneřice, Kravaře)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441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6146" name="Picture 2" descr="Soubor:Skalni hrib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145" y="1556792"/>
            <a:ext cx="3600400" cy="4401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0428" y="980728"/>
            <a:ext cx="39375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PP Magnetovec – Skalní hřib (Velké Březno)</a:t>
            </a:r>
            <a:endParaRPr lang="cs-CZ" dirty="0"/>
          </a:p>
        </p:txBody>
      </p:sp>
      <p:pic>
        <p:nvPicPr>
          <p:cNvPr id="6150" name="Picture 6" descr="Soubor:Babinske louky.jpe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052736"/>
            <a:ext cx="4680520" cy="4228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67944" y="5373216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PP Babinské louky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6887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7170" name="Picture 2" descr="Soubor:Košťálov 009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396044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989459"/>
            <a:ext cx="84249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PP Košťálov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4221087"/>
            <a:ext cx="40324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Interiér paláce - bývalého rytířského </a:t>
            </a:r>
            <a:r>
              <a:rPr lang="cs-CZ" sz="1400" dirty="0" smtClean="0"/>
              <a:t>sálu</a:t>
            </a:r>
            <a:endParaRPr lang="cs-CZ" sz="1400" dirty="0"/>
          </a:p>
        </p:txBody>
      </p:sp>
      <p:pic>
        <p:nvPicPr>
          <p:cNvPr id="7172" name="Picture 4" descr="Soubor:Košťálov Heber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132856"/>
            <a:ext cx="3672408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68010" y="1825079"/>
            <a:ext cx="36724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Hrad roku 1844 na rytině F. A. </a:t>
            </a:r>
            <a:r>
              <a:rPr lang="cs-CZ" sz="1400" dirty="0" err="1"/>
              <a:t>Hebera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594356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 pro opakování</a:t>
            </a:r>
          </a:p>
          <a:p>
            <a:endParaRPr lang="cs-CZ" sz="2000" dirty="0"/>
          </a:p>
          <a:p>
            <a:pPr marL="457200" indent="-457200">
              <a:buAutoNum type="arabicPeriod"/>
            </a:pPr>
            <a:r>
              <a:rPr lang="cs-CZ" sz="2000" dirty="0" smtClean="0"/>
              <a:t>Uveď dva příklady CHKO v Ústeckém kraji.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Jak se jmenuje národní park v Ústeckém kraji?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Kde se nachází NPP Bílé stráně?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Kde ve nachází Magnetovec – Skalní hřib?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Co je předmětem obecné ochrany přírody a krajiny?</a:t>
            </a:r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580" y="1664775"/>
            <a:ext cx="8627884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AOPK ČR. </a:t>
            </a:r>
            <a:r>
              <a:rPr lang="cs-CZ" sz="1600" i="1" dirty="0"/>
              <a:t>Wikipedie</a:t>
            </a:r>
            <a:r>
              <a:rPr lang="cs-CZ" sz="1600" dirty="0"/>
              <a:t> [online]. [cit. 10.12.2013]. Dostupný na WWW: http://cs.wikipedia.org/wiki/Soubor:CHKO%2BNP_Czech_map.png 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/>
              <a:t>MIRACETI. </a:t>
            </a:r>
            <a:r>
              <a:rPr lang="cs-CZ" sz="1600" i="1" dirty="0"/>
              <a:t>Wikipedie</a:t>
            </a:r>
            <a:r>
              <a:rPr lang="cs-CZ" sz="1600" dirty="0"/>
              <a:t> [online]. [cit. 10.12.2013]. Dostupný na WWW: http://cs.wikipedia.org/wiki/Soubor:Mapa_CHKO_%C4%8Cesk%C3%A9_st%C5%99edoho%C5%99%C3%AD.svg </a:t>
            </a:r>
          </a:p>
          <a:p>
            <a:endParaRPr lang="cs-CZ" sz="1600" dirty="0" smtClean="0"/>
          </a:p>
          <a:p>
            <a:r>
              <a:rPr lang="cs-CZ" sz="1600" dirty="0"/>
              <a:t>AHZ. </a:t>
            </a:r>
            <a:r>
              <a:rPr lang="cs-CZ" sz="1600" i="1" dirty="0"/>
              <a:t>Wikipedie</a:t>
            </a:r>
            <a:r>
              <a:rPr lang="cs-CZ" sz="1600" dirty="0"/>
              <a:t> [online]. [cit. 10.12.2013]. Dostupný na WWW: http://cs.wikipedia.org/wiki/Soubor:Oblik1.jpg 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/>
              <a:t>WALTER J. PILSAK. </a:t>
            </a:r>
            <a:r>
              <a:rPr lang="cs-CZ" sz="1600" i="1" dirty="0"/>
              <a:t>Wikipedie</a:t>
            </a:r>
            <a:r>
              <a:rPr lang="cs-CZ" sz="1600" dirty="0"/>
              <a:t> [online]. [cit. 10.12.2013].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cs.wikipedia.org/wiki/Soubor:Milleschau-WJP-1.jpg</a:t>
            </a:r>
            <a:endParaRPr lang="cs-CZ" sz="1600" dirty="0" smtClean="0"/>
          </a:p>
          <a:p>
            <a:endParaRPr lang="cs-CZ" sz="1600" dirty="0"/>
          </a:p>
          <a:p>
            <a:r>
              <a:rPr lang="it-IT" sz="1600" dirty="0"/>
              <a:t>ROMANZAZVORKA. </a:t>
            </a:r>
            <a:r>
              <a:rPr lang="it-IT" sz="1600" i="1" dirty="0"/>
              <a:t>Wikipedie</a:t>
            </a:r>
            <a:r>
              <a:rPr lang="it-IT" sz="1600" dirty="0"/>
              <a:t> [online]. [cit. 10.12.2013]. Dostupný na WWW: http://cs.wikipedia.org/wiki/Soubor:B%C3%ADl%C3%A9_str%C3%A1n%C4%9B.JPG 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0580" y="1664775"/>
            <a:ext cx="86278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556792"/>
            <a:ext cx="871296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1600" dirty="0"/>
              <a:t>R.D. --ROLF-DRESDEN. </a:t>
            </a:r>
            <a:r>
              <a:rPr lang="nl-NL" sz="1600" i="1" dirty="0"/>
              <a:t>Wikipedie</a:t>
            </a:r>
            <a:r>
              <a:rPr lang="nl-NL" sz="1600" dirty="0"/>
              <a:t> [online]. [cit. 10.12.2013]. Dostupný na WWW: http://cs.wikipedia.org/wiki/Soubor:Vrkoc1.jpg 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/>
              <a:t>SEIFERT GÜNTHER. </a:t>
            </a:r>
            <a:r>
              <a:rPr lang="cs-CZ" sz="1600" i="1" dirty="0"/>
              <a:t>Wikipedie</a:t>
            </a:r>
            <a:r>
              <a:rPr lang="cs-CZ" sz="1600" dirty="0"/>
              <a:t> [online]. [cit. 10.12.2013]. Dostupný na WWW: http://cs.wikipedia.org/wiki/Soubor:Nature_reserve_%C4%8C%C3%AD%C4%8Dov.jpg </a:t>
            </a:r>
            <a:endParaRPr lang="cs-CZ" sz="1600" dirty="0" smtClean="0"/>
          </a:p>
          <a:p>
            <a:endParaRPr lang="cs-CZ" sz="1600" dirty="0"/>
          </a:p>
          <a:p>
            <a:r>
              <a:rPr lang="it-IT" sz="1600" dirty="0"/>
              <a:t>ROMANZAZVORKA. </a:t>
            </a:r>
            <a:r>
              <a:rPr lang="it-IT" sz="1600" i="1" dirty="0"/>
              <a:t>Wikipedie</a:t>
            </a:r>
            <a:r>
              <a:rPr lang="it-IT" sz="1600" dirty="0"/>
              <a:t> [online]. [cit. 10.12.2013]. Dostupný na WWW: http://cs.wikipedia.org/wiki/Soubor:Bob%C5%99%C3%AD_potok.JPG 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/>
              <a:t>ROLF-DRESDEN. </a:t>
            </a:r>
            <a:r>
              <a:rPr lang="cs-CZ" sz="1600" i="1" dirty="0"/>
              <a:t>Wikipedie</a:t>
            </a:r>
            <a:r>
              <a:rPr lang="cs-CZ" sz="1600" dirty="0"/>
              <a:t> [online]. [cit. 10.12.2013]. Dostupný na WWW: http://cs.wikipedia.org/wiki/Soubor:Skalni_hrib.jpg 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/>
              <a:t>GORTYNA. </a:t>
            </a:r>
            <a:r>
              <a:rPr lang="cs-CZ" sz="1600" i="1" dirty="0"/>
              <a:t>Wikipedie</a:t>
            </a:r>
            <a:r>
              <a:rPr lang="cs-CZ" sz="1600" dirty="0"/>
              <a:t> [online]. [cit. 10.12.2013].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cs.wikipedia.org/wiki/Soubor:Ko%C5%A1%C5%A5%C3%A1lov_009.jpg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093595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664775"/>
            <a:ext cx="835292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FERDINAND HEBER. </a:t>
            </a:r>
            <a:r>
              <a:rPr lang="cs-CZ" sz="1600" i="1" dirty="0"/>
              <a:t>Wikipedie</a:t>
            </a:r>
            <a:r>
              <a:rPr lang="cs-CZ" sz="1600" dirty="0"/>
              <a:t> [online]. [cit. 10.12.2013]. Dostupný na WWW: http://cs.wikipedia.org/wiki/Soubor:Ko%C5%A1%C5%A5%C3%A1lov_Heber.jpg 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/>
              <a:t> SEE BELOW. </a:t>
            </a:r>
            <a:r>
              <a:rPr lang="cs-CZ" sz="1600" i="1" dirty="0"/>
              <a:t>Wikipedie</a:t>
            </a:r>
            <a:r>
              <a:rPr lang="cs-CZ" sz="1600" dirty="0"/>
              <a:t> [online]. [cit. 10.12.2013]. Dostupný na WWW: http://cs.wikipedia.org/wiki/Soubor:Babinske_louky.jpeg </a:t>
            </a:r>
            <a:endParaRPr lang="cs-CZ" sz="1600" dirty="0" smtClean="0"/>
          </a:p>
          <a:p>
            <a:endParaRPr lang="cs-CZ" sz="1600" dirty="0"/>
          </a:p>
          <a:p>
            <a:endParaRPr lang="cs-CZ" sz="1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0305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799</TotalTime>
  <Words>683</Words>
  <Application>Microsoft Office PowerPoint</Application>
  <PresentationFormat>Předvádění na obrazovce (4:3)</PresentationFormat>
  <Paragraphs>120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52</cp:revision>
  <dcterms:created xsi:type="dcterms:W3CDTF">2010-11-01T23:40:31Z</dcterms:created>
  <dcterms:modified xsi:type="dcterms:W3CDTF">2013-12-11T10:22:01Z</dcterms:modified>
</cp:coreProperties>
</file>