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479419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VY_62_INOVACE_2002_JEDNODUCHÉ Ú.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Jednoduché úrokování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15.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9483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Jednoduché úrokování.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s jednoduchým výpočtem úroků.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709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askerville Old Face" pitchFamily="18" charset="0"/>
              </a:rPr>
              <a:t>Jednoduché úrokování</a:t>
            </a:r>
            <a:endParaRPr lang="cs-CZ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dirty="0" smtClean="0">
                <a:latin typeface="Baskerville Old Face" pitchFamily="18" charset="0"/>
              </a:rPr>
              <a:t>K výpočtu úroků existuje několik vzorců, pro období roční, měsíční, denní. </a:t>
            </a:r>
          </a:p>
          <a:p>
            <a:pPr marL="0" indent="0">
              <a:buNone/>
            </a:pPr>
            <a:endParaRPr lang="cs-CZ" sz="32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200" i="1" dirty="0" smtClean="0">
                <a:latin typeface="Baskerville Old Face" pitchFamily="18" charset="0"/>
              </a:rPr>
              <a:t>Pro výpočet se často využívá zjednodušení, když měsíc počítáme </a:t>
            </a:r>
            <a:r>
              <a:rPr lang="cs-CZ" sz="3200" i="1" dirty="0" smtClean="0">
                <a:solidFill>
                  <a:schemeClr val="accent4">
                    <a:lumMod val="75000"/>
                  </a:schemeClr>
                </a:solidFill>
                <a:latin typeface="Baskerville Old Face" pitchFamily="18" charset="0"/>
              </a:rPr>
              <a:t>30 dní </a:t>
            </a:r>
            <a:r>
              <a:rPr lang="cs-CZ" sz="3200" i="1" dirty="0" smtClean="0">
                <a:latin typeface="Baskerville Old Face" pitchFamily="18" charset="0"/>
              </a:rPr>
              <a:t>a rok </a:t>
            </a:r>
            <a:r>
              <a:rPr lang="cs-CZ" sz="3200" i="1" dirty="0" smtClean="0">
                <a:solidFill>
                  <a:schemeClr val="accent4">
                    <a:lumMod val="75000"/>
                  </a:schemeClr>
                </a:solidFill>
                <a:latin typeface="Baskerville Old Face" pitchFamily="18" charset="0"/>
              </a:rPr>
              <a:t>360 dní.</a:t>
            </a:r>
            <a:endParaRPr lang="cs-CZ" sz="3200" i="1" dirty="0">
              <a:solidFill>
                <a:schemeClr val="accent4">
                  <a:lumMod val="75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00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askerville Old Face" pitchFamily="18" charset="0"/>
              </a:rPr>
              <a:t>Jednoduché úrokování</a:t>
            </a:r>
            <a:endParaRPr lang="cs-CZ" b="1" i="1" dirty="0">
              <a:latin typeface="Baskerville Old Face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pPr marL="0" indent="0">
                  <a:buNone/>
                </a:pPr>
                <a:r>
                  <a:rPr lang="cs-CZ" sz="3200" i="1" dirty="0" smtClean="0">
                    <a:latin typeface="Baskerville Old Face" pitchFamily="18" charset="0"/>
                  </a:rPr>
                  <a:t>Pro výpočet se často využívá zjednodušení, když měsíc počítáme </a:t>
                </a:r>
                <a:r>
                  <a:rPr lang="cs-CZ" sz="3200" i="1" dirty="0" smtClean="0">
                    <a:solidFill>
                      <a:schemeClr val="accent4">
                        <a:lumMod val="75000"/>
                      </a:schemeClr>
                    </a:solidFill>
                    <a:latin typeface="Baskerville Old Face" pitchFamily="18" charset="0"/>
                  </a:rPr>
                  <a:t>30 dní </a:t>
                </a:r>
                <a:r>
                  <a:rPr lang="cs-CZ" sz="3200" i="1" dirty="0" smtClean="0">
                    <a:latin typeface="Baskerville Old Face" pitchFamily="18" charset="0"/>
                  </a:rPr>
                  <a:t>a rok </a:t>
                </a:r>
                <a:r>
                  <a:rPr lang="cs-CZ" sz="3200" i="1" dirty="0" smtClean="0">
                    <a:solidFill>
                      <a:schemeClr val="accent4">
                        <a:lumMod val="75000"/>
                      </a:schemeClr>
                    </a:solidFill>
                    <a:latin typeface="Baskerville Old Face" pitchFamily="18" charset="0"/>
                  </a:rPr>
                  <a:t>360 dní.</a:t>
                </a:r>
              </a:p>
              <a:p>
                <a:pPr marL="0" indent="0">
                  <a:buNone/>
                </a:pPr>
                <a:endParaRPr lang="cs-CZ" sz="3200" i="1" dirty="0">
                  <a:solidFill>
                    <a:schemeClr val="accent4">
                      <a:lumMod val="75000"/>
                    </a:schemeClr>
                  </a:solidFill>
                  <a:latin typeface="Baskerville Old Face" pitchFamily="18" charset="0"/>
                </a:endParaRPr>
              </a:p>
              <a:p>
                <a:pPr marL="0" indent="0">
                  <a:buNone/>
                </a:pPr>
                <a:r>
                  <a:rPr lang="cs-CZ" sz="3200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       úrok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po</m:t>
                        </m:r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čá</m:t>
                        </m:r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te</m:t>
                        </m:r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č</m:t>
                        </m:r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n</m:t>
                        </m:r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í </m:t>
                        </m:r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jistina</m:t>
                        </m:r>
                      </m:num>
                      <m:den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200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  x  úroková sazba  x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po</m:t>
                        </m:r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č</m:t>
                        </m:r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et</m:t>
                        </m:r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dn</m:t>
                        </m:r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í</m:t>
                        </m:r>
                      </m:num>
                      <m:den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accent1">
                      <a:lumMod val="75000"/>
                    </a:schemeClr>
                  </a:solidFill>
                  <a:latin typeface="Baskerville Old Face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444" t="-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3468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askerville Old Face" pitchFamily="18" charset="0"/>
              </a:rPr>
              <a:t>Jednoduché úrokování</a:t>
            </a:r>
            <a:endParaRPr lang="cs-CZ" b="1" i="1" dirty="0">
              <a:latin typeface="Baskerville Old Face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988840"/>
                <a:ext cx="8229600" cy="4144963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cs-CZ" sz="2800" i="1" dirty="0" smtClean="0">
                    <a:latin typeface="Baskerville Old Face" pitchFamily="18" charset="0"/>
                  </a:rPr>
                  <a:t>Příklad: </a:t>
                </a:r>
              </a:p>
              <a:p>
                <a:pPr marL="0" indent="0">
                  <a:buNone/>
                </a:pPr>
                <a:r>
                  <a:rPr lang="cs-CZ" sz="2800" i="1" dirty="0" smtClean="0">
                    <a:latin typeface="Baskerville Old Face" pitchFamily="18" charset="0"/>
                  </a:rPr>
                  <a:t>Dne </a:t>
                </a:r>
                <a:r>
                  <a:rPr lang="cs-CZ" sz="2800" i="1" dirty="0">
                    <a:latin typeface="Baskerville Old Face" pitchFamily="18" charset="0"/>
                  </a:rPr>
                  <a:t>5</a:t>
                </a:r>
                <a:r>
                  <a:rPr lang="cs-CZ" sz="2800" i="1" dirty="0" smtClean="0">
                    <a:latin typeface="Baskerville Old Face" pitchFamily="18" charset="0"/>
                  </a:rPr>
                  <a:t>. </a:t>
                </a:r>
                <a:r>
                  <a:rPr lang="cs-CZ" sz="2800" i="1" dirty="0">
                    <a:latin typeface="Baskerville Old Face" pitchFamily="18" charset="0"/>
                  </a:rPr>
                  <a:t>5</a:t>
                </a:r>
                <a:r>
                  <a:rPr lang="cs-CZ" sz="2800" i="1" dirty="0" smtClean="0">
                    <a:latin typeface="Baskerville Old Face" pitchFamily="18" charset="0"/>
                  </a:rPr>
                  <a:t>. </a:t>
                </a:r>
                <a:r>
                  <a:rPr lang="cs-CZ" sz="2800" i="1" dirty="0">
                    <a:latin typeface="Baskerville Old Face" pitchFamily="18" charset="0"/>
                  </a:rPr>
                  <a:t>jsme při úrokové sazbě uložili na 4 % 100 000 Kč. </a:t>
                </a:r>
                <a:r>
                  <a:rPr lang="cs-CZ" sz="2800" i="1" dirty="0" smtClean="0">
                    <a:latin typeface="Baskerville Old Face" pitchFamily="18" charset="0"/>
                  </a:rPr>
                  <a:t>Vybrali jsme </a:t>
                </a:r>
                <a:r>
                  <a:rPr lang="cs-CZ" sz="2800" i="1" dirty="0">
                    <a:latin typeface="Baskerville Old Face" pitchFamily="18" charset="0"/>
                  </a:rPr>
                  <a:t>je </a:t>
                </a:r>
                <a:r>
                  <a:rPr lang="cs-CZ" sz="2800" i="1" dirty="0" smtClean="0">
                    <a:latin typeface="Baskerville Old Face" pitchFamily="18" charset="0"/>
                  </a:rPr>
                  <a:t>14. 12. </a:t>
                </a:r>
                <a:r>
                  <a:rPr lang="cs-CZ" sz="2800" i="1" dirty="0">
                    <a:latin typeface="Baskerville Old Face" pitchFamily="18" charset="0"/>
                  </a:rPr>
                  <a:t>včetně úroku</a:t>
                </a:r>
                <a:r>
                  <a:rPr lang="cs-CZ" sz="2800" i="1" dirty="0" smtClean="0">
                    <a:latin typeface="Baskerville Old Face" pitchFamily="18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sz="2800" i="1" dirty="0">
                    <a:latin typeface="Baskerville Old Face" pitchFamily="18" charset="0"/>
                  </a:rPr>
                  <a:t>Počet dnů = (</a:t>
                </a:r>
                <a:r>
                  <a:rPr lang="cs-CZ" sz="2800" i="1" dirty="0" smtClean="0">
                    <a:latin typeface="Baskerville Old Face" pitchFamily="18" charset="0"/>
                  </a:rPr>
                  <a:t>12 </a:t>
                </a:r>
                <a:r>
                  <a:rPr lang="cs-CZ" sz="2800" i="1" dirty="0">
                    <a:latin typeface="Baskerville Old Face" pitchFamily="18" charset="0"/>
                  </a:rPr>
                  <a:t>– </a:t>
                </a:r>
                <a:r>
                  <a:rPr lang="cs-CZ" sz="2800" i="1" dirty="0" smtClean="0">
                    <a:latin typeface="Baskerville Old Face" pitchFamily="18" charset="0"/>
                  </a:rPr>
                  <a:t>5) </a:t>
                </a:r>
                <a:r>
                  <a:rPr lang="cs-CZ" sz="2800" i="1" dirty="0">
                    <a:latin typeface="Baskerville Old Face" pitchFamily="18" charset="0"/>
                  </a:rPr>
                  <a:t>× 30 + (</a:t>
                </a:r>
                <a:r>
                  <a:rPr lang="cs-CZ" sz="2800" i="1" dirty="0" smtClean="0">
                    <a:latin typeface="Baskerville Old Face" pitchFamily="18" charset="0"/>
                  </a:rPr>
                  <a:t>14 </a:t>
                </a:r>
                <a:r>
                  <a:rPr lang="cs-CZ" sz="2800" i="1" dirty="0">
                    <a:latin typeface="Baskerville Old Face" pitchFamily="18" charset="0"/>
                  </a:rPr>
                  <a:t>– </a:t>
                </a:r>
                <a:r>
                  <a:rPr lang="cs-CZ" sz="2800" i="1" dirty="0" smtClean="0">
                    <a:latin typeface="Baskerville Old Face" pitchFamily="18" charset="0"/>
                  </a:rPr>
                  <a:t>5) </a:t>
                </a:r>
                <a:r>
                  <a:rPr lang="cs-CZ" sz="2800" i="1" dirty="0">
                    <a:latin typeface="Baskerville Old Face" pitchFamily="18" charset="0"/>
                  </a:rPr>
                  <a:t>= 219 dnů</a:t>
                </a:r>
                <a:r>
                  <a:rPr lang="cs-CZ" sz="2800" i="1" dirty="0" smtClean="0">
                    <a:latin typeface="Baskerville Old Face" pitchFamily="18" charset="0"/>
                  </a:rPr>
                  <a:t>.</a:t>
                </a:r>
                <a:endParaRPr lang="cs-CZ" sz="3200" dirty="0">
                  <a:solidFill>
                    <a:schemeClr val="accent1">
                      <a:lumMod val="75000"/>
                    </a:schemeClr>
                  </a:solidFill>
                  <a:latin typeface="Baskerville Old Face" pitchFamily="18" charset="0"/>
                </a:endParaRPr>
              </a:p>
              <a:p>
                <a:pPr marL="0" indent="0">
                  <a:buNone/>
                </a:pPr>
                <a:r>
                  <a:rPr lang="cs-CZ" sz="3200" i="1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úrok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100 000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200" i="1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  x  4  x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219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r>
                  <a:rPr lang="cs-CZ" sz="3200" i="1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 = 2 433 Kč</a:t>
                </a:r>
              </a:p>
              <a:p>
                <a:pPr marL="0" indent="0">
                  <a:buNone/>
                </a:pPr>
                <a:endParaRPr lang="cs-CZ" sz="3200" i="1" dirty="0" smtClean="0">
                  <a:solidFill>
                    <a:schemeClr val="accent1">
                      <a:lumMod val="75000"/>
                    </a:schemeClr>
                  </a:solidFill>
                  <a:latin typeface="Baskerville Old Face" pitchFamily="18" charset="0"/>
                </a:endParaRPr>
              </a:p>
              <a:p>
                <a:pPr marL="0" indent="0">
                  <a:buNone/>
                </a:pPr>
                <a:r>
                  <a:rPr lang="cs-CZ" sz="3200" i="1" dirty="0" smtClean="0">
                    <a:solidFill>
                      <a:schemeClr val="tx2">
                        <a:lumMod val="75000"/>
                      </a:schemeClr>
                    </a:solidFill>
                    <a:latin typeface="Baskerville Old Face" pitchFamily="18" charset="0"/>
                  </a:rPr>
                  <a:t>Celková částka bude 100 000 + 2 433 =</a:t>
                </a:r>
                <a:r>
                  <a:rPr lang="cs-CZ" sz="3200" i="1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 102 433Kč</a:t>
                </a:r>
                <a:endParaRPr lang="cs-CZ" sz="3200" i="1" dirty="0">
                  <a:solidFill>
                    <a:schemeClr val="accent1">
                      <a:lumMod val="75000"/>
                    </a:schemeClr>
                  </a:solidFill>
                  <a:latin typeface="Baskerville Old Face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988840"/>
                <a:ext cx="8229600" cy="4144963"/>
              </a:xfrm>
              <a:blipFill rotWithShape="1">
                <a:blip r:embed="rId2"/>
                <a:stretch>
                  <a:fillRect l="-2889" t="-1471" b="-33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0409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askerville Old Face" pitchFamily="18" charset="0"/>
              </a:rPr>
              <a:t>Jednoduché úrokování</a:t>
            </a:r>
            <a:endParaRPr lang="cs-CZ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144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>
                <a:latin typeface="Baskerville Old Face" pitchFamily="18" charset="0"/>
              </a:rPr>
              <a:t>Vypočtený úrok je třeba snížit o </a:t>
            </a:r>
            <a:r>
              <a:rPr lang="cs-CZ" sz="2800" b="1" i="1" dirty="0">
                <a:latin typeface="Baskerville Old Face" pitchFamily="18" charset="0"/>
              </a:rPr>
              <a:t>srážkovou daň z příjmů</a:t>
            </a:r>
            <a:r>
              <a:rPr lang="cs-CZ" sz="2800" i="1" dirty="0">
                <a:latin typeface="Baskerville Old Face" pitchFamily="18" charset="0"/>
              </a:rPr>
              <a:t>. </a:t>
            </a:r>
            <a:endParaRPr lang="cs-CZ" sz="28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P</a:t>
            </a:r>
            <a:r>
              <a:rPr lang="cs-CZ" sz="2800" i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ozor!!!!!  Platí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pouze pro </a:t>
            </a:r>
            <a:r>
              <a:rPr lang="cs-CZ" sz="2800" i="1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vklady soukromých </a:t>
            </a:r>
            <a:r>
              <a:rPr lang="cs-CZ" sz="2800" i="1" dirty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osob. </a:t>
            </a:r>
            <a:r>
              <a:rPr lang="cs-CZ" sz="2800" i="1" dirty="0">
                <a:latin typeface="Baskerville Old Face" pitchFamily="18" charset="0"/>
              </a:rPr>
              <a:t>Úroky z vkladů na podnikatelských účtech se zdaňují až při </a:t>
            </a:r>
            <a:r>
              <a:rPr lang="cs-CZ" sz="2800" i="1" dirty="0" smtClean="0">
                <a:latin typeface="Baskerville Old Face" pitchFamily="18" charset="0"/>
              </a:rPr>
              <a:t>podání daňového přiznání .</a:t>
            </a:r>
          </a:p>
          <a:p>
            <a:pPr marL="0" indent="0">
              <a:buNone/>
            </a:pPr>
            <a:r>
              <a:rPr lang="cs-CZ" sz="2800" b="1" i="1" dirty="0" smtClean="0">
                <a:latin typeface="Baskerville Old Face" pitchFamily="18" charset="0"/>
              </a:rPr>
              <a:t>Příklad:  </a:t>
            </a:r>
            <a:r>
              <a:rPr lang="cs-CZ" sz="2800" i="1" dirty="0" smtClean="0">
                <a:latin typeface="Baskerville Old Face" pitchFamily="18" charset="0"/>
              </a:rPr>
              <a:t>Z vypočteného úroku srazíme 15% </a:t>
            </a:r>
            <a:r>
              <a:rPr lang="cs-CZ" sz="2800" i="1" smtClean="0">
                <a:latin typeface="Baskerville Old Face" pitchFamily="18" charset="0"/>
              </a:rPr>
              <a:t>daň:</a:t>
            </a:r>
          </a:p>
          <a:p>
            <a:pPr marL="0" indent="0">
              <a:buNone/>
            </a:pPr>
            <a:endParaRPr lang="cs-CZ" sz="28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800" i="1" dirty="0">
                <a:latin typeface="Baskerville Old Face" pitchFamily="18" charset="0"/>
              </a:rPr>
              <a:t>	</a:t>
            </a:r>
            <a:r>
              <a:rPr lang="cs-CZ" sz="2800" i="1" dirty="0" smtClean="0">
                <a:latin typeface="Baskerville Old Face" pitchFamily="18" charset="0"/>
              </a:rPr>
              <a:t>	</a:t>
            </a:r>
            <a:r>
              <a:rPr lang="cs-CZ" sz="2800" i="1" u="sng" dirty="0" smtClean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2 </a:t>
            </a:r>
            <a:r>
              <a:rPr lang="cs-CZ" sz="2800" i="1" u="sng" dirty="0">
                <a:solidFill>
                  <a:schemeClr val="accent1">
                    <a:lumMod val="50000"/>
                  </a:schemeClr>
                </a:solidFill>
                <a:latin typeface="Baskerville Old Face" pitchFamily="18" charset="0"/>
              </a:rPr>
              <a:t>433 × 0,15 ≅ 2 068 Kč.</a:t>
            </a:r>
            <a:endParaRPr lang="cs-CZ" sz="3200" i="1" u="sng" dirty="0">
              <a:solidFill>
                <a:schemeClr val="accent1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513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997839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92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35</TotalTime>
  <Words>284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Macro</vt:lpstr>
      <vt:lpstr>Prezentace aplikace PowerPoint</vt:lpstr>
      <vt:lpstr>Anotace</vt:lpstr>
      <vt:lpstr>Jednoduché úrokování</vt:lpstr>
      <vt:lpstr>Jednoduché úrokování</vt:lpstr>
      <vt:lpstr>Jednoduché úrokování</vt:lpstr>
      <vt:lpstr>Jednoduché úrokování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7</cp:revision>
  <dcterms:created xsi:type="dcterms:W3CDTF">2013-08-25T13:42:27Z</dcterms:created>
  <dcterms:modified xsi:type="dcterms:W3CDTF">2013-11-14T09:38:19Z</dcterms:modified>
</cp:coreProperties>
</file>