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05" r:id="rId2"/>
    <p:sldId id="306" r:id="rId3"/>
    <p:sldId id="283" r:id="rId4"/>
    <p:sldId id="289" r:id="rId5"/>
    <p:sldId id="281" r:id="rId6"/>
    <p:sldId id="288" r:id="rId7"/>
    <p:sldId id="293" r:id="rId8"/>
    <p:sldId id="309" r:id="rId9"/>
    <p:sldId id="301" r:id="rId10"/>
    <p:sldId id="303" r:id="rId11"/>
    <p:sldId id="295" r:id="rId12"/>
    <p:sldId id="296" r:id="rId13"/>
    <p:sldId id="304" r:id="rId14"/>
    <p:sldId id="307" r:id="rId15"/>
    <p:sldId id="308" r:id="rId16"/>
    <p:sldId id="286" r:id="rId17"/>
    <p:sldId id="302" r:id="rId18"/>
    <p:sldId id="29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3689CA-354E-4095-863D-E86F4CCEBE11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38974-75A7-4A5C-8445-6F397C22000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65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38974-75A7-4A5C-8445-6F397C22000C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212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9BE7-EFB7-4A8B-A989-C749D9BAD0ED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796552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DC87D0-4948-4352-A1E7-3ED69377F0D1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995166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998FB-91AF-408A-B540-129C98C089F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2983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48D7A-2C38-4ECD-90B5-1B5EEFA616A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151151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D8ACC7-6F5E-4E15-8AD8-7E67EA22498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21168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7C3E6F-6383-4B75-9AC8-5DB3E3EDD29D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975583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C8FB3-4197-4167-BFEF-78D403EE186B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919982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783FA-AF61-4043-ACDC-4C43BE13D87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575016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241C3A-B66E-4352-9D6B-1985B3C860C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32169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8B74B-51E0-4183-ADBF-5AD8F35174C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53024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546E35-F2B8-4EB0-87A7-7DA039AA0C5C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424855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C4CE3F05-3588-4A93-A3F7-A4EDFF72509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0" y="1988840"/>
            <a:ext cx="9144000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Tachov, příspěvková organizace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8.12 .2013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VY_32_INOVACE_11A_Z6_07_Působení </a:t>
            </a:r>
            <a:r>
              <a:rPr lang="cs-CZ" sz="24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povrchové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tekoucí vody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     vodní tok, eroze, valouny, delta</a:t>
            </a:r>
            <a:endParaRPr lang="cs-CZ" sz="2400" b="0" cap="all" dirty="0">
              <a:ln w="0"/>
              <a:solidFill>
                <a:schemeClr val="tx1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922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400" b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Působení povrchové tekoucí vody</a:t>
            </a:r>
            <a:endParaRPr lang="cs-CZ" sz="2400" b="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cs typeface="Times New Roman" pitchFamily="18" charset="0"/>
              </a:rPr>
              <a:t>Žáci se seznámí s tím, jak povrchová tekoucí voda přetváří zemský povrch, dále se seznámí s pojmy delta, kaňon, valoun, eroze a meandr.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35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1403648" y="620713"/>
            <a:ext cx="633571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dirty="0">
                <a:solidFill>
                  <a:srgbClr val="FF3300"/>
                </a:solidFill>
              </a:rPr>
              <a:t>Působení povrchové tekoucí vody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323850" y="1628775"/>
            <a:ext cx="8135938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dirty="0"/>
              <a:t>Tok dělíme na 3 části :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2400" dirty="0">
                <a:solidFill>
                  <a:schemeClr val="accent2"/>
                </a:solidFill>
              </a:rPr>
              <a:t>horní tok</a:t>
            </a:r>
            <a:r>
              <a:rPr lang="cs-CZ" altLang="cs-CZ" sz="2400" dirty="0"/>
              <a:t> </a:t>
            </a:r>
            <a:r>
              <a:rPr lang="cs-CZ" altLang="cs-CZ" sz="2400" b="0" dirty="0"/>
              <a:t>( </a:t>
            </a:r>
            <a:r>
              <a:rPr lang="cs-CZ" altLang="cs-CZ" sz="2400" dirty="0"/>
              <a:t>vymílá, obrušuje </a:t>
            </a:r>
            <a:r>
              <a:rPr lang="cs-CZ" altLang="cs-CZ" sz="2400" b="0" dirty="0"/>
              <a:t>– vznik </a:t>
            </a:r>
            <a:r>
              <a:rPr lang="cs-CZ" altLang="cs-CZ" sz="2400" b="0" u="sng" dirty="0"/>
              <a:t>valounů</a:t>
            </a:r>
            <a:r>
              <a:rPr lang="cs-CZ" altLang="cs-CZ" sz="2400" b="0" dirty="0"/>
              <a:t> </a:t>
            </a:r>
            <a:r>
              <a:rPr lang="cs-CZ" altLang="cs-CZ" sz="2400" b="0" dirty="0" smtClean="0"/>
              <a:t>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2400" dirty="0" smtClean="0">
                <a:solidFill>
                  <a:schemeClr val="accent2"/>
                </a:solidFill>
              </a:rPr>
              <a:t>střední </a:t>
            </a:r>
            <a:r>
              <a:rPr lang="cs-CZ" altLang="cs-CZ" sz="2400" dirty="0">
                <a:solidFill>
                  <a:schemeClr val="accent2"/>
                </a:solidFill>
              </a:rPr>
              <a:t>tok</a:t>
            </a:r>
            <a:r>
              <a:rPr lang="cs-CZ" altLang="cs-CZ" sz="2400" dirty="0"/>
              <a:t> </a:t>
            </a:r>
            <a:r>
              <a:rPr lang="cs-CZ" altLang="cs-CZ" sz="2400" b="0" dirty="0" smtClean="0"/>
              <a:t>(</a:t>
            </a:r>
            <a:r>
              <a:rPr lang="cs-CZ" altLang="cs-CZ" sz="2400" dirty="0" smtClean="0"/>
              <a:t>přenos </a:t>
            </a:r>
            <a:r>
              <a:rPr lang="cs-CZ" altLang="cs-CZ" sz="2400" b="0" dirty="0"/>
              <a:t>materiálu 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2400" dirty="0">
                <a:solidFill>
                  <a:schemeClr val="accent2"/>
                </a:solidFill>
              </a:rPr>
              <a:t>dolní tok</a:t>
            </a:r>
            <a:r>
              <a:rPr lang="cs-CZ" altLang="cs-CZ" sz="2400" dirty="0"/>
              <a:t> ( usazování, </a:t>
            </a:r>
            <a:r>
              <a:rPr lang="cs-CZ" altLang="cs-CZ" sz="2400" b="0" dirty="0"/>
              <a:t>vznik říčních nánosů</a:t>
            </a:r>
            <a:r>
              <a:rPr lang="cs-CZ" altLang="cs-CZ" sz="2400" dirty="0"/>
              <a:t> </a:t>
            </a:r>
            <a:r>
              <a:rPr lang="cs-CZ" altLang="cs-CZ" sz="2400" b="0" dirty="0"/>
              <a:t>)</a:t>
            </a:r>
          </a:p>
          <a:p>
            <a:pPr>
              <a:spcBef>
                <a:spcPct val="50000"/>
              </a:spcBef>
              <a:buFontTx/>
              <a:buChar char="-"/>
            </a:pPr>
            <a:endParaRPr lang="cs-CZ" altLang="cs-CZ" sz="2400" dirty="0"/>
          </a:p>
          <a:p>
            <a:pPr>
              <a:spcBef>
                <a:spcPct val="50000"/>
              </a:spcBef>
            </a:pPr>
            <a:r>
              <a:rPr lang="cs-CZ" altLang="cs-CZ" sz="2400" dirty="0">
                <a:solidFill>
                  <a:srgbClr val="FF3300"/>
                </a:solidFill>
              </a:rPr>
              <a:t>Delta</a:t>
            </a:r>
            <a:r>
              <a:rPr lang="cs-CZ" altLang="cs-CZ" sz="2400" dirty="0"/>
              <a:t> </a:t>
            </a:r>
            <a:r>
              <a:rPr lang="cs-CZ" altLang="cs-CZ" sz="2400" b="0" dirty="0"/>
              <a:t>je</a:t>
            </a:r>
            <a:r>
              <a:rPr lang="cs-CZ" altLang="cs-CZ" sz="2400" dirty="0"/>
              <a:t> náplavová </a:t>
            </a:r>
            <a:r>
              <a:rPr lang="cs-CZ" altLang="cs-CZ" sz="2400" b="0" dirty="0"/>
              <a:t>rovina při ústí řek, která má tvar</a:t>
            </a:r>
            <a:r>
              <a:rPr lang="cs-CZ" altLang="cs-CZ" sz="2400" dirty="0"/>
              <a:t> trojúhelníku.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588224" y="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69406"/>
            <a:ext cx="7051458" cy="528859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202238"/>
            <a:ext cx="871296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Horní </a:t>
            </a:r>
            <a:r>
              <a:rPr lang="cs-CZ" sz="2400" dirty="0" smtClean="0">
                <a:solidFill>
                  <a:srgbClr val="FF0000"/>
                </a:solidFill>
              </a:rPr>
              <a:t>tok  </a:t>
            </a:r>
          </a:p>
          <a:p>
            <a:r>
              <a:rPr lang="cs-CZ" sz="2000" dirty="0" smtClean="0"/>
              <a:t>  </a:t>
            </a:r>
          </a:p>
          <a:p>
            <a:r>
              <a:rPr lang="cs-CZ" sz="2000" dirty="0" smtClean="0"/>
              <a:t>- řeka má prudký spád, </a:t>
            </a:r>
            <a:r>
              <a:rPr lang="cs-CZ" altLang="cs-CZ" sz="2000" b="0" dirty="0"/>
              <a:t>převládá </a:t>
            </a:r>
            <a:r>
              <a:rPr lang="cs-CZ" altLang="cs-CZ" sz="2000" dirty="0"/>
              <a:t>eroze</a:t>
            </a:r>
            <a:r>
              <a:rPr lang="cs-CZ" altLang="cs-CZ" sz="2000" b="0" dirty="0"/>
              <a:t>, </a:t>
            </a:r>
            <a:r>
              <a:rPr lang="cs-CZ" altLang="cs-CZ" sz="2000" dirty="0"/>
              <a:t>vymílání</a:t>
            </a:r>
            <a:r>
              <a:rPr lang="cs-CZ" altLang="cs-CZ" sz="2000" b="0" dirty="0"/>
              <a:t> </a:t>
            </a:r>
            <a:r>
              <a:rPr lang="cs-CZ" altLang="cs-CZ" sz="2000" b="0" dirty="0" smtClean="0"/>
              <a:t>koryta – vznik valounů</a:t>
            </a:r>
            <a:endParaRPr lang="cs-CZ" altLang="cs-CZ" sz="2000" b="0" dirty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1458" y="5445224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Madawaska River at Whitney, Ontario, Canada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4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 descr="obláz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8062"/>
            <a:ext cx="7200800" cy="5401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892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0" dirty="0" smtClean="0"/>
              <a:t>Úlomky hornin narážejí na dno koryta a na jeho břehy, drobí se a jejich hrany se </a:t>
            </a:r>
            <a:r>
              <a:rPr lang="cs-CZ" sz="2400" dirty="0" smtClean="0"/>
              <a:t>obrušují</a:t>
            </a:r>
            <a:r>
              <a:rPr lang="cs-CZ" sz="2400" b="0" dirty="0" smtClean="0"/>
              <a:t> -  vznikají</a:t>
            </a:r>
            <a:r>
              <a:rPr lang="cs-CZ" sz="2400" b="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valouny</a:t>
            </a:r>
            <a:r>
              <a:rPr lang="cs-CZ" sz="2400" b="0" dirty="0" smtClean="0"/>
              <a:t>.</a:t>
            </a:r>
            <a:endParaRPr lang="cs-CZ" sz="24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988041"/>
            <a:ext cx="6048672" cy="584077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128826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b="0" dirty="0"/>
              <a:t>Unášené kameny se podílejí na brousící činnosti, na některých řekách </a:t>
            </a:r>
            <a:endParaRPr lang="cs-CZ" altLang="cs-CZ" sz="2000" b="0" dirty="0" smtClean="0"/>
          </a:p>
          <a:p>
            <a:r>
              <a:rPr lang="cs-CZ" altLang="cs-CZ" sz="2000" b="0" dirty="0" smtClean="0"/>
              <a:t> (v </a:t>
            </a:r>
            <a:r>
              <a:rPr lang="cs-CZ" altLang="cs-CZ" sz="2000" b="0" dirty="0"/>
              <a:t>ČR např. na řece Vydře) takto vznikají z velkých </a:t>
            </a:r>
            <a:r>
              <a:rPr lang="cs-CZ" altLang="cs-CZ" sz="2000" b="0" dirty="0" smtClean="0"/>
              <a:t>balvanů "</a:t>
            </a:r>
            <a:r>
              <a:rPr lang="cs-CZ" altLang="cs-CZ" sz="2000" dirty="0"/>
              <a:t>obří hrnce</a:t>
            </a:r>
            <a:r>
              <a:rPr lang="cs-CZ" altLang="cs-CZ" sz="2000" b="0" dirty="0" smtClean="0"/>
              <a:t>".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3523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7" y="1263924"/>
            <a:ext cx="7200800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08304" y="4797152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Soutok Labe a Ploučnice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Děčíně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88866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4840288" algn="l"/>
              </a:tabLst>
            </a:pPr>
            <a:r>
              <a:rPr lang="cs-CZ" sz="2000" b="0" dirty="0" smtClean="0"/>
              <a:t>Řeka na </a:t>
            </a:r>
            <a:r>
              <a:rPr lang="cs-CZ" sz="2000" dirty="0" smtClean="0"/>
              <a:t>středním toku </a:t>
            </a:r>
            <a:r>
              <a:rPr lang="cs-CZ" sz="2000" b="0" dirty="0" smtClean="0"/>
              <a:t>nemá takovou sílu, aby obrušovala, ale má ještě dost síly </a:t>
            </a:r>
            <a:r>
              <a:rPr lang="cs-CZ" sz="2000" dirty="0" smtClean="0">
                <a:solidFill>
                  <a:srgbClr val="0070C0"/>
                </a:solidFill>
              </a:rPr>
              <a:t>přenášet</a:t>
            </a:r>
            <a:r>
              <a:rPr lang="cs-CZ" sz="2000" b="0" dirty="0" smtClean="0"/>
              <a:t> menší valouny a písek. </a:t>
            </a:r>
            <a:endParaRPr lang="cs-CZ" sz="2000" b="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5" y="1268760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0" dirty="0" smtClean="0"/>
              <a:t>Má řeka ve středním toku prudký spád?</a:t>
            </a:r>
            <a:endParaRPr lang="cs-CZ" sz="2000" b="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285293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0" dirty="0" smtClean="0"/>
              <a:t>Obrušuje kameny?</a:t>
            </a:r>
            <a:endParaRPr lang="cs-CZ" sz="2000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Střední tok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91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19" r="65604" b="46597"/>
          <a:stretch/>
        </p:blipFill>
        <p:spPr>
          <a:xfrm rot="10800000">
            <a:off x="323529" y="764704"/>
            <a:ext cx="6552728" cy="462407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7" y="188640"/>
            <a:ext cx="76328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0" dirty="0" smtClean="0"/>
              <a:t>Náplavy kolem řek vytvářejí náplavovou rovinu zvanou </a:t>
            </a:r>
            <a:r>
              <a:rPr lang="cs-CZ" sz="2000" dirty="0" smtClean="0"/>
              <a:t>niva</a:t>
            </a:r>
            <a:r>
              <a:rPr lang="cs-CZ" sz="2000" b="0" dirty="0" smtClean="0"/>
              <a:t>.</a:t>
            </a:r>
            <a:endParaRPr lang="cs-CZ" sz="2000" b="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578" y="5805264"/>
            <a:ext cx="7282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0" dirty="0" smtClean="0"/>
              <a:t>Niva řeky Moravy na dolním toku. Při povodních je niva zaplavována a na jejím povrchu se </a:t>
            </a:r>
            <a:r>
              <a:rPr lang="cs-CZ" dirty="0" smtClean="0"/>
              <a:t>ukládá písek</a:t>
            </a:r>
            <a:r>
              <a:rPr lang="cs-CZ" b="0" dirty="0" smtClean="0"/>
              <a:t>. Roste na ní listnatý lužní les.</a:t>
            </a:r>
            <a:endParaRPr lang="cs-CZ" b="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5" y="1340768"/>
            <a:ext cx="2195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0" dirty="0" smtClean="0"/>
              <a:t>Dokážeš popsat, co vidíš na obrázku?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61508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43390"/>
            <a:ext cx="7315200" cy="49011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6344574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Volné meandry řeky </a:t>
            </a:r>
            <a:r>
              <a:rPr lang="cs-CZ" sz="2000" dirty="0"/>
              <a:t>Nowitna</a:t>
            </a:r>
            <a:r>
              <a:rPr lang="cs-CZ" sz="2000" dirty="0"/>
              <a:t> na </a:t>
            </a:r>
            <a:r>
              <a:rPr lang="cs-CZ" sz="2000" dirty="0" smtClean="0"/>
              <a:t>Aljašce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84666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Meandry</a:t>
            </a:r>
            <a:r>
              <a:rPr lang="cs-CZ" sz="2000" b="0" dirty="0"/>
              <a:t> </a:t>
            </a:r>
            <a:r>
              <a:rPr lang="cs-CZ" sz="2000" b="0" dirty="0" smtClean="0"/>
              <a:t> </a:t>
            </a:r>
            <a:r>
              <a:rPr lang="cs-CZ" sz="2000" b="0" dirty="0"/>
              <a:t>se vytvářejí v náplavových rovinách </a:t>
            </a:r>
            <a:r>
              <a:rPr lang="cs-CZ" sz="2000" dirty="0"/>
              <a:t>středních a dolních toků </a:t>
            </a:r>
            <a:r>
              <a:rPr lang="cs-CZ" sz="2000" b="0" dirty="0"/>
              <a:t>řek tam, kde se zpomaluje rychlost vodního </a:t>
            </a:r>
            <a:r>
              <a:rPr lang="cs-CZ" sz="2000" b="0" dirty="0" smtClean="0"/>
              <a:t>toku a </a:t>
            </a:r>
            <a:r>
              <a:rPr lang="cs-CZ" sz="2000" b="0" dirty="0"/>
              <a:t>dochází k </a:t>
            </a:r>
            <a:r>
              <a:rPr lang="cs-CZ" sz="2000" dirty="0"/>
              <a:t>usazování </a:t>
            </a:r>
            <a:r>
              <a:rPr lang="cs-CZ" sz="2000" b="0" dirty="0"/>
              <a:t>unášeného materiálu.</a:t>
            </a:r>
          </a:p>
        </p:txBody>
      </p:sp>
    </p:spTree>
    <p:extLst>
      <p:ext uri="{BB962C8B-B14F-4D97-AF65-F5344CB8AC3E}">
        <p14:creationId xmlns:p14="http://schemas.microsoft.com/office/powerpoint/2010/main" val="124043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612" y="116632"/>
            <a:ext cx="6323612" cy="49685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980728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Delta Nilu </a:t>
            </a:r>
            <a:r>
              <a:rPr lang="cs-CZ" sz="2400" b="0" dirty="0"/>
              <a:t>- satelitní fotografie z roku 2003.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5301208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Delta</a:t>
            </a:r>
            <a:r>
              <a:rPr lang="cs-CZ" altLang="cs-CZ" sz="2000" b="0" dirty="0" smtClean="0"/>
              <a:t> je obrovská rovinatá plocha tvořena říčními sedimenty, které zde tvoří pouze bahno. </a:t>
            </a:r>
          </a:p>
          <a:p>
            <a:r>
              <a:rPr lang="cs-CZ" sz="2000" b="0" dirty="0" smtClean="0"/>
              <a:t>Nilská delta má </a:t>
            </a:r>
            <a:r>
              <a:rPr lang="cs-CZ" sz="2000" dirty="0" smtClean="0"/>
              <a:t>trojúhelníkov</a:t>
            </a:r>
            <a:r>
              <a:rPr lang="cs-CZ" sz="2000" b="0" dirty="0" smtClean="0"/>
              <a:t>ý tvar řeckého písmene delta a dala jméno všem ostatním říčním deltám.</a:t>
            </a:r>
            <a:endParaRPr lang="cs-CZ" sz="2000" b="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26009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toto ústí řeky na mapě.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kterého moře se Nil vlévá?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697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6764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0" dirty="0"/>
              <a:t>Voda je podivuhodný živel. Představuje </a:t>
            </a:r>
            <a:r>
              <a:rPr lang="cs-CZ" sz="2800" b="0" dirty="0" smtClean="0"/>
              <a:t>jednu</a:t>
            </a:r>
          </a:p>
          <a:p>
            <a:r>
              <a:rPr lang="cs-CZ" sz="2800" b="0" dirty="0" smtClean="0"/>
              <a:t>z </a:t>
            </a:r>
            <a:r>
              <a:rPr lang="cs-CZ" sz="2800" b="0" dirty="0"/>
              <a:t>největších sil na naší </a:t>
            </a:r>
            <a:r>
              <a:rPr lang="cs-CZ" sz="2800" b="0" dirty="0" smtClean="0"/>
              <a:t>planetě. </a:t>
            </a:r>
          </a:p>
          <a:p>
            <a:r>
              <a:rPr lang="cs-CZ" sz="2800" b="0" dirty="0" smtClean="0"/>
              <a:t>Sílu</a:t>
            </a:r>
            <a:r>
              <a:rPr lang="cs-CZ" sz="2800" b="0" dirty="0"/>
              <a:t>, která </a:t>
            </a:r>
            <a:r>
              <a:rPr lang="cs-CZ" sz="2800" b="0" dirty="0">
                <a:solidFill>
                  <a:srgbClr val="FF0000"/>
                </a:solidFill>
              </a:rPr>
              <a:t>přetváří reliéf </a:t>
            </a:r>
            <a:r>
              <a:rPr lang="cs-CZ" sz="2800" b="0" dirty="0" smtClean="0">
                <a:solidFill>
                  <a:srgbClr val="FF0000"/>
                </a:solidFill>
              </a:rPr>
              <a:t>krajiny</a:t>
            </a:r>
            <a:r>
              <a:rPr lang="cs-CZ" sz="2800" b="0" dirty="0" smtClean="0"/>
              <a:t>. </a:t>
            </a:r>
            <a:r>
              <a:rPr lang="cs-CZ" sz="2800" b="0" dirty="0"/>
              <a:t>M</a:t>
            </a:r>
            <a:r>
              <a:rPr lang="cs-CZ" sz="2800" b="0" dirty="0" smtClean="0"/>
              <a:t>asy </a:t>
            </a:r>
            <a:r>
              <a:rPr lang="cs-CZ" sz="2800" b="0" dirty="0"/>
              <a:t>vod vyrývají hluboké </a:t>
            </a:r>
            <a:r>
              <a:rPr lang="cs-CZ" sz="2800" dirty="0"/>
              <a:t>rokle, kaňony i </a:t>
            </a:r>
            <a:r>
              <a:rPr lang="cs-CZ" sz="2800" dirty="0" smtClean="0"/>
              <a:t>údolí</a:t>
            </a:r>
            <a:r>
              <a:rPr lang="cs-CZ" sz="2800" b="0" dirty="0" smtClean="0"/>
              <a:t>, vytvářejí </a:t>
            </a:r>
            <a:r>
              <a:rPr lang="cs-CZ" sz="2800" dirty="0" smtClean="0"/>
              <a:t>vodopády</a:t>
            </a:r>
            <a:r>
              <a:rPr lang="cs-CZ" sz="2800" b="0" dirty="0" smtClean="0"/>
              <a:t>.</a:t>
            </a:r>
            <a:endParaRPr lang="cs-CZ" sz="2800" b="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" t="28538" r="31699" b="50000"/>
          <a:stretch/>
        </p:blipFill>
        <p:spPr>
          <a:xfrm>
            <a:off x="467544" y="2564904"/>
            <a:ext cx="833095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40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3002"/>
            <a:ext cx="4536503" cy="674499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004048" y="260648"/>
            <a:ext cx="41044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Grand Canyon</a:t>
            </a:r>
            <a:r>
              <a:rPr lang="cs-CZ" sz="2000" b="0" dirty="0"/>
              <a:t>, česky Velký kaňon, je </a:t>
            </a:r>
            <a:r>
              <a:rPr lang="cs-CZ" sz="2000" b="0" dirty="0" smtClean="0"/>
              <a:t>nejznámější</a:t>
            </a:r>
            <a:r>
              <a:rPr lang="cs-CZ" sz="2000" b="0" baseline="30000" dirty="0" smtClean="0"/>
              <a:t>[</a:t>
            </a:r>
            <a:r>
              <a:rPr lang="cs-CZ" sz="2000" b="0" dirty="0" smtClean="0"/>
              <a:t> a </a:t>
            </a:r>
            <a:r>
              <a:rPr lang="cs-CZ" sz="2000" b="0" dirty="0"/>
              <a:t>největší kaňon na světě. </a:t>
            </a:r>
            <a:r>
              <a:rPr lang="cs-CZ" sz="2000" dirty="0"/>
              <a:t>Vytvořila jej řeka </a:t>
            </a:r>
            <a:r>
              <a:rPr lang="cs-CZ" sz="2000" dirty="0" smtClean="0"/>
              <a:t>Colorado </a:t>
            </a:r>
            <a:r>
              <a:rPr lang="cs-CZ" sz="2000" b="0" dirty="0" smtClean="0"/>
              <a:t>v </a:t>
            </a:r>
            <a:r>
              <a:rPr lang="cs-CZ" sz="2000" b="0" dirty="0"/>
              <a:t>severní Arizoně </a:t>
            </a:r>
            <a:endParaRPr lang="cs-CZ" sz="2000" b="0" dirty="0" smtClean="0"/>
          </a:p>
          <a:p>
            <a:r>
              <a:rPr lang="cs-CZ" sz="2000" b="0" dirty="0" smtClean="0"/>
              <a:t>v USA.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604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462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0" dirty="0" smtClean="0"/>
              <a:t>Kaňon </a:t>
            </a:r>
            <a:r>
              <a:rPr lang="cs-CZ" sz="2000" b="0" dirty="0"/>
              <a:t>je téměř </a:t>
            </a:r>
            <a:r>
              <a:rPr lang="cs-CZ" sz="2000" dirty="0"/>
              <a:t>446</a:t>
            </a:r>
            <a:r>
              <a:rPr lang="cs-CZ" sz="2000" b="0" dirty="0"/>
              <a:t> kilometrů dlouhý, se šířkou od </a:t>
            </a:r>
            <a:r>
              <a:rPr lang="cs-CZ" sz="2000" dirty="0"/>
              <a:t>500 metrů do 29 </a:t>
            </a:r>
            <a:r>
              <a:rPr lang="cs-CZ" sz="2000" b="0" dirty="0"/>
              <a:t>kilometrů. Největší hloubka je okolo </a:t>
            </a:r>
            <a:r>
              <a:rPr lang="cs-CZ" sz="2000" dirty="0"/>
              <a:t>1 600 metrů</a:t>
            </a:r>
            <a:r>
              <a:rPr lang="cs-CZ" sz="2000" b="0" dirty="0"/>
              <a:t>. Řeka Colorado a její přítoky se téměř dva milióny let zařezávají vrstvu po vrstvě sedimenty coloradské plošiny.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897" y="1176876"/>
            <a:ext cx="7574487" cy="567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12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0" y="1916832"/>
            <a:ext cx="6322976" cy="47422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12160" y="134076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Niagarské vodopády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6632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V </a:t>
            </a:r>
            <a:r>
              <a:rPr lang="cs-CZ" altLang="cs-CZ" sz="2000" dirty="0"/>
              <a:t>horních </a:t>
            </a:r>
            <a:r>
              <a:rPr lang="cs-CZ" altLang="cs-CZ" sz="2000" dirty="0" smtClean="0"/>
              <a:t>tocích</a:t>
            </a:r>
            <a:r>
              <a:rPr lang="cs-CZ" altLang="cs-CZ" sz="2000" b="0" dirty="0" smtClean="0"/>
              <a:t> </a:t>
            </a:r>
            <a:r>
              <a:rPr lang="cs-CZ" altLang="cs-CZ" sz="2000" b="0" dirty="0"/>
              <a:t>převládá </a:t>
            </a:r>
            <a:r>
              <a:rPr lang="cs-CZ" altLang="cs-CZ" sz="2000" dirty="0"/>
              <a:t>eroze</a:t>
            </a:r>
            <a:r>
              <a:rPr lang="cs-CZ" altLang="cs-CZ" sz="2000" b="0" dirty="0"/>
              <a:t> (vymílání</a:t>
            </a:r>
            <a:r>
              <a:rPr lang="cs-CZ" altLang="cs-CZ" sz="2000" b="0" dirty="0" smtClean="0"/>
              <a:t>).</a:t>
            </a:r>
          </a:p>
          <a:p>
            <a:r>
              <a:rPr lang="cs-CZ" altLang="cs-CZ" sz="2000" b="0" dirty="0"/>
              <a:t>V</a:t>
            </a:r>
            <a:r>
              <a:rPr lang="cs-CZ" altLang="cs-CZ" sz="2000" b="0" dirty="0" smtClean="0"/>
              <a:t>znikají </a:t>
            </a:r>
            <a:r>
              <a:rPr lang="cs-CZ" altLang="cs-CZ" sz="2000" b="0" dirty="0"/>
              <a:t>v závislosti na spádu hluboce </a:t>
            </a:r>
            <a:r>
              <a:rPr lang="cs-CZ" altLang="cs-CZ" sz="2000" dirty="0"/>
              <a:t>zaříznutá údolí</a:t>
            </a:r>
            <a:r>
              <a:rPr lang="cs-CZ" altLang="cs-CZ" sz="2000" b="0" dirty="0"/>
              <a:t> (tvar písmene "</a:t>
            </a:r>
            <a:r>
              <a:rPr lang="cs-CZ" altLang="cs-CZ" sz="2000" dirty="0"/>
              <a:t>V</a:t>
            </a:r>
            <a:r>
              <a:rPr lang="cs-CZ" altLang="cs-CZ" sz="2000" b="0" dirty="0"/>
              <a:t>"</a:t>
            </a:r>
            <a:r>
              <a:rPr lang="cs-CZ" altLang="cs-CZ" sz="2000" dirty="0"/>
              <a:t> </a:t>
            </a:r>
            <a:r>
              <a:rPr lang="cs-CZ" altLang="cs-CZ" sz="2000" b="0" dirty="0"/>
              <a:t>). Často se tvoří</a:t>
            </a:r>
            <a:r>
              <a:rPr lang="cs-CZ" altLang="cs-CZ" sz="2000" dirty="0"/>
              <a:t> peřeje</a:t>
            </a:r>
            <a:r>
              <a:rPr lang="cs-CZ" altLang="cs-CZ" sz="2000" b="0" dirty="0"/>
              <a:t> a </a:t>
            </a:r>
            <a:r>
              <a:rPr lang="cs-CZ" altLang="cs-CZ" sz="2000" dirty="0"/>
              <a:t>vodopády </a:t>
            </a:r>
            <a:r>
              <a:rPr lang="cs-CZ" altLang="cs-CZ" sz="2000" b="0" dirty="0"/>
              <a:t>(tam, kde po tvrdém podkladu následuje podklad měkkých hornin).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72816"/>
            <a:ext cx="2771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kde se nacházejí?</a:t>
            </a:r>
          </a:p>
          <a:p>
            <a:endParaRPr lang="cs-CZ" sz="2000" dirty="0" smtClean="0"/>
          </a:p>
          <a:p>
            <a:r>
              <a:rPr lang="cs-CZ" sz="2000" dirty="0" smtClean="0"/>
              <a:t>Najdi tyto vodopády na mapě.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342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Zapamatovali jste si?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214750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Popiš horní část toku.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Co jsou valouny a jak vznikají.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Popiš střední část toku.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Ve které části toku dochází k usazování a ke vzniku říčních nánosů?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Co je to delta? Najděte na mapě světa některé řeky, které ústí do moře deltou.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Znáš nějaké vodopády? Na které řece leží?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798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AUTOR NEUVEDEN. </a:t>
            </a:r>
            <a:r>
              <a:rPr lang="pt-BR" i="1" dirty="0"/>
              <a:t>www.horka-stavebni.cz</a:t>
            </a:r>
            <a:r>
              <a:rPr lang="pt-BR" dirty="0"/>
              <a:t> [online]. [cit. 24.11.2013]. Dostupný na WWW: http://www.horka-stavebni.cz/stavebniny/okrasne-valouny-pisky-sterky </a:t>
            </a:r>
            <a:endParaRPr lang="cs-CZ" dirty="0"/>
          </a:p>
        </p:txBody>
      </p:sp>
      <p:pic>
        <p:nvPicPr>
          <p:cNvPr id="3" name="Picture 4" descr="obláz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20" y="573259"/>
            <a:ext cx="1342675" cy="100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2348880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MILFORTEM, Martin. </a:t>
            </a:r>
            <a:r>
              <a:rPr lang="cs-CZ" i="1" dirty="0"/>
              <a:t>www.turnerovachata.cz</a:t>
            </a:r>
            <a:r>
              <a:rPr lang="cs-CZ" dirty="0"/>
              <a:t> [online]. [cit. 24.11.2013]. Dostupný na WWW: http://www.turnerovachata.cz/sites/www.turnerovachata.cz/files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60" y="2193041"/>
            <a:ext cx="1342277" cy="12961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99792" y="4077072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P199. </a:t>
            </a:r>
            <a:r>
              <a:rPr lang="cs-CZ" i="1" dirty="0"/>
              <a:t>wikipedia.org</a:t>
            </a:r>
            <a:r>
              <a:rPr lang="cs-CZ" dirty="0"/>
              <a:t> [online]. [cit. 8.12.2013]. Dostupný na WWW: http://cs.wikipedia.org/wiki/Soubor:Madawaska_River_Whitney.JPG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60" y="4057687"/>
            <a:ext cx="1524757" cy="11435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19" r="65604" b="46597"/>
          <a:stretch/>
        </p:blipFill>
        <p:spPr>
          <a:xfrm rot="10800000">
            <a:off x="467544" y="5522783"/>
            <a:ext cx="1464272" cy="103329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699792" y="5627530"/>
            <a:ext cx="6336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85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476672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DESCLOITRES, Jacques. </a:t>
            </a:r>
            <a:r>
              <a:rPr lang="cs-CZ" i="1" dirty="0"/>
              <a:t>wikipedia.org</a:t>
            </a:r>
            <a:r>
              <a:rPr lang="cs-CZ" dirty="0"/>
              <a:t> [online]. [cit. 10.12.2013]. Dostupný na WWW: http://cs.wikipedia.org/wiki/Soubor:Nile_River_and_delta_from_orbit.jpg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26" y="692696"/>
            <a:ext cx="1580322" cy="12416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1529504" cy="11452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31840" y="2348880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CATRON, </a:t>
            </a:r>
            <a:r>
              <a:rPr lang="cs-CZ" dirty="0"/>
              <a:t>Scott</a:t>
            </a:r>
            <a:r>
              <a:rPr lang="cs-CZ" dirty="0"/>
              <a:t>. </a:t>
            </a:r>
            <a:r>
              <a:rPr lang="cs-CZ" i="1" dirty="0"/>
              <a:t>cs.wikipedia.org</a:t>
            </a:r>
            <a:r>
              <a:rPr lang="cs-CZ" dirty="0"/>
              <a:t> [online]. [cit. 10.12.2013]. Dostupný na WWW: http://cs.wikipedia.org/wiki/Soubor:GrandNP.jpg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005064"/>
            <a:ext cx="5940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5" t="28538" r="31699" b="50000"/>
          <a:stretch/>
        </p:blipFill>
        <p:spPr>
          <a:xfrm>
            <a:off x="323528" y="4052817"/>
            <a:ext cx="2029631" cy="9648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03848" y="5445224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ĈIUĴAŬDE. </a:t>
            </a:r>
            <a:r>
              <a:rPr lang="cs-CZ" i="1" dirty="0"/>
              <a:t>wikipedia.org</a:t>
            </a:r>
            <a:r>
              <a:rPr lang="cs-CZ" dirty="0"/>
              <a:t> [online]. [cit. 10.12.2013]. Dostupný na WWW: http://cs.wikipedia.org/wiki/Soubor:Niagara_Falls_USA-CANADA.jpg 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97738" y="5493111"/>
            <a:ext cx="1554132" cy="116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6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76672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KONÍČEK, Ondrej. </a:t>
            </a:r>
            <a:r>
              <a:rPr lang="cs-CZ" i="1" dirty="0"/>
              <a:t>wikipedia,org</a:t>
            </a:r>
            <a:r>
              <a:rPr lang="cs-CZ" dirty="0"/>
              <a:t> [online]. [cit. 8.12.2013]. Dostupný na WWW: http://cs.wikipedia.org/wiki/Soubor:Decin_soutok.JPG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2" y="692696"/>
            <a:ext cx="1796618" cy="13474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43808" y="2420888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MORN THE GORN. </a:t>
            </a:r>
            <a:r>
              <a:rPr lang="cs-CZ" i="1" dirty="0"/>
              <a:t>wikipedia.org</a:t>
            </a:r>
            <a:r>
              <a:rPr lang="cs-CZ" dirty="0"/>
              <a:t> [online]. [cit. 8.12.2013]. Dostupný na WWW: http://cs.wikipedia.org/wiki/Soubor:Grand_Canyon_cloud.jpg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2636912"/>
            <a:ext cx="1312339" cy="195871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87824" y="4941168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/>
              <a:t>KURMIS, Oliver. </a:t>
            </a:r>
            <a:r>
              <a:rPr lang="nl-NL" i="1" dirty="0"/>
              <a:t>wikipedia.org</a:t>
            </a:r>
            <a:r>
              <a:rPr lang="nl-NL" dirty="0"/>
              <a:t> [online]. [cit. 8.12.2013]. Dostupný na WWW: http://cs.wikipedia.org/wiki/Soubor:Nowitna_river.jpg 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5041948"/>
            <a:ext cx="1944216" cy="130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9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1108</TotalTime>
  <Words>781</Words>
  <Application>Microsoft Office PowerPoint</Application>
  <PresentationFormat>Předvádění na obrazovce (4:3)</PresentationFormat>
  <Paragraphs>74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94</cp:revision>
  <dcterms:created xsi:type="dcterms:W3CDTF">2006-12-13T15:08:04Z</dcterms:created>
  <dcterms:modified xsi:type="dcterms:W3CDTF">2013-12-11T12:47:47Z</dcterms:modified>
</cp:coreProperties>
</file>