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828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3325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571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739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068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5793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08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057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336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687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9995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93916-3A91-42EB-B758-AE5415ADD772}" type="datetimeFigureOut">
              <a:rPr lang="cs-CZ" smtClean="0"/>
              <a:t>4. 11. 2013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D0382-8A51-4CAF-85B1-FC15E8CFBC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712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6583907"/>
              </p:ext>
            </p:extLst>
          </p:nvPr>
        </p:nvGraphicFramePr>
        <p:xfrm>
          <a:off x="1616075" y="122238"/>
          <a:ext cx="5851525" cy="655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Dokument" r:id="rId3" imgW="5902889" imgH="6630598" progId="Word.Document.12">
                  <p:embed/>
                </p:oleObj>
              </mc:Choice>
              <mc:Fallback>
                <p:oleObj name="Dokument" r:id="rId3" imgW="5902889" imgH="663059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6075" y="122238"/>
                        <a:ext cx="5851525" cy="655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6577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916832"/>
          </a:xfrm>
        </p:spPr>
        <p:txBody>
          <a:bodyPr>
            <a:normAutofit/>
          </a:bodyPr>
          <a:lstStyle/>
          <a:p>
            <a:r>
              <a:rPr lang="cs-CZ" sz="6700" dirty="0" smtClean="0"/>
              <a:t>PLAZI</a:t>
            </a:r>
            <a:br>
              <a:rPr lang="cs-CZ" sz="6700" dirty="0" smtClean="0"/>
            </a:br>
            <a:r>
              <a:rPr lang="cs-CZ" dirty="0" smtClean="0"/>
              <a:t>(</a:t>
            </a:r>
            <a:r>
              <a:rPr lang="cs-CZ" sz="3600" dirty="0" smtClean="0"/>
              <a:t>po výkladu si zapiš do sešitu)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353892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r>
              <a:rPr lang="cs-CZ" sz="4400" b="1" dirty="0" smtClean="0"/>
              <a:t>přizpůsobeni </a:t>
            </a:r>
            <a:r>
              <a:rPr lang="cs-CZ" sz="4400" b="1" dirty="0" smtClean="0"/>
              <a:t>životu na souši</a:t>
            </a:r>
          </a:p>
          <a:p>
            <a:r>
              <a:rPr lang="cs-CZ" sz="4400" b="1" dirty="0"/>
              <a:t>k</a:t>
            </a:r>
            <a:r>
              <a:rPr lang="cs-CZ" sz="4400" b="1" dirty="0" smtClean="0"/>
              <a:t>ůže plazů je bez žláz, pokrývají ji rohovité šupiny, štítky nebo kostěné desky </a:t>
            </a:r>
          </a:p>
          <a:p>
            <a:r>
              <a:rPr lang="cs-CZ" sz="4400" b="1" dirty="0"/>
              <a:t>d</a:t>
            </a:r>
            <a:r>
              <a:rPr lang="cs-CZ" sz="4400" b="1" dirty="0" smtClean="0"/>
              <a:t>ýchají plicemi</a:t>
            </a:r>
          </a:p>
          <a:p>
            <a:endParaRPr lang="cs-CZ" sz="4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7428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741368"/>
          </a:xfrm>
        </p:spPr>
        <p:txBody>
          <a:bodyPr/>
          <a:lstStyle/>
          <a:p>
            <a:r>
              <a:rPr lang="cs-CZ" sz="4400" b="1" dirty="0"/>
              <a:t>srdce je ze 2 síní a 2 komor</a:t>
            </a:r>
          </a:p>
          <a:p>
            <a:r>
              <a:rPr lang="cs-CZ" sz="4400" b="1" dirty="0"/>
              <a:t>teplota těla je proměnlivá</a:t>
            </a:r>
          </a:p>
          <a:p>
            <a:r>
              <a:rPr lang="cs-CZ" sz="4400" b="1" dirty="0"/>
              <a:t>oplození vnitřní</a:t>
            </a:r>
          </a:p>
          <a:p>
            <a:r>
              <a:rPr lang="cs-CZ" sz="4400" b="1" dirty="0"/>
              <a:t>kladou vejce s pevným obalem(kožovitá blána nebo skořápka)</a:t>
            </a:r>
          </a:p>
          <a:p>
            <a:r>
              <a:rPr lang="cs-CZ" sz="4400" b="1" dirty="0"/>
              <a:t>společný vývod soustavy trávící, vylučovací a pohlavní (nazývá se KLOAKA)</a:t>
            </a:r>
          </a:p>
          <a:p>
            <a:endParaRPr lang="cs-CZ" sz="44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6675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sz="6000" b="1" dirty="0" smtClean="0"/>
              <a:t>PLAZI :</a:t>
            </a:r>
            <a:r>
              <a:rPr lang="cs-CZ" sz="6000" dirty="0" smtClean="0"/>
              <a:t> </a:t>
            </a:r>
          </a:p>
          <a:p>
            <a:pPr marL="0" indent="0">
              <a:buNone/>
            </a:pPr>
            <a:r>
              <a:rPr lang="cs-CZ" sz="6000" dirty="0"/>
              <a:t> </a:t>
            </a:r>
            <a:r>
              <a:rPr lang="cs-CZ" sz="6000" dirty="0" smtClean="0"/>
              <a:t>      </a:t>
            </a:r>
            <a:r>
              <a:rPr lang="cs-CZ" sz="5400" dirty="0" smtClean="0"/>
              <a:t>JEŠTĚŘI</a:t>
            </a:r>
          </a:p>
          <a:p>
            <a:pPr marL="0" indent="0">
              <a:buNone/>
            </a:pPr>
            <a:r>
              <a:rPr lang="cs-CZ" sz="5400" dirty="0" smtClean="0"/>
              <a:t>            HADI</a:t>
            </a:r>
          </a:p>
          <a:p>
            <a:pPr marL="0" indent="0">
              <a:buNone/>
            </a:pPr>
            <a:r>
              <a:rPr lang="cs-CZ" sz="5400" dirty="0" smtClean="0"/>
              <a:t>                 ŽELVY</a:t>
            </a:r>
          </a:p>
          <a:p>
            <a:pPr marL="0" indent="0">
              <a:buNone/>
            </a:pPr>
            <a:r>
              <a:rPr lang="cs-CZ" sz="5400" dirty="0" smtClean="0"/>
              <a:t>                     KROKODÝLI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18925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VÝVOJ PLAZŮ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Vyvinuli se z krytolebců. Největší jejich rozvoj byl v druhohorách.</a:t>
            </a:r>
          </a:p>
          <a:p>
            <a:pPr marL="0" indent="0">
              <a:buNone/>
            </a:pPr>
            <a:r>
              <a:rPr lang="cs-CZ" sz="3600" dirty="0" smtClean="0"/>
              <a:t>Dávní plazi se přizpůsobili životu ve všech prostředích:</a:t>
            </a:r>
          </a:p>
          <a:p>
            <a:pPr marL="0" indent="0">
              <a:buNone/>
            </a:pPr>
            <a:r>
              <a:rPr lang="cs-CZ" sz="3600" dirty="0" smtClean="0"/>
              <a:t>             ve vodě žili </a:t>
            </a:r>
            <a:r>
              <a:rPr lang="cs-CZ" sz="3600" b="1" dirty="0" smtClean="0"/>
              <a:t>ryboještěři</a:t>
            </a:r>
          </a:p>
          <a:p>
            <a:pPr marL="0" indent="0">
              <a:buNone/>
            </a:pPr>
            <a:r>
              <a:rPr lang="cs-CZ" sz="3600" dirty="0" smtClean="0"/>
              <a:t>             ve vzduchu létali </a:t>
            </a:r>
            <a:r>
              <a:rPr lang="cs-CZ" sz="3600" b="1" dirty="0" smtClean="0"/>
              <a:t>ptakoještěři</a:t>
            </a:r>
          </a:p>
          <a:p>
            <a:pPr marL="0" indent="0">
              <a:buNone/>
            </a:pPr>
            <a:r>
              <a:rPr lang="cs-CZ" sz="3600" dirty="0" smtClean="0"/>
              <a:t>             na souši žili </a:t>
            </a:r>
            <a:r>
              <a:rPr lang="cs-CZ" sz="3600" b="1" dirty="0" smtClean="0"/>
              <a:t>veleještěři  </a:t>
            </a:r>
            <a:r>
              <a:rPr lang="cs-CZ" sz="3600" dirty="0" smtClean="0"/>
              <a:t>- nazýváme je  dinosaury                                                                       </a:t>
            </a:r>
          </a:p>
          <a:p>
            <a:pPr marL="0" indent="0">
              <a:buNone/>
            </a:pPr>
            <a:r>
              <a:rPr lang="cs-CZ" sz="3600" dirty="0" smtClean="0"/>
              <a:t>Vymřeli </a:t>
            </a:r>
            <a:r>
              <a:rPr lang="cs-CZ" sz="3600" dirty="0" smtClean="0"/>
              <a:t>před 70miliony lety.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88885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32657"/>
            <a:ext cx="762000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95736" y="5877272"/>
            <a:ext cx="475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err="1" smtClean="0"/>
              <a:t>Tyrannosaurus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Rex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28200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pPr algn="l"/>
            <a:r>
              <a:rPr lang="cs-CZ" sz="4800" b="1" dirty="0" smtClean="0"/>
              <a:t>DOPLŇ</a:t>
            </a:r>
            <a:r>
              <a:rPr lang="cs-CZ" sz="4000" dirty="0" smtClean="0"/>
              <a:t>/</a:t>
            </a:r>
            <a:r>
              <a:rPr lang="cs-CZ" sz="2800" b="1" dirty="0" smtClean="0"/>
              <a:t>žáci doplňují do cvičného sešitu, na tabuli mohou použít program </a:t>
            </a:r>
            <a:r>
              <a:rPr lang="cs-CZ" sz="2800" b="1" dirty="0" err="1"/>
              <a:t>A</a:t>
            </a:r>
            <a:r>
              <a:rPr lang="cs-CZ" sz="2800" b="1" dirty="0" err="1" smtClean="0"/>
              <a:t>ctivInspire</a:t>
            </a:r>
            <a:r>
              <a:rPr lang="cs-CZ" sz="2800" b="1" dirty="0" smtClean="0"/>
              <a:t>/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700" b="1" dirty="0"/>
              <a:t>S</a:t>
            </a:r>
            <a:r>
              <a:rPr lang="cs-CZ" sz="2700" b="1" dirty="0" smtClean="0"/>
              <a:t>uchou kůži plazů pokrývají………….., …………… nebo……………. Většina žije v………………………..oblastech.</a:t>
            </a:r>
          </a:p>
          <a:p>
            <a:pPr marL="0" indent="0">
              <a:buNone/>
            </a:pPr>
            <a:r>
              <a:rPr lang="cs-CZ" sz="2700" b="1" dirty="0" smtClean="0"/>
              <a:t>Dýchají </a:t>
            </a:r>
            <a:r>
              <a:rPr lang="cs-CZ" sz="2700" dirty="0" smtClean="0"/>
              <a:t>…………….. </a:t>
            </a:r>
            <a:r>
              <a:rPr lang="cs-CZ" sz="2700" b="1" dirty="0" smtClean="0"/>
              <a:t>. </a:t>
            </a:r>
            <a:r>
              <a:rPr lang="cs-CZ" sz="2700" b="1" dirty="0"/>
              <a:t>Teplota těla je </a:t>
            </a:r>
            <a:r>
              <a:rPr lang="cs-CZ" sz="2700" dirty="0" smtClean="0"/>
              <a:t>……………………. </a:t>
            </a:r>
            <a:r>
              <a:rPr lang="cs-CZ" sz="2700" b="1" dirty="0" smtClean="0"/>
              <a:t>. </a:t>
            </a:r>
            <a:r>
              <a:rPr lang="cs-CZ" sz="2700" b="1" dirty="0"/>
              <a:t>Vajíčka mají v </a:t>
            </a:r>
            <a:r>
              <a:rPr lang="cs-CZ" sz="2700" dirty="0" smtClean="0"/>
              <a:t>……………….. </a:t>
            </a:r>
            <a:r>
              <a:rPr lang="cs-CZ" sz="2700" b="1" dirty="0" smtClean="0"/>
              <a:t>obalu</a:t>
            </a:r>
            <a:r>
              <a:rPr lang="cs-CZ" sz="2700" b="1" dirty="0"/>
              <a:t>. Pohlavní, vylučovací a </a:t>
            </a:r>
            <a:r>
              <a:rPr lang="cs-CZ" sz="2700" dirty="0" smtClean="0"/>
              <a:t>………………..</a:t>
            </a:r>
            <a:r>
              <a:rPr lang="cs-CZ" sz="2700" b="1" dirty="0" smtClean="0"/>
              <a:t> </a:t>
            </a:r>
            <a:r>
              <a:rPr lang="cs-CZ" sz="2700" b="1" dirty="0"/>
              <a:t>soustava končí společným </a:t>
            </a:r>
            <a:r>
              <a:rPr lang="cs-CZ" sz="2700" b="1" dirty="0" smtClean="0"/>
              <a:t>vývodem, který se nazývá……………….. . </a:t>
            </a:r>
            <a:endParaRPr lang="cs-CZ" sz="2700" dirty="0"/>
          </a:p>
          <a:p>
            <a:pPr marL="0" indent="0">
              <a:buNone/>
            </a:pPr>
            <a:r>
              <a:rPr lang="cs-CZ" sz="2700" b="1" dirty="0" smtClean="0"/>
              <a:t>Mezi plazy patří :</a:t>
            </a:r>
            <a:endParaRPr lang="cs-CZ" sz="2700" dirty="0"/>
          </a:p>
          <a:p>
            <a:pPr lvl="0"/>
            <a:r>
              <a:rPr lang="cs-CZ" sz="2700" dirty="0" smtClean="0"/>
              <a:t>………………….</a:t>
            </a:r>
            <a:endParaRPr lang="cs-CZ" sz="2700" dirty="0"/>
          </a:p>
          <a:p>
            <a:pPr lvl="0"/>
            <a:r>
              <a:rPr lang="cs-CZ" sz="2700" dirty="0" smtClean="0"/>
              <a:t>………………….</a:t>
            </a:r>
            <a:endParaRPr lang="cs-CZ" sz="2700" dirty="0"/>
          </a:p>
          <a:p>
            <a:pPr lvl="0"/>
            <a:r>
              <a:rPr lang="cs-CZ" sz="2700" dirty="0" smtClean="0"/>
              <a:t>………………….</a:t>
            </a:r>
          </a:p>
          <a:p>
            <a:pPr lvl="0"/>
            <a:r>
              <a:rPr lang="cs-CZ" sz="2700" dirty="0" smtClean="0"/>
              <a:t>………………….</a:t>
            </a:r>
            <a:endParaRPr lang="cs-CZ" sz="2700" dirty="0"/>
          </a:p>
          <a:p>
            <a:pPr marL="0" indent="0">
              <a:buNone/>
            </a:pPr>
            <a:r>
              <a:rPr lang="cs-CZ" sz="2700" b="1" dirty="0"/>
              <a:t>V období </a:t>
            </a:r>
            <a:r>
              <a:rPr lang="cs-CZ" sz="2700" dirty="0" smtClean="0"/>
              <a:t>…………… </a:t>
            </a:r>
            <a:r>
              <a:rPr lang="cs-CZ" sz="2700" b="1" dirty="0" smtClean="0"/>
              <a:t>byli </a:t>
            </a:r>
            <a:r>
              <a:rPr lang="cs-CZ" sz="2700" b="1" dirty="0"/>
              <a:t>plazi nejrozšířeně</a:t>
            </a:r>
            <a:r>
              <a:rPr lang="cs-CZ" sz="2800" b="1" dirty="0"/>
              <a:t>jšími živočichy.</a:t>
            </a:r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6702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/>
              <a:t>Suchou kůži plazů </a:t>
            </a:r>
            <a:r>
              <a:rPr lang="cs-CZ" b="1" dirty="0" smtClean="0"/>
              <a:t>pokrývají</a:t>
            </a:r>
            <a:r>
              <a:rPr lang="cs-CZ" b="1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ROHOVITÉ ŠUPINY, ŠTÍTKY </a:t>
            </a:r>
            <a:r>
              <a:rPr lang="cs-CZ" b="1" dirty="0" smtClean="0"/>
              <a:t>nebo </a:t>
            </a:r>
            <a:r>
              <a:rPr lang="cs-CZ" b="1" dirty="0" smtClean="0">
                <a:solidFill>
                  <a:srgbClr val="FF0000"/>
                </a:solidFill>
              </a:rPr>
              <a:t>KOSTĚNÉ DESKY.</a:t>
            </a: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/>
              <a:t>Většina žije </a:t>
            </a:r>
            <a:r>
              <a:rPr lang="cs-CZ" b="1" dirty="0" smtClean="0"/>
              <a:t>v </a:t>
            </a:r>
            <a:r>
              <a:rPr lang="cs-CZ" b="1" dirty="0" smtClean="0">
                <a:solidFill>
                  <a:srgbClr val="FF0000"/>
                </a:solidFill>
              </a:rPr>
              <a:t>TEPLÝCH A SUCHÝCH </a:t>
            </a:r>
            <a:r>
              <a:rPr lang="cs-CZ" b="1" dirty="0" smtClean="0"/>
              <a:t>oblastech</a:t>
            </a:r>
            <a:r>
              <a:rPr lang="cs-CZ" b="1" dirty="0"/>
              <a:t>.</a:t>
            </a:r>
          </a:p>
          <a:p>
            <a:pPr marL="0" indent="0">
              <a:buNone/>
            </a:pPr>
            <a:r>
              <a:rPr lang="cs-CZ" b="1" dirty="0"/>
              <a:t>Dýchají </a:t>
            </a:r>
            <a:r>
              <a:rPr lang="cs-CZ" b="1" dirty="0" smtClean="0">
                <a:solidFill>
                  <a:srgbClr val="FF0000"/>
                </a:solidFill>
              </a:rPr>
              <a:t>PLICEMI</a:t>
            </a:r>
            <a:r>
              <a:rPr lang="cs-CZ" b="1" dirty="0" smtClean="0"/>
              <a:t>. </a:t>
            </a:r>
            <a:r>
              <a:rPr lang="cs-CZ" b="1" dirty="0"/>
              <a:t>Teplota těla je </a:t>
            </a:r>
            <a:r>
              <a:rPr lang="cs-CZ" b="1" dirty="0" smtClean="0">
                <a:solidFill>
                  <a:srgbClr val="FF0000"/>
                </a:solidFill>
              </a:rPr>
              <a:t>PROMĚNLIVÁ. </a:t>
            </a:r>
            <a:r>
              <a:rPr lang="cs-CZ" b="1" dirty="0"/>
              <a:t>Vajíčka mají v </a:t>
            </a:r>
            <a:r>
              <a:rPr lang="cs-CZ" b="1" dirty="0" smtClean="0">
                <a:solidFill>
                  <a:srgbClr val="FF0000"/>
                </a:solidFill>
              </a:rPr>
              <a:t>PEVNÉM </a:t>
            </a:r>
            <a:r>
              <a:rPr lang="cs-CZ" b="1" dirty="0" smtClean="0"/>
              <a:t>obalu</a:t>
            </a:r>
            <a:r>
              <a:rPr lang="cs-CZ" b="1" dirty="0"/>
              <a:t>. Pohlavní, vylučovací a </a:t>
            </a:r>
            <a:r>
              <a:rPr lang="cs-CZ" b="1" dirty="0" smtClean="0">
                <a:solidFill>
                  <a:srgbClr val="FF0000"/>
                </a:solidFill>
              </a:rPr>
              <a:t>TRÁVÍCÍ</a:t>
            </a:r>
            <a:r>
              <a:rPr lang="cs-CZ" b="1" dirty="0" smtClean="0"/>
              <a:t> soustava </a:t>
            </a:r>
            <a:r>
              <a:rPr lang="cs-CZ" b="1" dirty="0"/>
              <a:t>končí společným vývodem, který se </a:t>
            </a:r>
            <a:r>
              <a:rPr lang="cs-CZ" b="1" dirty="0" smtClean="0"/>
              <a:t>nazývá</a:t>
            </a:r>
            <a:r>
              <a:rPr lang="cs-CZ" b="1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KLOAKA </a:t>
            </a:r>
            <a:r>
              <a:rPr lang="cs-CZ" b="1" dirty="0"/>
              <a:t>. 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Mezi plazy patří :</a:t>
            </a:r>
            <a:endParaRPr lang="cs-CZ" dirty="0"/>
          </a:p>
          <a:p>
            <a:r>
              <a:rPr lang="cs-CZ" b="1" dirty="0" smtClean="0">
                <a:solidFill>
                  <a:srgbClr val="FF0000"/>
                </a:solidFill>
              </a:rPr>
              <a:t>JEŠTĚŘI</a:t>
            </a:r>
            <a:endParaRPr lang="cs-CZ" b="1" dirty="0">
              <a:solidFill>
                <a:srgbClr val="FF0000"/>
              </a:solidFill>
            </a:endParaRPr>
          </a:p>
          <a:p>
            <a:pPr lvl="0"/>
            <a:r>
              <a:rPr lang="cs-CZ" b="1" dirty="0">
                <a:solidFill>
                  <a:srgbClr val="FF0000"/>
                </a:solidFill>
              </a:rPr>
              <a:t>HADI</a:t>
            </a:r>
          </a:p>
          <a:p>
            <a:pPr lvl="0"/>
            <a:r>
              <a:rPr lang="cs-CZ" b="1" dirty="0">
                <a:solidFill>
                  <a:srgbClr val="FF0000"/>
                </a:solidFill>
              </a:rPr>
              <a:t>ŽELVY</a:t>
            </a:r>
          </a:p>
          <a:p>
            <a:pPr lvl="0"/>
            <a:r>
              <a:rPr lang="cs-CZ" b="1" dirty="0">
                <a:solidFill>
                  <a:srgbClr val="FF0000"/>
                </a:solidFill>
              </a:rPr>
              <a:t>KROKODÝLI</a:t>
            </a:r>
          </a:p>
          <a:p>
            <a:pPr marL="0" indent="0">
              <a:buNone/>
            </a:pPr>
            <a:r>
              <a:rPr lang="cs-CZ" b="1" dirty="0" smtClean="0"/>
              <a:t>V</a:t>
            </a:r>
            <a:r>
              <a:rPr lang="cs-CZ" b="1" dirty="0"/>
              <a:t> období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DRUHOHOR </a:t>
            </a:r>
            <a:r>
              <a:rPr lang="cs-CZ" b="1" dirty="0"/>
              <a:t>byli plazi nejrozšířenějšími živočichy.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176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84784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Doplňovačka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i="1" dirty="0" smtClean="0"/>
              <a:t>/žáci pracují na pracovní list, na tabuli mohou použít program </a:t>
            </a:r>
            <a:r>
              <a:rPr lang="cs-CZ" sz="3100" i="1" dirty="0" err="1" smtClean="0"/>
              <a:t>ActivInspire</a:t>
            </a:r>
            <a:r>
              <a:rPr lang="cs-CZ" sz="3100" i="1" dirty="0" smtClean="0"/>
              <a:t>/</a:t>
            </a:r>
            <a:endParaRPr lang="cs-CZ" i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4022621"/>
              </p:ext>
            </p:extLst>
          </p:nvPr>
        </p:nvGraphicFramePr>
        <p:xfrm>
          <a:off x="611560" y="1628800"/>
          <a:ext cx="8136903" cy="3456385"/>
        </p:xfrm>
        <a:graphic>
          <a:graphicData uri="http://schemas.openxmlformats.org/drawingml/2006/table">
            <a:tbl>
              <a:tblPr firstRow="1" firstCol="1" bandRow="1"/>
              <a:tblGrid>
                <a:gridCol w="3468132"/>
                <a:gridCol w="490821"/>
                <a:gridCol w="579443"/>
                <a:gridCol w="490821"/>
                <a:gridCol w="452475"/>
                <a:gridCol w="485710"/>
                <a:gridCol w="490821"/>
                <a:gridCol w="403906"/>
                <a:gridCol w="411575"/>
                <a:gridCol w="485710"/>
                <a:gridCol w="377489"/>
              </a:tblGrid>
              <a:tr h="688057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Splynutí samčí a samičí buňky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80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Skořápka na vajíčku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88057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Skupina plazů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805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Orgán uvnitř lebky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41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Pokryv kůže ryb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77458" y="5559623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Tajenka:</a:t>
            </a:r>
            <a:r>
              <a:rPr lang="cs-CZ" sz="3600" dirty="0"/>
              <a:t> Jedna ze skupin obratlovců jsou…….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255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6221788"/>
              </p:ext>
            </p:extLst>
          </p:nvPr>
        </p:nvGraphicFramePr>
        <p:xfrm>
          <a:off x="539552" y="1340769"/>
          <a:ext cx="7704856" cy="3600401"/>
        </p:xfrm>
        <a:graphic>
          <a:graphicData uri="http://schemas.openxmlformats.org/drawingml/2006/table">
            <a:tbl>
              <a:tblPr firstRow="1" firstCol="1" bandRow="1"/>
              <a:tblGrid>
                <a:gridCol w="3284330"/>
                <a:gridCol w="464808"/>
                <a:gridCol w="547925"/>
                <a:gridCol w="464808"/>
                <a:gridCol w="428495"/>
                <a:gridCol w="459968"/>
                <a:gridCol w="464808"/>
                <a:gridCol w="382500"/>
                <a:gridCol w="389761"/>
                <a:gridCol w="459968"/>
                <a:gridCol w="357485"/>
              </a:tblGrid>
              <a:tr h="716726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Splynutí samčí a samičí buňky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7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Skořápka na vajíčku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16726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Skupina plazů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672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Orgán uvnitř lebky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33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Pokryv kůže ryb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35536" y="5517231"/>
            <a:ext cx="890846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/>
              <a:t>Tajenka:</a:t>
            </a:r>
            <a:r>
              <a:rPr lang="cs-CZ" sz="3600" dirty="0"/>
              <a:t> Jedna ze skupin obratlovců jsou </a:t>
            </a:r>
            <a:r>
              <a:rPr lang="cs-CZ" sz="3600" b="1" dirty="0">
                <a:solidFill>
                  <a:srgbClr val="FF0000"/>
                </a:solidFill>
              </a:rPr>
              <a:t>PLAZI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3518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učebnice:</a:t>
            </a:r>
          </a:p>
          <a:p>
            <a:pPr marL="0" indent="0">
              <a:buNone/>
            </a:pPr>
            <a:r>
              <a:rPr lang="cs-CZ" dirty="0" smtClean="0"/>
              <a:t>ČABRADOVÁ</a:t>
            </a:r>
            <a:r>
              <a:rPr lang="cs-CZ" dirty="0"/>
              <a:t>, Věra. </a:t>
            </a:r>
            <a:r>
              <a:rPr lang="cs-CZ" i="1" dirty="0"/>
              <a:t>Přírodopis 7: učebnice pro základní školy a víceletá gymnázia</a:t>
            </a:r>
            <a:r>
              <a:rPr lang="cs-CZ" dirty="0"/>
              <a:t>. Plzeň: Fraus, 2005, 128 s. ISBN 80-723-8424-4.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/>
              <a:t>o</a:t>
            </a:r>
            <a:r>
              <a:rPr lang="cs-CZ" b="1" dirty="0" smtClean="0"/>
              <a:t>brázky: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WIKIPEDIE</a:t>
            </a:r>
            <a:r>
              <a:rPr lang="cs-CZ" dirty="0"/>
              <a:t>: </a:t>
            </a:r>
            <a:r>
              <a:rPr lang="cs-CZ" dirty="0" err="1"/>
              <a:t>tyrannosaurus</a:t>
            </a:r>
            <a:r>
              <a:rPr lang="cs-CZ" dirty="0"/>
              <a:t>. </a:t>
            </a:r>
            <a:r>
              <a:rPr lang="cs-CZ" i="1" dirty="0"/>
              <a:t>Wikipedie: </a:t>
            </a:r>
            <a:r>
              <a:rPr lang="cs-CZ" i="1" dirty="0" err="1"/>
              <a:t>Tyrannosaurus</a:t>
            </a:r>
            <a:r>
              <a:rPr lang="cs-CZ" dirty="0"/>
              <a:t> [online]. 2013 [cit. 2013-10-22]. Dostupné z: http://upload.wikimedia.org/wikipedia/commons/thumb/a/a8/Fossil_Tyranausaurus_Rex_at_the_Royal_Tyrell_Museum%2C_Alberta%2C_Canada.jpg/800px-Fossil_Tyranausaurus_Rex_at_the_Royal_Tyrell_Museum%2C_Alberta%2C_Canada.jpg </a:t>
            </a:r>
          </a:p>
        </p:txBody>
      </p:sp>
    </p:spTree>
    <p:extLst>
      <p:ext uri="{BB962C8B-B14F-4D97-AF65-F5344CB8AC3E}">
        <p14:creationId xmlns:p14="http://schemas.microsoft.com/office/powerpoint/2010/main" val="81449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318</Words>
  <Application>Microsoft Office PowerPoint</Application>
  <PresentationFormat>Předvádění na obrazovce (4:3)</PresentationFormat>
  <Paragraphs>152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Dokument</vt:lpstr>
      <vt:lpstr>Prezentace aplikace PowerPoint</vt:lpstr>
      <vt:lpstr>PLAZI (po výkladu si zapiš do sešitu)</vt:lpstr>
      <vt:lpstr>Prezentace aplikace PowerPoint</vt:lpstr>
      <vt:lpstr>Prezentace aplikace PowerPoint</vt:lpstr>
      <vt:lpstr>VÝVOJ PLAZŮ</vt:lpstr>
      <vt:lpstr>Prezentace aplikace PowerPoint</vt:lpstr>
      <vt:lpstr>DOPLŇ/žáci doplňují do cvičného sešitu, na tabuli mohou použít program ActivInspire/</vt:lpstr>
      <vt:lpstr>ŘEŠENÍ</vt:lpstr>
      <vt:lpstr>Doplňovačka /žáci pracují na pracovní list, na tabuli mohou použít program ActivInspire/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Jitka Kopalová</cp:lastModifiedBy>
  <cp:revision>17</cp:revision>
  <dcterms:created xsi:type="dcterms:W3CDTF">2013-10-21T14:16:31Z</dcterms:created>
  <dcterms:modified xsi:type="dcterms:W3CDTF">2013-11-04T08:44:59Z</dcterms:modified>
</cp:coreProperties>
</file>