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72" r:id="rId4"/>
    <p:sldId id="286" r:id="rId5"/>
    <p:sldId id="281" r:id="rId6"/>
    <p:sldId id="284" r:id="rId7"/>
    <p:sldId id="283" r:id="rId8"/>
    <p:sldId id="280" r:id="rId9"/>
    <p:sldId id="282" r:id="rId10"/>
    <p:sldId id="28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027" y="-7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496002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Sestrojení obrazu na rovinném zrcadle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Zrcadlo, paprsek, obraz, odraz, předmět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</a:t>
                      </a:r>
                      <a:r>
                        <a:rPr lang="cs-CZ" sz="1200" smtClean="0">
                          <a:effectLst/>
                        </a:rPr>
                        <a:t>Ivana Gajdošová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rýsují do sešitů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Zobrazení rovinným zrcadlem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VY_32_INOVACE_12_241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75656" y="2420888"/>
            <a:ext cx="59046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Zobrazení rovinným zrcadlem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C:\Users\Pavel\AppData\Local\Microsoft\Windows\Temporary Internet Files\Content.IE5\S9K07GYZ\MP9004424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052736"/>
            <a:ext cx="5724128" cy="381608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5157192"/>
            <a:ext cx="8424936" cy="8309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Pokud se při optickém zobrazení uplatňuje pouze </a:t>
            </a:r>
            <a:r>
              <a:rPr lang="cs-CZ" sz="2400" b="1" dirty="0" smtClean="0"/>
              <a:t>odraz</a:t>
            </a:r>
            <a:r>
              <a:rPr lang="cs-CZ" sz="2400" dirty="0" smtClean="0"/>
              <a:t> světla, mluvíme o zobrazení zrcadlem.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60" y="1556792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Zobrazovací plochou rovinného zrcadla je opticky hladká rovinná plocha.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356992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Obraz zobrazovaného předmětu sestrojíme tak, že najdeme podle </a:t>
            </a:r>
            <a:r>
              <a:rPr lang="cs-CZ" sz="2400" b="1" dirty="0" smtClean="0"/>
              <a:t>zákona odrazu </a:t>
            </a:r>
            <a:r>
              <a:rPr lang="cs-CZ" sz="2400" dirty="0" smtClean="0"/>
              <a:t>obraz každého jeho bodu.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ovací čára 10"/>
          <p:cNvCxnSpPr/>
          <p:nvPr/>
        </p:nvCxnSpPr>
        <p:spPr>
          <a:xfrm>
            <a:off x="1691680" y="5373216"/>
            <a:ext cx="5688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99992" y="2564904"/>
            <a:ext cx="0" cy="2808312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/>
          <p:cNvSpPr/>
          <p:nvPr/>
        </p:nvSpPr>
        <p:spPr>
          <a:xfrm rot="10800000">
            <a:off x="2843808" y="4797152"/>
            <a:ext cx="180000" cy="54000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>
            <a:stCxn id="16" idx="2"/>
          </p:cNvCxnSpPr>
          <p:nvPr/>
        </p:nvCxnSpPr>
        <p:spPr>
          <a:xfrm flipV="1">
            <a:off x="2933808" y="3429000"/>
            <a:ext cx="156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6" idx="2"/>
          </p:cNvCxnSpPr>
          <p:nvPr/>
        </p:nvCxnSpPr>
        <p:spPr>
          <a:xfrm flipV="1">
            <a:off x="2933808" y="2996952"/>
            <a:ext cx="156618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627784" y="50851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27784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2915816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419872" y="54452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87824" y="486916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9552" y="1340768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protože paprsky z bodu B jsou po odrazu před zrcadlem rozbíhavé, najdeme jejich průsečík B‘ za zrcadlem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31" grpId="0"/>
      <p:bldP spid="39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ovací čára 10"/>
          <p:cNvCxnSpPr/>
          <p:nvPr/>
        </p:nvCxnSpPr>
        <p:spPr>
          <a:xfrm>
            <a:off x="1691680" y="5373216"/>
            <a:ext cx="5688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99992" y="2564904"/>
            <a:ext cx="0" cy="2808312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/>
          <p:cNvSpPr/>
          <p:nvPr/>
        </p:nvSpPr>
        <p:spPr>
          <a:xfrm rot="10800000">
            <a:off x="2843808" y="4797152"/>
            <a:ext cx="180000" cy="54000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>
            <a:stCxn id="16" idx="2"/>
          </p:cNvCxnSpPr>
          <p:nvPr/>
        </p:nvCxnSpPr>
        <p:spPr>
          <a:xfrm flipV="1">
            <a:off x="2933808" y="3429000"/>
            <a:ext cx="156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2771800" y="1988840"/>
            <a:ext cx="3330360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6" idx="2"/>
          </p:cNvCxnSpPr>
          <p:nvPr/>
        </p:nvCxnSpPr>
        <p:spPr>
          <a:xfrm flipV="1">
            <a:off x="2933808" y="2996952"/>
            <a:ext cx="156618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2987824" y="1340768"/>
            <a:ext cx="3114336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627784" y="50851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27784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2915816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419872" y="54452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87824" y="486916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ovací čára 10"/>
          <p:cNvCxnSpPr/>
          <p:nvPr/>
        </p:nvCxnSpPr>
        <p:spPr>
          <a:xfrm>
            <a:off x="1691680" y="5373216"/>
            <a:ext cx="5688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99992" y="2564904"/>
            <a:ext cx="0" cy="2808312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/>
          <p:cNvSpPr/>
          <p:nvPr/>
        </p:nvSpPr>
        <p:spPr>
          <a:xfrm rot="10800000">
            <a:off x="2843808" y="4797152"/>
            <a:ext cx="180000" cy="54000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0800000">
            <a:off x="6012160" y="4797152"/>
            <a:ext cx="180000" cy="540000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>
            <a:stCxn id="16" idx="2"/>
          </p:cNvCxnSpPr>
          <p:nvPr/>
        </p:nvCxnSpPr>
        <p:spPr>
          <a:xfrm flipV="1">
            <a:off x="2933808" y="3429000"/>
            <a:ext cx="156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7" idx="2"/>
          </p:cNvCxnSpPr>
          <p:nvPr/>
        </p:nvCxnSpPr>
        <p:spPr>
          <a:xfrm flipH="1" flipV="1">
            <a:off x="2771800" y="1988840"/>
            <a:ext cx="3330360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6" idx="2"/>
          </p:cNvCxnSpPr>
          <p:nvPr/>
        </p:nvCxnSpPr>
        <p:spPr>
          <a:xfrm flipV="1">
            <a:off x="2933808" y="2996952"/>
            <a:ext cx="156618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7" idx="2"/>
          </p:cNvCxnSpPr>
          <p:nvPr/>
        </p:nvCxnSpPr>
        <p:spPr>
          <a:xfrm flipH="1" flipV="1">
            <a:off x="2987824" y="1340768"/>
            <a:ext cx="3114336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627784" y="50851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27784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084168" y="5085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A'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56176" y="46531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B'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2915816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4499992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419872" y="54452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76056" y="54452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a'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87824" y="486916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24128" y="48691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y'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1628800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to znamená, že vznikne </a:t>
            </a:r>
            <a:r>
              <a:rPr lang="cs-CZ" sz="2000" b="1" dirty="0" smtClean="0"/>
              <a:t>zdánlivý</a:t>
            </a:r>
            <a:r>
              <a:rPr lang="cs-CZ" sz="2000" dirty="0" smtClean="0"/>
              <a:t> (neskutečný) </a:t>
            </a:r>
            <a:r>
              <a:rPr lang="cs-CZ" sz="2000" b="1" dirty="0" smtClean="0"/>
              <a:t>obraz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3" grpId="0"/>
      <p:bldP spid="34" grpId="0"/>
      <p:bldP spid="40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ovací čára 10"/>
          <p:cNvCxnSpPr/>
          <p:nvPr/>
        </p:nvCxnSpPr>
        <p:spPr>
          <a:xfrm>
            <a:off x="1691680" y="5373216"/>
            <a:ext cx="5688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99992" y="2564904"/>
            <a:ext cx="0" cy="2808312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/>
          <p:cNvSpPr/>
          <p:nvPr/>
        </p:nvSpPr>
        <p:spPr>
          <a:xfrm rot="10800000">
            <a:off x="2843808" y="4797152"/>
            <a:ext cx="180000" cy="54000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0800000">
            <a:off x="6012160" y="4797152"/>
            <a:ext cx="180000" cy="540000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>
            <a:stCxn id="16" idx="2"/>
          </p:cNvCxnSpPr>
          <p:nvPr/>
        </p:nvCxnSpPr>
        <p:spPr>
          <a:xfrm flipV="1">
            <a:off x="2933808" y="3429000"/>
            <a:ext cx="156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7" idx="2"/>
          </p:cNvCxnSpPr>
          <p:nvPr/>
        </p:nvCxnSpPr>
        <p:spPr>
          <a:xfrm flipH="1" flipV="1">
            <a:off x="2771800" y="1988840"/>
            <a:ext cx="3330360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6" idx="2"/>
          </p:cNvCxnSpPr>
          <p:nvPr/>
        </p:nvCxnSpPr>
        <p:spPr>
          <a:xfrm flipV="1">
            <a:off x="2933808" y="2996952"/>
            <a:ext cx="156618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7" idx="2"/>
          </p:cNvCxnSpPr>
          <p:nvPr/>
        </p:nvCxnSpPr>
        <p:spPr>
          <a:xfrm flipH="1" flipV="1">
            <a:off x="2987824" y="1340768"/>
            <a:ext cx="3114336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915816" y="4509120"/>
            <a:ext cx="1566184" cy="82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6" idx="0"/>
          </p:cNvCxnSpPr>
          <p:nvPr/>
        </p:nvCxnSpPr>
        <p:spPr>
          <a:xfrm flipV="1">
            <a:off x="2933808" y="4869160"/>
            <a:ext cx="1566184" cy="4679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627784" y="50851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27784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084168" y="5085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A'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56176" y="46531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B'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2915816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4499992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419872" y="54452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76056" y="54452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a'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87824" y="486916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24128" y="48691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y'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716016" y="170080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stejný postup je i z bodu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ovací čára 10"/>
          <p:cNvCxnSpPr/>
          <p:nvPr/>
        </p:nvCxnSpPr>
        <p:spPr>
          <a:xfrm>
            <a:off x="1691680" y="5373216"/>
            <a:ext cx="56886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499992" y="2564904"/>
            <a:ext cx="0" cy="2808312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ů 15"/>
          <p:cNvSpPr/>
          <p:nvPr/>
        </p:nvSpPr>
        <p:spPr>
          <a:xfrm rot="10800000">
            <a:off x="2843808" y="4797152"/>
            <a:ext cx="180000" cy="54000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0800000">
            <a:off x="6012160" y="4797152"/>
            <a:ext cx="180000" cy="540000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>
            <a:stCxn id="16" idx="2"/>
          </p:cNvCxnSpPr>
          <p:nvPr/>
        </p:nvCxnSpPr>
        <p:spPr>
          <a:xfrm flipV="1">
            <a:off x="2933808" y="3429000"/>
            <a:ext cx="156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7" idx="2"/>
          </p:cNvCxnSpPr>
          <p:nvPr/>
        </p:nvCxnSpPr>
        <p:spPr>
          <a:xfrm flipH="1" flipV="1">
            <a:off x="2771800" y="1988840"/>
            <a:ext cx="3330360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6" idx="2"/>
          </p:cNvCxnSpPr>
          <p:nvPr/>
        </p:nvCxnSpPr>
        <p:spPr>
          <a:xfrm flipV="1">
            <a:off x="2933808" y="2996952"/>
            <a:ext cx="156618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7" idx="2"/>
          </p:cNvCxnSpPr>
          <p:nvPr/>
        </p:nvCxnSpPr>
        <p:spPr>
          <a:xfrm flipH="1" flipV="1">
            <a:off x="2987824" y="1340768"/>
            <a:ext cx="3114336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915816" y="4509120"/>
            <a:ext cx="1566184" cy="82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7" idx="0"/>
          </p:cNvCxnSpPr>
          <p:nvPr/>
        </p:nvCxnSpPr>
        <p:spPr>
          <a:xfrm flipH="1" flipV="1">
            <a:off x="2267744" y="3429000"/>
            <a:ext cx="3834416" cy="190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6" idx="0"/>
          </p:cNvCxnSpPr>
          <p:nvPr/>
        </p:nvCxnSpPr>
        <p:spPr>
          <a:xfrm flipV="1">
            <a:off x="2933808" y="4869160"/>
            <a:ext cx="1566184" cy="4679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17" idx="0"/>
          </p:cNvCxnSpPr>
          <p:nvPr/>
        </p:nvCxnSpPr>
        <p:spPr>
          <a:xfrm flipH="1" flipV="1">
            <a:off x="2123728" y="4221088"/>
            <a:ext cx="3978432" cy="111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627784" y="50851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27784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084168" y="5085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A'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56176" y="46531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B'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2915816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4499992" y="5517232"/>
            <a:ext cx="158417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419872" y="54452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76056" y="54452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a'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87824" y="486916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24128" y="48691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y'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67544" y="1484784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Obraz vytvořený rovinným zrcadlem je vždy </a:t>
            </a:r>
            <a:r>
              <a:rPr lang="cs-CZ" sz="2400" b="1" i="1" dirty="0" smtClean="0"/>
              <a:t>zdánlivý</a:t>
            </a:r>
            <a:r>
              <a:rPr lang="cs-CZ" sz="2400" i="1" dirty="0" smtClean="0"/>
              <a:t>, </a:t>
            </a:r>
            <a:r>
              <a:rPr lang="cs-CZ" sz="2400" b="1" i="1" dirty="0" smtClean="0"/>
              <a:t>vzpřímený</a:t>
            </a:r>
            <a:r>
              <a:rPr lang="cs-CZ" sz="2400" i="1" dirty="0" smtClean="0"/>
              <a:t>, </a:t>
            </a:r>
            <a:r>
              <a:rPr lang="cs-CZ" sz="2400" b="1" i="1" dirty="0" smtClean="0"/>
              <a:t>stejně velký </a:t>
            </a:r>
            <a:r>
              <a:rPr lang="cs-CZ" sz="2400" i="1" dirty="0" smtClean="0"/>
              <a:t>jako předmět a </a:t>
            </a:r>
            <a:r>
              <a:rPr lang="cs-CZ" sz="2400" b="1" i="1" dirty="0" smtClean="0"/>
              <a:t>souměrný</a:t>
            </a:r>
            <a:r>
              <a:rPr lang="cs-CZ" sz="2400" i="1" dirty="0" smtClean="0"/>
              <a:t> s předmětem podle roviny zrcadla.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365105"/>
            <a:ext cx="7344816" cy="8002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Zobrazené objekty se jeví stranově převrácené.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SVOBODA, E. a kol. </a:t>
            </a:r>
            <a:r>
              <a:rPr lang="cs-CZ" i="1" dirty="0" smtClean="0"/>
              <a:t>Přehled středoškolské fyziky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1996, ISBN 80-7196-006-3.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Galerie MS Office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2015</TotalTime>
  <Words>350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271</cp:revision>
  <dcterms:created xsi:type="dcterms:W3CDTF">2010-11-01T23:40:31Z</dcterms:created>
  <dcterms:modified xsi:type="dcterms:W3CDTF">2013-12-12T07:03:29Z</dcterms:modified>
</cp:coreProperties>
</file>