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12/5/2013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53675673"/>
              </p:ext>
            </p:extLst>
          </p:nvPr>
        </p:nvGraphicFramePr>
        <p:xfrm>
          <a:off x="2339752" y="222178"/>
          <a:ext cx="4536504" cy="6517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460152" progId="Word.Document.12">
                  <p:embed/>
                </p:oleObj>
              </mc:Choice>
              <mc:Fallback>
                <p:oleObj name="Dokument" r:id="rId3" imgW="5889940" imgH="846015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22178"/>
                        <a:ext cx="4536504" cy="65170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01267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1988840"/>
            <a:ext cx="7406640" cy="1472184"/>
          </a:xfrm>
        </p:spPr>
        <p:txBody>
          <a:bodyPr>
            <a:normAutofit fontScale="90000"/>
          </a:bodyPr>
          <a:lstStyle/>
          <a:p>
            <a:r>
              <a:rPr lang="cs-CZ" b="1" dirty="0">
                <a:effectLst/>
              </a:rPr>
              <a:t>Aplikace práva orgány veřejné moci; uvážení při aplikaci práva</a:t>
            </a:r>
            <a:r>
              <a:rPr lang="cs-CZ" dirty="0">
                <a:effectLst/>
              </a:rPr>
              <a:t> </a:t>
            </a:r>
            <a:br>
              <a:rPr lang="cs-CZ" dirty="0">
                <a:effectLst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6565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548680"/>
            <a:ext cx="7272808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Aplikace práva</a:t>
            </a:r>
            <a:br>
              <a:rPr lang="cs-CZ" sz="2800" b="1" dirty="0" smtClean="0"/>
            </a:br>
            <a:endParaRPr lang="cs-CZ" sz="28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kvalifikovaná </a:t>
            </a:r>
            <a:r>
              <a:rPr lang="cs-CZ" sz="2000" dirty="0"/>
              <a:t>forma realizace práva uskutečňovaná orgány </a:t>
            </a:r>
            <a:r>
              <a:rPr lang="cs-CZ" sz="2000" dirty="0" smtClean="0"/>
              <a:t>veřejné moci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subsumpce </a:t>
            </a:r>
            <a:r>
              <a:rPr lang="cs-CZ" sz="2000" dirty="0"/>
              <a:t>konkrétní skutkové podstaty pod abstraktní </a:t>
            </a:r>
            <a:r>
              <a:rPr lang="cs-CZ" sz="2000" dirty="0" smtClean="0"/>
              <a:t>skutkovou podstatou </a:t>
            </a:r>
            <a:r>
              <a:rPr lang="cs-CZ" sz="2000" dirty="0"/>
              <a:t>v PN</a:t>
            </a:r>
          </a:p>
        </p:txBody>
      </p:sp>
      <p:sp>
        <p:nvSpPr>
          <p:cNvPr id="3" name="Obdélník 2"/>
          <p:cNvSpPr/>
          <p:nvPr/>
        </p:nvSpPr>
        <p:spPr>
          <a:xfrm>
            <a:off x="1361119" y="3429000"/>
            <a:ext cx="727280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třeba </a:t>
            </a:r>
            <a:r>
              <a:rPr lang="cs-CZ" sz="2000" dirty="0"/>
              <a:t>zodpovědět </a:t>
            </a:r>
            <a:r>
              <a:rPr lang="cs-CZ" sz="2000" b="1" dirty="0"/>
              <a:t>dva druhy </a:t>
            </a:r>
            <a:r>
              <a:rPr lang="cs-CZ" sz="2000" b="1" dirty="0" smtClean="0"/>
              <a:t>otázek</a:t>
            </a:r>
          </a:p>
          <a:p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zjišťuje </a:t>
            </a:r>
            <a:r>
              <a:rPr lang="cs-CZ" sz="2000" b="1" dirty="0"/>
              <a:t>se důkazními </a:t>
            </a:r>
            <a:r>
              <a:rPr lang="cs-CZ" sz="2000" b="1" dirty="0" smtClean="0"/>
              <a:t>prostředky</a:t>
            </a:r>
            <a:br>
              <a:rPr lang="cs-CZ" sz="2000" b="1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podle </a:t>
            </a:r>
            <a:r>
              <a:rPr lang="cs-CZ" sz="2000" b="1" dirty="0"/>
              <a:t>jaké PN se případ </a:t>
            </a:r>
            <a:r>
              <a:rPr lang="cs-CZ" sz="2000" b="1" dirty="0" smtClean="0"/>
              <a:t>posoudí</a:t>
            </a:r>
            <a:br>
              <a:rPr lang="cs-CZ" sz="2000" b="1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výsledek </a:t>
            </a:r>
            <a:r>
              <a:rPr lang="cs-CZ" sz="2000" dirty="0"/>
              <a:t>– akt aplikace </a:t>
            </a:r>
            <a:r>
              <a:rPr lang="cs-CZ" sz="2000" dirty="0" smtClean="0"/>
              <a:t>práva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subjekt </a:t>
            </a:r>
            <a:r>
              <a:rPr lang="cs-CZ" sz="2000" dirty="0"/>
              <a:t>– především soudy</a:t>
            </a:r>
          </a:p>
        </p:txBody>
      </p:sp>
    </p:spTree>
    <p:extLst>
      <p:ext uri="{BB962C8B-B14F-4D97-AF65-F5344CB8AC3E}">
        <p14:creationId xmlns:p14="http://schemas.microsoft.com/office/powerpoint/2010/main" val="2355010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620688"/>
            <a:ext cx="6984776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Stádia </a:t>
            </a:r>
            <a:r>
              <a:rPr lang="cs-CZ" sz="2000" b="1" dirty="0"/>
              <a:t>procesu aplikace </a:t>
            </a:r>
            <a:r>
              <a:rPr lang="cs-CZ" sz="2000" b="1" dirty="0" smtClean="0"/>
              <a:t>práva</a:t>
            </a:r>
          </a:p>
          <a:p>
            <a:r>
              <a:rPr lang="cs-CZ" sz="2000" b="1" dirty="0" smtClean="0"/>
              <a:t/>
            </a:r>
            <a:br>
              <a:rPr lang="cs-CZ" sz="2000" b="1" dirty="0" smtClean="0"/>
            </a:br>
            <a:endParaRPr lang="cs-CZ" sz="2000" b="1" dirty="0" smtClean="0"/>
          </a:p>
          <a:p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zjišťování </a:t>
            </a:r>
            <a:r>
              <a:rPr lang="cs-CZ" sz="2000" b="1" dirty="0"/>
              <a:t>skutkového </a:t>
            </a:r>
            <a:r>
              <a:rPr lang="cs-CZ" sz="2000" b="1" dirty="0" smtClean="0"/>
              <a:t>stavu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přímo</a:t>
            </a:r>
            <a:r>
              <a:rPr lang="cs-CZ" sz="2000" b="1" dirty="0"/>
              <a:t>, </a:t>
            </a:r>
            <a:r>
              <a:rPr lang="cs-CZ" sz="2000" dirty="0"/>
              <a:t>bezprostřední nazíráním (př. </a:t>
            </a:r>
            <a:r>
              <a:rPr lang="cs-CZ" sz="2000" dirty="0" smtClean="0"/>
              <a:t>Ověřování předpokladů</a:t>
            </a:r>
            <a:r>
              <a:rPr lang="cs-CZ" sz="2000" dirty="0"/>
              <a:t> </a:t>
            </a:r>
            <a:r>
              <a:rPr lang="cs-CZ" sz="2000" dirty="0" smtClean="0"/>
              <a:t>ke </a:t>
            </a:r>
            <a:r>
              <a:rPr lang="cs-CZ" sz="2000" dirty="0"/>
              <a:t>studiu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nepřímo</a:t>
            </a:r>
            <a:r>
              <a:rPr lang="cs-CZ" sz="2000" b="1" dirty="0"/>
              <a:t>, </a:t>
            </a:r>
            <a:r>
              <a:rPr lang="cs-CZ" sz="2000" dirty="0" smtClean="0"/>
              <a:t>dokazováním platí </a:t>
            </a:r>
            <a:r>
              <a:rPr lang="cs-CZ" sz="2000" b="1" dirty="0"/>
              <a:t>zásada volného hodnocení </a:t>
            </a:r>
            <a:r>
              <a:rPr lang="cs-CZ" sz="2000" b="1" dirty="0" smtClean="0"/>
              <a:t>důkazů </a:t>
            </a:r>
            <a:r>
              <a:rPr lang="cs-CZ" sz="2000" dirty="0"/>
              <a:t>x zásada </a:t>
            </a:r>
            <a:r>
              <a:rPr lang="cs-CZ" sz="2000" b="1" dirty="0"/>
              <a:t>formálního hodnocení důkazů </a:t>
            </a:r>
            <a:r>
              <a:rPr lang="cs-CZ" sz="2000" dirty="0"/>
              <a:t>(zásada </a:t>
            </a:r>
            <a:r>
              <a:rPr lang="cs-CZ" sz="2000" b="1" dirty="0" smtClean="0"/>
              <a:t>legální </a:t>
            </a:r>
            <a:r>
              <a:rPr lang="cs-CZ" sz="2000" b="1" dirty="0"/>
              <a:t>důkazní teorie</a:t>
            </a:r>
            <a:r>
              <a:rPr lang="cs-CZ" sz="2000" b="1" dirty="0" smtClean="0"/>
              <a:t>)</a:t>
            </a:r>
            <a:br>
              <a:rPr lang="cs-CZ" sz="2000" b="1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zásada</a:t>
            </a:r>
            <a:r>
              <a:rPr lang="cs-CZ" sz="2000" dirty="0"/>
              <a:t>, prameny publikované ve Sbírce zákonů není </a:t>
            </a:r>
            <a:r>
              <a:rPr lang="cs-CZ" sz="2000" dirty="0" smtClean="0"/>
              <a:t>třeba     </a:t>
            </a:r>
            <a:r>
              <a:rPr lang="cs-CZ" sz="2000" dirty="0"/>
              <a:t>dokazovat</a:t>
            </a:r>
          </a:p>
        </p:txBody>
      </p:sp>
    </p:spTree>
    <p:extLst>
      <p:ext uri="{BB962C8B-B14F-4D97-AF65-F5344CB8AC3E}">
        <p14:creationId xmlns:p14="http://schemas.microsoft.com/office/powerpoint/2010/main" val="3553192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476672"/>
            <a:ext cx="676875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/>
              <a:t> </a:t>
            </a:r>
            <a:r>
              <a:rPr lang="cs-CZ" sz="2000" dirty="0" smtClean="0"/>
              <a:t>zásada </a:t>
            </a:r>
            <a:r>
              <a:rPr lang="cs-CZ" sz="2000" b="1" dirty="0"/>
              <a:t>objektivní (materiální) </a:t>
            </a:r>
            <a:r>
              <a:rPr lang="cs-CZ" sz="2000" b="1" dirty="0" smtClean="0"/>
              <a:t>pravdy</a:t>
            </a:r>
            <a:br>
              <a:rPr lang="cs-CZ" sz="2000" b="1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musí </a:t>
            </a:r>
            <a:r>
              <a:rPr lang="cs-CZ" sz="2000" dirty="0"/>
              <a:t>se jednoznačně dokázat </a:t>
            </a:r>
            <a:r>
              <a:rPr lang="cs-CZ" sz="2000" dirty="0" smtClean="0"/>
              <a:t>vina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endParaRPr lang="cs-CZ" sz="2000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zásada </a:t>
            </a:r>
            <a:r>
              <a:rPr lang="cs-CZ" sz="2000" b="1" dirty="0"/>
              <a:t>formální </a:t>
            </a:r>
            <a:r>
              <a:rPr lang="cs-CZ" sz="2000" b="1" dirty="0" smtClean="0"/>
              <a:t>pravdy</a:t>
            </a:r>
            <a:br>
              <a:rPr lang="cs-CZ" sz="2000" b="1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soud </a:t>
            </a:r>
            <a:r>
              <a:rPr lang="cs-CZ" sz="2000" dirty="0"/>
              <a:t>za pravdu považuje to, co bylo důkazy </a:t>
            </a:r>
            <a:r>
              <a:rPr lang="cs-CZ" sz="2000" dirty="0" smtClean="0"/>
              <a:t>dokázáno</a:t>
            </a:r>
            <a:br>
              <a:rPr lang="cs-CZ" sz="2000" dirty="0" smtClean="0"/>
            </a:br>
            <a:endParaRPr lang="cs-CZ" sz="2000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notoriety </a:t>
            </a:r>
            <a:r>
              <a:rPr lang="cs-CZ" sz="2000" dirty="0"/>
              <a:t>(obecně známe skutečnosti) </a:t>
            </a:r>
            <a:r>
              <a:rPr lang="cs-CZ" sz="2000" dirty="0" smtClean="0"/>
              <a:t>– není třeba dokazovat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547664" y="4047728"/>
            <a:ext cx="64807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b="1" dirty="0" smtClean="0"/>
              <a:t>právní 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cs-CZ" dirty="0" smtClean="0"/>
              <a:t>domněnka otcovství</a:t>
            </a:r>
          </a:p>
          <a:p>
            <a:pPr marL="1200150" lvl="2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vyvratitelné </a:t>
            </a:r>
            <a:r>
              <a:rPr lang="cs-CZ" dirty="0"/>
              <a:t>x </a:t>
            </a:r>
            <a:r>
              <a:rPr lang="cs-CZ" dirty="0" smtClean="0"/>
              <a:t>nevyvratitelné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284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548680"/>
            <a:ext cx="66247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Právní fikce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vychází </a:t>
            </a:r>
            <a:r>
              <a:rPr lang="cs-CZ" sz="2000" dirty="0"/>
              <a:t>z uměle vytvořeného </a:t>
            </a:r>
            <a:r>
              <a:rPr lang="cs-CZ" sz="2000" dirty="0" smtClean="0"/>
              <a:t>skutkového předpokladu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331640" y="2063675"/>
            <a:ext cx="705678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spočívá </a:t>
            </a:r>
            <a:r>
              <a:rPr lang="cs-CZ" sz="2000" b="1" dirty="0"/>
              <a:t>v nalezení PN</a:t>
            </a:r>
            <a:r>
              <a:rPr lang="cs-CZ" sz="2000" dirty="0"/>
              <a:t>, které budou aplikovány na danou</a:t>
            </a:r>
          </a:p>
          <a:p>
            <a:r>
              <a:rPr lang="cs-CZ" sz="2000" b="1" dirty="0"/>
              <a:t>    </a:t>
            </a:r>
            <a:r>
              <a:rPr lang="cs-CZ" sz="2000" dirty="0"/>
              <a:t>skutkovou </a:t>
            </a:r>
            <a:r>
              <a:rPr lang="cs-CZ" sz="2000" dirty="0" smtClean="0"/>
              <a:t>podstatu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rozhodnutí </a:t>
            </a:r>
            <a:r>
              <a:rPr lang="cs-CZ" sz="2000" b="1" dirty="0"/>
              <a:t>ve věci</a:t>
            </a:r>
            <a:r>
              <a:rPr lang="cs-CZ" sz="2000" dirty="0"/>
              <a:t>  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vydání </a:t>
            </a:r>
            <a:r>
              <a:rPr lang="cs-CZ" sz="2000" b="1" dirty="0"/>
              <a:t>aktu aplikace </a:t>
            </a:r>
            <a:r>
              <a:rPr lang="cs-CZ" sz="2000" b="1" dirty="0" smtClean="0"/>
              <a:t>práva</a:t>
            </a:r>
            <a:br>
              <a:rPr lang="cs-CZ" sz="2000" b="1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konkrétní </a:t>
            </a:r>
            <a:r>
              <a:rPr lang="cs-CZ" sz="2000" dirty="0"/>
              <a:t>nálezy se liší (rozsudek, nález ÚS, </a:t>
            </a:r>
            <a:r>
              <a:rPr lang="cs-CZ" sz="2000" dirty="0" smtClean="0"/>
              <a:t>správní rozhodnutí,…)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66252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18</TotalTime>
  <Words>45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Slunovrat</vt:lpstr>
      <vt:lpstr>Microsoft Word Document</vt:lpstr>
      <vt:lpstr>Prezentace aplikace PowerPoint</vt:lpstr>
      <vt:lpstr>Aplikace práva orgány veřejné moci; uvážení při aplikaci práva 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Aplikace práva orgány veřejné moci; uvážení při aplikaci práva</dc:title>
  <dc:creator>administrator</dc:creator>
  <cp:lastModifiedBy>administrator</cp:lastModifiedBy>
  <cp:revision>3</cp:revision>
  <dcterms:created xsi:type="dcterms:W3CDTF">2013-11-28T10:41:12Z</dcterms:created>
  <dcterms:modified xsi:type="dcterms:W3CDTF">2013-12-05T11:00:10Z</dcterms:modified>
</cp:coreProperties>
</file>