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1" r:id="rId2"/>
    <p:sldId id="272" r:id="rId3"/>
    <p:sldId id="256" r:id="rId4"/>
    <p:sldId id="286" r:id="rId5"/>
    <p:sldId id="289" r:id="rId6"/>
    <p:sldId id="290" r:id="rId7"/>
    <p:sldId id="291" r:id="rId8"/>
    <p:sldId id="292" r:id="rId9"/>
    <p:sldId id="294" r:id="rId10"/>
    <p:sldId id="295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64492081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r>
                        <a:rPr lang="cs-CZ" baseline="0" dirty="0" smtClean="0"/>
                        <a:t>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</a:t>
            </a:r>
            <a:r>
              <a:rPr lang="cs-CZ" sz="2400" smtClean="0"/>
              <a:t>prezentace přibližuje </a:t>
            </a:r>
            <a:r>
              <a:rPr lang="cs-CZ" sz="2400" dirty="0" smtClean="0"/>
              <a:t>útvary </a:t>
            </a:r>
            <a:r>
              <a:rPr lang="cs-CZ" sz="2400" dirty="0"/>
              <a:t>a jazykové prostředky </a:t>
            </a:r>
            <a:r>
              <a:rPr lang="cs-CZ" sz="2400" dirty="0" smtClean="0"/>
              <a:t>v řečnickém stylu v současné stylistice. Inovuje výuku využitím multimediálních pomůcek. Materiál je určen pro výuku ve 1.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25 – 30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Útvary a jazykové prostředky řečnického stylu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/>
              <a:t>Útvary řečnického </a:t>
            </a:r>
            <a:r>
              <a:rPr lang="cs-CZ" sz="2400" b="1" dirty="0" smtClean="0"/>
              <a:t>stylu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útvary řečnického stylu kombinují slohový postup výkladového a úvahového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1</a:t>
            </a:r>
            <a:r>
              <a:rPr lang="cs-CZ" sz="2400" b="1" dirty="0"/>
              <a:t>. proslov</a:t>
            </a:r>
            <a:r>
              <a:rPr lang="cs-CZ" sz="2400" dirty="0"/>
              <a:t> – dvojí význam </a:t>
            </a:r>
          </a:p>
          <a:p>
            <a:pPr marL="0" indent="0">
              <a:buNone/>
            </a:pPr>
            <a:r>
              <a:rPr lang="cs-CZ" sz="2400" dirty="0"/>
              <a:t>a) kratší, méně oficiální projev (např. k zahájení výstavy) </a:t>
            </a:r>
          </a:p>
          <a:p>
            <a:pPr marL="0" indent="0">
              <a:buNone/>
            </a:pPr>
            <a:r>
              <a:rPr lang="cs-CZ" sz="2400" dirty="0"/>
              <a:t>b) mluvený projev obecně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2</a:t>
            </a:r>
            <a:r>
              <a:rPr lang="cs-CZ" sz="2400" b="1" dirty="0"/>
              <a:t>. </a:t>
            </a:r>
            <a:r>
              <a:rPr lang="cs-CZ" sz="2400" b="1" dirty="0" smtClean="0"/>
              <a:t>řeč</a:t>
            </a:r>
          </a:p>
          <a:p>
            <a:pPr marL="0" indent="0">
              <a:buNone/>
            </a:pPr>
            <a:r>
              <a:rPr lang="cs-CZ" sz="2400" dirty="0" smtClean="0"/>
              <a:t>politická </a:t>
            </a:r>
            <a:r>
              <a:rPr lang="cs-CZ" sz="2400" dirty="0"/>
              <a:t>– prezidentský projev</a:t>
            </a:r>
          </a:p>
          <a:p>
            <a:pPr marL="0" indent="0">
              <a:buNone/>
            </a:pPr>
            <a:r>
              <a:rPr lang="cs-CZ" sz="2400" dirty="0" smtClean="0"/>
              <a:t>soudní </a:t>
            </a:r>
            <a:r>
              <a:rPr lang="cs-CZ" sz="2400" dirty="0"/>
              <a:t>– žaloba, obhajoba</a:t>
            </a:r>
          </a:p>
          <a:p>
            <a:pPr marL="0" indent="0">
              <a:buNone/>
            </a:pPr>
            <a:r>
              <a:rPr lang="cs-CZ" sz="2400" dirty="0" smtClean="0"/>
              <a:t>duchovní </a:t>
            </a:r>
            <a:r>
              <a:rPr lang="cs-CZ" sz="2400" dirty="0"/>
              <a:t>– kázání</a:t>
            </a:r>
          </a:p>
          <a:p>
            <a:pPr marL="0" indent="0">
              <a:buNone/>
            </a:pPr>
            <a:r>
              <a:rPr lang="cs-CZ" sz="2400" dirty="0" smtClean="0"/>
              <a:t>příležitostná </a:t>
            </a:r>
            <a:r>
              <a:rPr lang="cs-CZ" sz="2400" dirty="0"/>
              <a:t>– přípitek, kondolence, </a:t>
            </a:r>
            <a:r>
              <a:rPr lang="cs-CZ" sz="2400" dirty="0" smtClean="0"/>
              <a:t>svatba atd.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543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3</a:t>
            </a:r>
            <a:r>
              <a:rPr lang="cs-CZ" sz="2400" b="1" dirty="0"/>
              <a:t>. odborný referát</a:t>
            </a:r>
            <a:r>
              <a:rPr lang="cs-CZ" sz="2400" dirty="0"/>
              <a:t> – patří i do odborného stylu, podává podrobnou informaci o nějaké problematice (kulturní, politické, hospodářské)</a:t>
            </a:r>
          </a:p>
          <a:p>
            <a:pPr marL="0" indent="0">
              <a:buNone/>
            </a:pPr>
            <a:r>
              <a:rPr lang="cs-CZ" sz="2400" dirty="0" smtClean="0"/>
              <a:t>taktéž </a:t>
            </a:r>
            <a:r>
              <a:rPr lang="cs-CZ" sz="2400" dirty="0"/>
              <a:t>referát – obsahová charakteristika díla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4</a:t>
            </a:r>
            <a:r>
              <a:rPr lang="cs-CZ" sz="2400" b="1" dirty="0"/>
              <a:t>. přednáška</a:t>
            </a:r>
            <a:r>
              <a:rPr lang="cs-CZ" sz="2400" dirty="0"/>
              <a:t> – mluvená forma výkladu (výklad – odborné poučení o nějakém problému – vzniku, funkce, </a:t>
            </a:r>
            <a:r>
              <a:rPr lang="cs-CZ" sz="2400" dirty="0" smtClean="0"/>
              <a:t>významu</a:t>
            </a:r>
            <a:r>
              <a:rPr lang="cs-CZ" sz="2400" dirty="0"/>
              <a:t>...)</a:t>
            </a:r>
          </a:p>
          <a:p>
            <a:pPr marL="0" indent="0">
              <a:buNone/>
            </a:pPr>
            <a:r>
              <a:rPr lang="cs-CZ" sz="2400" dirty="0"/>
              <a:t>- poskytuje posluchačům informace o dané problematice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64659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Jazykové prostředky v řečnickém stylu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- zvolení vhodných jazykových prostředků učiní projev srozumitelnější, názornější, zajímavější atd.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1. slovní zásoba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využívat synonyma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výběr slov přizpůsobit projevu – tedy jiná slova ke kondolenci a </a:t>
            </a:r>
            <a:r>
              <a:rPr lang="cs-CZ" sz="2400" dirty="0" smtClean="0"/>
              <a:t>	jiná </a:t>
            </a:r>
            <a:r>
              <a:rPr lang="cs-CZ" sz="2400" dirty="0"/>
              <a:t>k odbornému referátu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existuje Slovník českých synonym 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užívat kontaktové prostředky – 2. os. mn. č., 1. os. mn. č., </a:t>
            </a:r>
            <a:r>
              <a:rPr lang="cs-CZ" sz="2400" dirty="0" smtClean="0"/>
              <a:t>oslovení atd.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3228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2. větná stavba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vyhýbáme se složitým souvětím, různým odbočením, doplňkům </a:t>
            </a:r>
            <a:r>
              <a:rPr lang="cs-CZ" sz="2400" dirty="0" smtClean="0"/>
              <a:t>	– </a:t>
            </a:r>
            <a:r>
              <a:rPr lang="cs-CZ" sz="2400" dirty="0"/>
              <a:t>posluchač se v nich ztrácí a klesá </a:t>
            </a:r>
            <a:r>
              <a:rPr lang="cs-CZ" sz="2400" dirty="0" smtClean="0"/>
              <a:t>jeho </a:t>
            </a:r>
            <a:r>
              <a:rPr lang="cs-CZ" sz="2400" dirty="0"/>
              <a:t>pozornost</a:t>
            </a:r>
          </a:p>
          <a:p>
            <a:pPr marL="0" indent="0">
              <a:buNone/>
            </a:pPr>
            <a:r>
              <a:rPr lang="cs-CZ" sz="2400" dirty="0" smtClean="0"/>
              <a:t>- vyhýbáme </a:t>
            </a:r>
            <a:r>
              <a:rPr lang="cs-CZ" sz="2400" dirty="0"/>
              <a:t>se hromadění podstatných jmen slovesných v jedné </a:t>
            </a:r>
            <a:r>
              <a:rPr lang="cs-CZ" sz="2400" dirty="0" smtClean="0"/>
              <a:t>	větě – např. </a:t>
            </a:r>
            <a:r>
              <a:rPr lang="cs-CZ" sz="2400" dirty="0"/>
              <a:t>Řešení vidím v přijetí </a:t>
            </a:r>
            <a:r>
              <a:rPr lang="cs-CZ" sz="2400" dirty="0" smtClean="0"/>
              <a:t>usnesení </a:t>
            </a:r>
            <a:r>
              <a:rPr lang="cs-CZ" sz="2400" dirty="0"/>
              <a:t>o zahájení </a:t>
            </a:r>
            <a:r>
              <a:rPr lang="cs-CZ" sz="2400" dirty="0" smtClean="0"/>
              <a:t>	řízení </a:t>
            </a:r>
            <a:r>
              <a:rPr lang="cs-CZ" sz="2400" dirty="0"/>
              <a:t>k odebrání povolení k podnikání, nebo zabezpečení </a:t>
            </a:r>
            <a:r>
              <a:rPr lang="cs-CZ" sz="2400" dirty="0" smtClean="0"/>
              <a:t>	plánování opatření</a:t>
            </a:r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užíváme </a:t>
            </a:r>
            <a:r>
              <a:rPr lang="cs-CZ" sz="2400" dirty="0"/>
              <a:t>metafory, přirovnání, kratší vyprávění, </a:t>
            </a:r>
            <a:r>
              <a:rPr lang="cs-CZ" sz="2400" dirty="0" smtClean="0"/>
              <a:t>bajky, 	personifikace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v přiměřené míře využívat citáty, aforismy, řečnické otázky, </a:t>
            </a:r>
            <a:r>
              <a:rPr lang="cs-CZ" sz="2400" dirty="0" smtClean="0"/>
              <a:t>	přísloví</a:t>
            </a: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9180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- prostředky stupňování napětí: </a:t>
            </a:r>
          </a:p>
          <a:p>
            <a:pPr marL="0" indent="0">
              <a:buNone/>
            </a:pPr>
            <a:r>
              <a:rPr lang="cs-CZ" sz="2400" dirty="0"/>
              <a:t>a) gradace – každý výrok je silnější než předchozí – Je to </a:t>
            </a:r>
            <a:r>
              <a:rPr lang="cs-CZ" sz="2400" dirty="0" smtClean="0"/>
              <a:t>	nesmyslné</a:t>
            </a:r>
            <a:r>
              <a:rPr lang="cs-CZ" sz="2400" dirty="0"/>
              <a:t>. Je to skandální. Je to do </a:t>
            </a:r>
            <a:r>
              <a:rPr lang="cs-CZ" sz="2400" dirty="0" smtClean="0"/>
              <a:t>nebe </a:t>
            </a:r>
            <a:r>
              <a:rPr lang="cs-CZ" sz="2400" dirty="0"/>
              <a:t>volající. Je to </a:t>
            </a:r>
            <a:r>
              <a:rPr lang="cs-CZ" sz="2400" dirty="0" smtClean="0"/>
              <a:t>	životní </a:t>
            </a:r>
            <a:r>
              <a:rPr lang="cs-CZ" sz="2400" dirty="0"/>
              <a:t>prohra. Nebo kácení stromu bylo nedovolené, </a:t>
            </a:r>
            <a:r>
              <a:rPr lang="cs-CZ" sz="2400" dirty="0" smtClean="0"/>
              <a:t>	nepřípustné</a:t>
            </a:r>
            <a:r>
              <a:rPr lang="cs-CZ" sz="2400" dirty="0"/>
              <a:t>, odsouzeníhodné.</a:t>
            </a:r>
          </a:p>
          <a:p>
            <a:pPr marL="0" indent="0">
              <a:buNone/>
            </a:pPr>
            <a:r>
              <a:rPr lang="cs-CZ" sz="2400" dirty="0" smtClean="0"/>
              <a:t>b</a:t>
            </a:r>
            <a:r>
              <a:rPr lang="cs-CZ" sz="2400" dirty="0"/>
              <a:t>) kontrast – slova nebo věty v opačném významu – pravda a lež, </a:t>
            </a:r>
            <a:r>
              <a:rPr lang="cs-CZ" sz="2400" dirty="0" smtClean="0"/>
              <a:t>	bohatý </a:t>
            </a:r>
            <a:r>
              <a:rPr lang="cs-CZ" sz="2400" dirty="0"/>
              <a:t>sever, chudý jih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00698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g) </a:t>
            </a:r>
            <a:r>
              <a:rPr lang="cs-CZ" sz="2400" b="1" dirty="0"/>
              <a:t>mluvní</a:t>
            </a:r>
            <a:r>
              <a:rPr lang="cs-CZ" sz="2400" dirty="0"/>
              <a:t> </a:t>
            </a:r>
            <a:r>
              <a:rPr lang="cs-CZ" sz="2400" b="1" dirty="0"/>
              <a:t>tempo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= </a:t>
            </a:r>
            <a:r>
              <a:rPr lang="cs-CZ" sz="2400" dirty="0"/>
              <a:t>rozložení řeči v čase (tedy „rychlost mluvy)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u každého jiné, záleží na </a:t>
            </a:r>
            <a:r>
              <a:rPr lang="cs-CZ" sz="2400" dirty="0" err="1"/>
              <a:t>temperamentových</a:t>
            </a:r>
            <a:r>
              <a:rPr lang="cs-CZ" sz="2400" dirty="0"/>
              <a:t> vlastnostech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rychlé tempo – časté chyby ve výslovnosti – poněvadž – </a:t>
            </a:r>
            <a:r>
              <a:rPr lang="cs-CZ" sz="2400" dirty="0" err="1"/>
              <a:t>páč</a:t>
            </a:r>
            <a:r>
              <a:rPr lang="cs-CZ" sz="2400" dirty="0"/>
              <a:t>, </a:t>
            </a:r>
            <a:r>
              <a:rPr lang="cs-CZ" sz="2400" dirty="0" smtClean="0"/>
              <a:t>	všiml </a:t>
            </a:r>
            <a:r>
              <a:rPr lang="cs-CZ" sz="2400" dirty="0"/>
              <a:t>si – </a:t>
            </a:r>
            <a:r>
              <a:rPr lang="cs-CZ" sz="2400" dirty="0" err="1"/>
              <a:t>všimsi</a:t>
            </a:r>
            <a:r>
              <a:rPr lang="cs-CZ" sz="2400" dirty="0"/>
              <a:t>, výjimečný – </a:t>
            </a:r>
            <a:r>
              <a:rPr lang="cs-CZ" sz="2400" dirty="0" err="1" smtClean="0"/>
              <a:t>vímečný</a:t>
            </a:r>
            <a:r>
              <a:rPr lang="cs-CZ" sz="2400" dirty="0" smtClean="0"/>
              <a:t>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pomalé tempo – monotónnost, nudnost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00815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FRÁZE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(blíže vysvětluje publicistika </a:t>
            </a:r>
            <a:r>
              <a:rPr lang="cs-CZ" sz="2400" dirty="0"/>
              <a:t>– výrazy </a:t>
            </a:r>
            <a:r>
              <a:rPr lang="cs-CZ" sz="2400" dirty="0" smtClean="0"/>
              <a:t>automatizované x 	aktualizované</a:t>
            </a:r>
            <a:r>
              <a:rPr lang="cs-CZ" sz="2400" dirty="0"/>
              <a:t>)</a:t>
            </a:r>
          </a:p>
          <a:p>
            <a:pPr marL="0" indent="0">
              <a:buNone/>
            </a:pPr>
            <a:r>
              <a:rPr lang="cs-CZ" sz="2400" dirty="0" smtClean="0"/>
              <a:t>- z</a:t>
            </a:r>
            <a:r>
              <a:rPr lang="cs-CZ" sz="2400" dirty="0"/>
              <a:t> některých originálních spojení se časem stávají </a:t>
            </a:r>
            <a:r>
              <a:rPr lang="cs-CZ" sz="2400" dirty="0" smtClean="0"/>
              <a:t>klišé, floskule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= </a:t>
            </a:r>
            <a:r>
              <a:rPr lang="cs-CZ" sz="2400" dirty="0"/>
              <a:t>prázdný obrat, věta bez obsahu, květnaté prázdno</a:t>
            </a:r>
          </a:p>
          <a:p>
            <a:pPr marL="0" indent="0">
              <a:buNone/>
            </a:pPr>
            <a:r>
              <a:rPr lang="cs-CZ" sz="2400" dirty="0" smtClean="0"/>
              <a:t>	- </a:t>
            </a:r>
            <a:r>
              <a:rPr lang="cs-CZ" sz="2400" dirty="0"/>
              <a:t>příklady: a je vymalováno, bonus, čas ukáže, časovaná </a:t>
            </a:r>
            <a:r>
              <a:rPr lang="cs-CZ" sz="2400" dirty="0" smtClean="0"/>
              <a:t>		bomba, čelí</a:t>
            </a:r>
            <a:r>
              <a:rPr lang="cs-CZ" sz="2400" dirty="0"/>
              <a:t>, člověčina, došlo k…, filosofie </a:t>
            </a:r>
            <a:r>
              <a:rPr lang="cs-CZ" sz="2400" dirty="0" smtClean="0"/>
              <a:t>něčeho</a:t>
            </a:r>
            <a:r>
              <a:rPr lang="cs-CZ" sz="2400" dirty="0"/>
              <a:t>, </a:t>
            </a:r>
            <a:r>
              <a:rPr lang="cs-CZ" sz="2400" dirty="0" smtClean="0"/>
              <a:t>		zaskočení silničáři</a:t>
            </a:r>
            <a:r>
              <a:rPr lang="cs-CZ" sz="2400" dirty="0"/>
              <a:t>, špinavé peníze, boj Davida </a:t>
            </a:r>
            <a:r>
              <a:rPr lang="cs-CZ" sz="2400" dirty="0" smtClean="0"/>
              <a:t>s 		Goliášem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4071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Zdroje: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1003</TotalTime>
  <Words>345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Útvary a jazykové prostředky řečnického stylu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57</cp:revision>
  <dcterms:created xsi:type="dcterms:W3CDTF">2013-01-04T10:43:36Z</dcterms:created>
  <dcterms:modified xsi:type="dcterms:W3CDTF">2013-12-12T12:17:22Z</dcterms:modified>
</cp:coreProperties>
</file>