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71" r:id="rId2"/>
    <p:sldId id="272" r:id="rId3"/>
    <p:sldId id="256" r:id="rId4"/>
    <p:sldId id="296" r:id="rId5"/>
    <p:sldId id="297" r:id="rId6"/>
    <p:sldId id="298" r:id="rId7"/>
    <p:sldId id="299" r:id="rId8"/>
    <p:sldId id="300" r:id="rId9"/>
    <p:sldId id="301" r:id="rId10"/>
    <p:sldId id="302" r:id="rId11"/>
    <p:sldId id="28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428" autoAdjust="0"/>
    <p:restoredTop sz="94660"/>
  </p:normalViewPr>
  <p:slideViewPr>
    <p:cSldViewPr>
      <p:cViewPr varScale="1">
        <p:scale>
          <a:sx n="107" d="100"/>
          <a:sy n="107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D180F2-4C36-45A1-9965-A39C69028CB9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9EA364-DD19-4EA3-8506-C73E6D7ED2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21185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36959681"/>
              </p:ext>
            </p:extLst>
          </p:nvPr>
        </p:nvGraphicFramePr>
        <p:xfrm>
          <a:off x="947519" y="256490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Petr Kříž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Sloh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12. </a:t>
                      </a:r>
                      <a:r>
                        <a:rPr lang="cs-CZ" baseline="0" dirty="0" smtClean="0"/>
                        <a:t>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869337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404665"/>
            <a:ext cx="8229600" cy="6192688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sz="2400" dirty="0" smtClean="0"/>
              <a:t>Tato prezentace přibližuje </a:t>
            </a:r>
            <a:r>
              <a:rPr lang="cs-CZ" sz="2400" dirty="0" smtClean="0"/>
              <a:t>funkční styl umělecký v </a:t>
            </a:r>
            <a:r>
              <a:rPr lang="cs-CZ" sz="2400" dirty="0" smtClean="0"/>
              <a:t>současné stylistice. Inovuje výuku využitím multimediálních pomůcek. Materiál je určen pro výuku ve </a:t>
            </a:r>
            <a:r>
              <a:rPr lang="cs-CZ" sz="2400" dirty="0" smtClean="0"/>
              <a:t>4. </a:t>
            </a:r>
            <a:r>
              <a:rPr lang="cs-CZ" sz="2400" dirty="0" smtClean="0"/>
              <a:t>ročníku střední školy – stylistika.</a:t>
            </a:r>
            <a:endParaRPr lang="cs-CZ" sz="2400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 marL="0" indent="0">
              <a:buNone/>
            </a:pPr>
            <a:r>
              <a:rPr lang="cs-CZ" sz="2400" dirty="0" smtClean="0"/>
              <a:t>Materiál použije učitel při výkladu látky. Doba prezentace odpovídá zhruba 25 – 30 minutám. Prezentaci může učitel doplňovat svými otázkami.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8555871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Funkční styl umělecký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Funkční styl umělecký: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FontTx/>
              <a:buChar char="-"/>
            </a:pPr>
            <a:r>
              <a:rPr lang="cs-CZ" sz="2400" dirty="0" smtClean="0"/>
              <a:t> styl krásné literatury (= beletrie)</a:t>
            </a:r>
          </a:p>
          <a:p>
            <a:pPr marL="0" indent="0">
              <a:buFontTx/>
              <a:buChar char="-"/>
            </a:pPr>
            <a:r>
              <a:rPr lang="cs-CZ" sz="2400" dirty="0" smtClean="0"/>
              <a:t> rozlišujeme tři druhy – lyriku, epiku, drama</a:t>
            </a:r>
          </a:p>
          <a:p>
            <a:pPr marL="0" indent="0">
              <a:buFontTx/>
              <a:buChar char="-"/>
            </a:pPr>
            <a:r>
              <a:rPr lang="cs-CZ" sz="2400" dirty="0" smtClean="0"/>
              <a:t> funkční styl umělecký působí na citové a estetické vnímání </a:t>
            </a:r>
          </a:p>
          <a:p>
            <a:pPr marL="0" indent="0">
              <a:buNone/>
            </a:pPr>
            <a:r>
              <a:rPr lang="cs-CZ" sz="2400" dirty="0" smtClean="0"/>
              <a:t>	adresáta</a:t>
            </a:r>
            <a:endParaRPr lang="cs-CZ" sz="2400" dirty="0" smtClean="0"/>
          </a:p>
          <a:p>
            <a:pPr marL="0" indent="0">
              <a:buFontTx/>
              <a:buChar char="-"/>
            </a:pPr>
            <a:r>
              <a:rPr lang="cs-CZ" sz="2400" dirty="0" smtClean="0"/>
              <a:t> </a:t>
            </a:r>
            <a:r>
              <a:rPr lang="cs-CZ" sz="2400" dirty="0" smtClean="0"/>
              <a:t>na rozdíl od ostatních funkčních stylů má funkční styl umělecký 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dirty="0" smtClean="0"/>
              <a:t>navíc </a:t>
            </a:r>
            <a:r>
              <a:rPr lang="cs-CZ" sz="2400" b="1" dirty="0" smtClean="0"/>
              <a:t>estetickou funkci</a:t>
            </a:r>
          </a:p>
          <a:p>
            <a:pPr marL="0" indent="0">
              <a:buNone/>
            </a:pPr>
            <a:r>
              <a:rPr lang="cs-CZ" sz="2400" dirty="0" smtClean="0"/>
              <a:t>- tato funkce se označuje jako esteticky sdělná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3517680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Jazykové prostředky uměleckého stylu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FontTx/>
              <a:buChar char="-"/>
            </a:pPr>
            <a:r>
              <a:rPr lang="cs-CZ" sz="2400" dirty="0" smtClean="0"/>
              <a:t> přev</a:t>
            </a:r>
            <a:r>
              <a:rPr lang="cs-CZ" sz="2400" dirty="0" smtClean="0"/>
              <a:t>ážně spisovná čeština</a:t>
            </a:r>
          </a:p>
          <a:p>
            <a:pPr marL="0" indent="0">
              <a:buFontTx/>
              <a:buChar char="-"/>
            </a:pPr>
            <a:r>
              <a:rPr lang="cs-CZ" sz="2400" dirty="0" smtClean="0"/>
              <a:t> přesto se mohou vyskytnout i nespisovné útvary českého jazyka 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dirty="0" smtClean="0"/>
              <a:t>(především ke zvětšení autenticity nebo jako prostředek 	sblížení se čtenáři):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dirty="0" smtClean="0"/>
              <a:t>	- obecná čeština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dirty="0" smtClean="0"/>
              <a:t>	- nářečí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dirty="0" smtClean="0"/>
              <a:t>	- slang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dirty="0" smtClean="0"/>
              <a:t>	- argot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dirty="0" smtClean="0"/>
              <a:t>	- profesní mluva</a:t>
            </a:r>
          </a:p>
          <a:p>
            <a:pPr marL="0" indent="0">
              <a:buNone/>
            </a:pPr>
            <a:r>
              <a:rPr lang="cs-CZ" sz="2400" dirty="0" smtClean="0"/>
              <a:t>- nespisovná mluva se užívá především v řeči postav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3517680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Autoři uměleckých textů užívají i zvláštní umělecké prostředky:</a:t>
            </a:r>
          </a:p>
          <a:p>
            <a:pPr marL="0" indent="0">
              <a:buFontTx/>
              <a:buChar char="-"/>
            </a:pPr>
            <a:r>
              <a:rPr lang="cs-CZ" sz="2400" dirty="0" smtClean="0"/>
              <a:t> poetismy (= básnická pojmenování), básnické přívlastky</a:t>
            </a:r>
          </a:p>
          <a:p>
            <a:pPr marL="0" indent="0">
              <a:buFontTx/>
              <a:buChar char="-"/>
            </a:pPr>
            <a:r>
              <a:rPr lang="cs-CZ" sz="2400" dirty="0" smtClean="0"/>
              <a:t> obrazná pojmenování:</a:t>
            </a:r>
          </a:p>
          <a:p>
            <a:pPr marL="400050" lvl="1" indent="0">
              <a:buFontTx/>
              <a:buChar char="-"/>
            </a:pPr>
            <a:r>
              <a:rPr lang="cs-CZ" sz="2400" dirty="0" smtClean="0"/>
              <a:t> metafora</a:t>
            </a:r>
          </a:p>
          <a:p>
            <a:pPr marL="400050" lvl="1" indent="0">
              <a:buFontTx/>
              <a:buChar char="-"/>
            </a:pPr>
            <a:r>
              <a:rPr lang="cs-CZ" sz="2400" dirty="0" smtClean="0"/>
              <a:t> personifikace</a:t>
            </a:r>
          </a:p>
          <a:p>
            <a:pPr marL="400050" lvl="1" indent="0">
              <a:buFontTx/>
              <a:buChar char="-"/>
            </a:pPr>
            <a:r>
              <a:rPr lang="cs-CZ" sz="2400" dirty="0" smtClean="0"/>
              <a:t> metonymie</a:t>
            </a:r>
          </a:p>
          <a:p>
            <a:pPr marL="400050" lvl="1" indent="0">
              <a:buFontTx/>
              <a:buChar char="-"/>
            </a:pPr>
            <a:r>
              <a:rPr lang="cs-CZ" sz="2400" dirty="0" smtClean="0"/>
              <a:t> synekdocha</a:t>
            </a:r>
          </a:p>
          <a:p>
            <a:pPr marL="400050" lvl="1" indent="0">
              <a:buFontTx/>
              <a:buChar char="-"/>
            </a:pPr>
            <a:r>
              <a:rPr lang="cs-CZ" sz="2400" dirty="0" smtClean="0"/>
              <a:t> </a:t>
            </a:r>
            <a:r>
              <a:rPr lang="cs-CZ" sz="2400" dirty="0" smtClean="0"/>
              <a:t>symbol</a:t>
            </a:r>
          </a:p>
          <a:p>
            <a:pPr marL="400050" lvl="1" indent="0">
              <a:buFontTx/>
              <a:buChar char="-"/>
            </a:pPr>
            <a:r>
              <a:rPr lang="cs-CZ" sz="2400" dirty="0" smtClean="0"/>
              <a:t> </a:t>
            </a:r>
            <a:r>
              <a:rPr lang="cs-CZ" sz="2400" dirty="0" smtClean="0"/>
              <a:t>asyndeton</a:t>
            </a:r>
          </a:p>
          <a:p>
            <a:pPr marL="400050" lvl="1" indent="0">
              <a:buFontTx/>
              <a:buChar char="-"/>
            </a:pPr>
            <a:r>
              <a:rPr lang="cs-CZ" sz="2400" dirty="0" smtClean="0"/>
              <a:t> </a:t>
            </a:r>
            <a:r>
              <a:rPr lang="cs-CZ" sz="2400" dirty="0" smtClean="0"/>
              <a:t>polysyndeton</a:t>
            </a:r>
          </a:p>
          <a:p>
            <a:pPr marL="400050" lvl="1" indent="0">
              <a:buFontTx/>
              <a:buChar char="-"/>
            </a:pPr>
            <a:r>
              <a:rPr lang="cs-CZ" sz="2400" dirty="0" smtClean="0"/>
              <a:t> </a:t>
            </a:r>
            <a:r>
              <a:rPr lang="cs-CZ" sz="2400" dirty="0" smtClean="0"/>
              <a:t>oxymóron atd.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3517680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Struktura uměleckého textu</a:t>
            </a:r>
          </a:p>
          <a:p>
            <a:pPr marL="0" indent="0">
              <a:buFontTx/>
              <a:buChar char="-"/>
            </a:pPr>
            <a:r>
              <a:rPr lang="cs-CZ" sz="2400" dirty="0" smtClean="0"/>
              <a:t> záleží na literárním druhu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LYRIKA</a:t>
            </a:r>
          </a:p>
          <a:p>
            <a:pPr marL="0" indent="0">
              <a:buFontTx/>
              <a:buChar char="-"/>
            </a:pPr>
            <a:r>
              <a:rPr lang="cs-CZ" sz="2400" dirty="0" smtClean="0"/>
              <a:t>nedějová, vyjadřuje city, pocity, nálady autora, převládá v </a:t>
            </a:r>
          </a:p>
          <a:p>
            <a:pPr marL="0" indent="0">
              <a:buNone/>
            </a:pPr>
            <a:r>
              <a:rPr lang="cs-CZ" sz="2400" dirty="0" smtClean="0"/>
              <a:t>	poezii; verše, sloky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EPIKA</a:t>
            </a:r>
          </a:p>
          <a:p>
            <a:pPr marL="0" indent="0">
              <a:buFontTx/>
              <a:buChar char="-"/>
            </a:pPr>
            <a:r>
              <a:rPr lang="cs-CZ" sz="2400" dirty="0" smtClean="0"/>
              <a:t> podává děj, psána prózou; kapitoly, tematické celky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DRAMA</a:t>
            </a:r>
          </a:p>
          <a:p>
            <a:pPr marL="0" indent="0">
              <a:buNone/>
            </a:pPr>
            <a:r>
              <a:rPr lang="cs-CZ" sz="2400" dirty="0" smtClean="0"/>
              <a:t>- realizována na jevišti prostřednictvím dialogu či monologu; 	výstupy, jednání</a:t>
            </a:r>
          </a:p>
        </p:txBody>
      </p:sp>
    </p:spTree>
    <p:extLst>
      <p:ext uri="{BB962C8B-B14F-4D97-AF65-F5344CB8AC3E}">
        <p14:creationId xmlns:p14="http://schemas.microsoft.com/office/powerpoint/2010/main" xmlns="" val="3517680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Žánry uměleckého stylu: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dirty="0" smtClean="0"/>
              <a:t>LYRIKA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dirty="0" smtClean="0"/>
              <a:t>- báseň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dirty="0" smtClean="0"/>
              <a:t>- óda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dirty="0" smtClean="0"/>
              <a:t>- hymnus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dirty="0" smtClean="0"/>
              <a:t>- epitaf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dirty="0" smtClean="0"/>
              <a:t>- píseň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dirty="0" smtClean="0"/>
              <a:t>- žalm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dirty="0" smtClean="0"/>
              <a:t>- sonet</a:t>
            </a:r>
          </a:p>
          <a:p>
            <a:pPr marL="0" indent="0">
              <a:buNone/>
            </a:pPr>
            <a:r>
              <a:rPr lang="cs-CZ" sz="2400" dirty="0" smtClean="0"/>
              <a:t>	- balada atd.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3517680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Žánry uměleckého stylu: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dirty="0" smtClean="0"/>
              <a:t>EPIKA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dirty="0" smtClean="0"/>
              <a:t>- epos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dirty="0" smtClean="0"/>
              <a:t>- bajka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dirty="0" smtClean="0"/>
              <a:t>- román, novela, povídka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dirty="0" smtClean="0"/>
              <a:t>- cestopis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dirty="0" smtClean="0"/>
              <a:t>- pohádka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dirty="0" smtClean="0"/>
              <a:t>- pověst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dirty="0" smtClean="0"/>
              <a:t>- báje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dirty="0" smtClean="0"/>
              <a:t>- mýtus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dirty="0" smtClean="0"/>
              <a:t>- legenda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3517680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Žánry uměleckého stylu: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dirty="0" smtClean="0"/>
              <a:t>DRAMA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dirty="0" smtClean="0"/>
              <a:t>- komedie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dirty="0" smtClean="0"/>
              <a:t>- tragédie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dirty="0" smtClean="0"/>
              <a:t>- tragikomedie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dirty="0" smtClean="0"/>
              <a:t>- </a:t>
            </a:r>
            <a:r>
              <a:rPr lang="cs-CZ" sz="2400" dirty="0" err="1" smtClean="0"/>
              <a:t>komikotragédie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dirty="0" smtClean="0"/>
              <a:t>- fraška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dirty="0" smtClean="0"/>
              <a:t>- opera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dirty="0" smtClean="0"/>
              <a:t>- opereta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dirty="0" smtClean="0"/>
              <a:t>- revue atd.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3517680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Zdroje</a:t>
            </a:r>
            <a:r>
              <a:rPr lang="cs-CZ" sz="2400" dirty="0" smtClean="0">
                <a:solidFill>
                  <a:srgbClr val="FF0000"/>
                </a:solidFill>
              </a:rPr>
              <a:t>:</a:t>
            </a: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MAŠKOVÁ, </a:t>
            </a:r>
            <a:r>
              <a:rPr lang="cs-CZ" sz="2400" dirty="0" err="1" smtClean="0"/>
              <a:t>Drahuše</a:t>
            </a:r>
            <a:r>
              <a:rPr lang="cs-CZ" sz="2400" dirty="0" smtClean="0"/>
              <a:t>. </a:t>
            </a:r>
            <a:r>
              <a:rPr lang="cs-CZ" sz="2400" i="1" dirty="0" smtClean="0"/>
              <a:t>Český jazyk: přehled středoškolského učiva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Třebíč: Petra </a:t>
            </a:r>
            <a:r>
              <a:rPr lang="cs-CZ" sz="2400" dirty="0" err="1" smtClean="0"/>
              <a:t>Velanová</a:t>
            </a:r>
            <a:r>
              <a:rPr lang="cs-CZ" sz="2400" dirty="0" smtClean="0"/>
              <a:t>, 2005, 175 s. Maturita. ISBN 80-902-5715-1. 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ADÁMKOVÁ, Petra a </a:t>
            </a:r>
            <a:r>
              <a:rPr lang="cs-CZ" sz="2400" dirty="0" smtClean="0"/>
              <a:t>GREŠOVÁ, Šárka. </a:t>
            </a:r>
            <a:r>
              <a:rPr lang="cs-CZ" sz="2400" i="1" dirty="0" smtClean="0"/>
              <a:t>Český jazyk a komunikace pro střední školy 3. - 4. díl</a:t>
            </a:r>
            <a:r>
              <a:rPr lang="cs-CZ" sz="2400" dirty="0" smtClean="0"/>
              <a:t>. </a:t>
            </a:r>
            <a:r>
              <a:rPr lang="cs-CZ" sz="2400" i="1" dirty="0" smtClean="0"/>
              <a:t>Průvodce pro učitele.</a:t>
            </a:r>
            <a:r>
              <a:rPr lang="cs-CZ" sz="2400" dirty="0" smtClean="0"/>
              <a:t> </a:t>
            </a:r>
            <a:r>
              <a:rPr lang="cs-CZ" sz="2400" dirty="0" smtClean="0"/>
              <a:t>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Brno: </a:t>
            </a:r>
            <a:r>
              <a:rPr lang="cs-CZ" sz="2400" dirty="0" err="1" smtClean="0"/>
              <a:t>Didaktis</a:t>
            </a:r>
            <a:r>
              <a:rPr lang="cs-CZ" sz="2400" dirty="0" smtClean="0"/>
              <a:t>, 2013, 175 s. ISBN 978-80-7358-202-9. 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883324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1065</TotalTime>
  <Words>321</Words>
  <Application>Microsoft Office PowerPoint</Application>
  <PresentationFormat>Předvádění na obrazovce (4:3)</PresentationFormat>
  <Paragraphs>106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Funkční styl umělecký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>SŠ a VOŠ cestovního ruchu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Ken Elton Kesey</dc:title>
  <dc:creator>pkriz</dc:creator>
  <cp:lastModifiedBy>pkriz</cp:lastModifiedBy>
  <cp:revision>64</cp:revision>
  <dcterms:created xsi:type="dcterms:W3CDTF">2013-01-04T10:43:36Z</dcterms:created>
  <dcterms:modified xsi:type="dcterms:W3CDTF">2013-12-12T12:14:34Z</dcterms:modified>
</cp:coreProperties>
</file>