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71" r:id="rId4"/>
    <p:sldId id="258" r:id="rId5"/>
    <p:sldId id="261" r:id="rId6"/>
    <p:sldId id="262" r:id="rId7"/>
    <p:sldId id="268" r:id="rId8"/>
    <p:sldId id="263" r:id="rId9"/>
    <p:sldId id="264" r:id="rId10"/>
    <p:sldId id="269" r:id="rId11"/>
    <p:sldId id="265" r:id="rId12"/>
    <p:sldId id="270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4886D8C-77F3-469E-A099-BA937795D377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D8FE5-9BF0-4A1B-ACF4-FA46CA969B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6612608"/>
              </p:ext>
            </p:extLst>
          </p:nvPr>
        </p:nvGraphicFramePr>
        <p:xfrm>
          <a:off x="467544" y="2924945"/>
          <a:ext cx="8136904" cy="35146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74048"/>
                <a:gridCol w="6162856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Název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VY_32_INOVACE_426_STAVBA_</a:t>
                      </a:r>
                      <a:r>
                        <a:rPr lang="cs-CZ" sz="2000" baseline="0" dirty="0" smtClean="0">
                          <a:effectLst/>
                        </a:rPr>
                        <a:t>VĚTY_JEDNODUCHÉ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skladební dvojice 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834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Tato prezentace je určena pro výklad učiva v předmětu český jazyk a literatura ve 4. ročníku.</a:t>
            </a:r>
          </a:p>
          <a:p>
            <a:r>
              <a:rPr lang="cs-CZ" sz="2400" dirty="0" smtClean="0"/>
              <a:t>Žáci se seznámí se základní skladební dvojicí – podmětem a přísudkem.</a:t>
            </a:r>
          </a:p>
          <a:p>
            <a:r>
              <a:rPr lang="cs-CZ" sz="2400" dirty="0" smtClean="0"/>
              <a:t>Seznámí se s otázkou, kterou se ptáme na podmět i přísudek.</a:t>
            </a:r>
          </a:p>
          <a:p>
            <a:r>
              <a:rPr lang="cs-CZ" sz="2400" dirty="0" smtClean="0"/>
              <a:t>Seznámí se s podmětem i přísudkem holým a rozvitým.</a:t>
            </a:r>
          </a:p>
          <a:p>
            <a:r>
              <a:rPr lang="cs-CZ" sz="2400" dirty="0" smtClean="0"/>
              <a:t>Žáci budou vyhledávat ve větách základní skladební dvojice.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617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5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Datum vytvoření</a:t>
            </a:r>
            <a:r>
              <a:rPr lang="cs-CZ" sz="2400" dirty="0" smtClean="0"/>
              <a:t>:      7. 2. 2012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75718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Klíčová slova: </a:t>
            </a:r>
          </a:p>
          <a:p>
            <a:r>
              <a:rPr lang="cs-CZ" sz="2400" dirty="0" smtClean="0"/>
              <a:t>základní skladební dvojice, podmět a přísudek, </a:t>
            </a:r>
          </a:p>
          <a:p>
            <a:r>
              <a:rPr lang="cs-CZ" sz="2400" dirty="0" smtClean="0"/>
              <a:t>holý a rozvitý podmět a přísudek.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572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věty jednoduché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3200" dirty="0" smtClean="0"/>
              <a:t> Základní skladební dvojice</a:t>
            </a:r>
          </a:p>
          <a:p>
            <a:pPr marL="182880" indent="0">
              <a:buNone/>
            </a:pPr>
            <a:endParaRPr lang="cs-CZ" sz="3200" dirty="0"/>
          </a:p>
          <a:p>
            <a:pPr marL="182880" indent="0">
              <a:buNone/>
            </a:pPr>
            <a:r>
              <a:rPr lang="cs-CZ" sz="3200" dirty="0" smtClean="0"/>
              <a:t> se skládá z :</a:t>
            </a:r>
          </a:p>
          <a:p>
            <a:pPr marL="182880" indent="0">
              <a:buNone/>
            </a:pPr>
            <a:endParaRPr lang="cs-CZ" sz="3200" dirty="0"/>
          </a:p>
          <a:p>
            <a:pPr marL="182880" indent="0">
              <a:buNone/>
            </a:pPr>
            <a:endParaRPr lang="cs-CZ" sz="3200" dirty="0" smtClean="0"/>
          </a:p>
          <a:p>
            <a:pPr marL="182880" indent="0">
              <a:buNone/>
            </a:pPr>
            <a:r>
              <a:rPr lang="cs-CZ" sz="3200" dirty="0" smtClean="0"/>
              <a:t>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PODMĚTU      A      PŘÍSUDKU</a:t>
            </a:r>
            <a:endParaRPr lang="cs-CZ" sz="36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33255" y="441538"/>
            <a:ext cx="21675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Podmět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049" y="1270007"/>
            <a:ext cx="6290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Ptáme se na něj otázkou 1. pádu.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1296391"/>
            <a:ext cx="2032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Kdo? Co?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1774" y="1890706"/>
            <a:ext cx="32896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Maminka pere. 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1485" y="2636912"/>
            <a:ext cx="2417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Kdo, co pere?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8879" y="2683078"/>
            <a:ext cx="1778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aminka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26468" y="3501008"/>
            <a:ext cx="26741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Věrka zpívá.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1485" y="4221088"/>
            <a:ext cx="2425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Kdo, co zpívá?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57335" y="4324595"/>
            <a:ext cx="1189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Věrka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20989" y="4895582"/>
            <a:ext cx="2282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Padá sníh.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558" y="5703638"/>
            <a:ext cx="2373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Kdo, co padá?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95994" y="5678968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sníh</a:t>
            </a:r>
            <a:endParaRPr lang="cs-CZ" sz="2400" b="1" dirty="0"/>
          </a:p>
        </p:txBody>
      </p:sp>
      <p:pic>
        <p:nvPicPr>
          <p:cNvPr id="1026" name="Picture 2" descr="C:\Documents and Settings\name\Local Settings\Temporary Internet Files\Content.IE5\1IPZUFJS\MC9003325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524" y="3958163"/>
            <a:ext cx="1476375" cy="187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59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/>
      <p:bldP spid="1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1365" y="764704"/>
            <a:ext cx="28568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Podmět holý: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956" y="1619351"/>
            <a:ext cx="2525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Pavel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běhá.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01921" y="1603273"/>
            <a:ext cx="3406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Náš Pavel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běhá.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64313" y="764704"/>
            <a:ext cx="3390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Podmět rozvitý: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2956" y="2546015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Vítr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sílí.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64313" y="2546015"/>
            <a:ext cx="4147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Nepříjemný vítr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sílí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4380" y="3412655"/>
            <a:ext cx="27991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Lesy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šuměly.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64313" y="3429000"/>
            <a:ext cx="41889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Borové lesy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šuměly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4380" y="4410239"/>
            <a:ext cx="3990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Květiny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rozkvétají.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32055" y="4197135"/>
            <a:ext cx="29193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Jarní květiny </a:t>
            </a:r>
          </a:p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rozkvétají.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956" y="5472549"/>
            <a:ext cx="3772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Kamarádi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si hrají.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46947" y="5472548"/>
            <a:ext cx="342433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Dobří kamarádi </a:t>
            </a:r>
          </a:p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si hrají.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69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55810"/>
            <a:ext cx="7481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Podmět může být také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nevyjádřený.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56651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Např.: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5934" y="2303294"/>
            <a:ext cx="3411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Byli jsme doma.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711" y="2915652"/>
            <a:ext cx="3214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Kdo, co byl doma?       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1711" y="3674265"/>
            <a:ext cx="3005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Půjdete ven?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1711" y="4197485"/>
            <a:ext cx="3430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Kdo, co půjde ven?      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1711" y="5085184"/>
            <a:ext cx="40959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Mám chuť se projít.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1711" y="5752136"/>
            <a:ext cx="449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Kdo, co se má chuť projít? 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84762" y="2915650"/>
            <a:ext cx="71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my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87118" y="4197485"/>
            <a:ext cx="5854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00699" y="5752137"/>
            <a:ext cx="513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já</a:t>
            </a:r>
            <a:endParaRPr lang="cs-CZ" sz="2400" b="1" dirty="0"/>
          </a:p>
        </p:txBody>
      </p:sp>
      <p:pic>
        <p:nvPicPr>
          <p:cNvPr id="2052" name="Picture 4" descr="C:\Documents and Settings\name\Local Settings\Temporary Internet Files\Content.IE5\HXXLHT8H\MC900435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25" y="2695575"/>
            <a:ext cx="2025650" cy="229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04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5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59832" y="441538"/>
            <a:ext cx="24497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Přísudek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84784"/>
            <a:ext cx="5662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přísudek se ptáme otázkou: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31792" y="2060848"/>
            <a:ext cx="4733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Co se říká o podmětu?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3282" y="2556689"/>
            <a:ext cx="24272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Petr bruslí.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618" y="3194284"/>
            <a:ext cx="2232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dělá Petr?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3194283"/>
            <a:ext cx="1401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Bruslí.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4739" y="3876716"/>
            <a:ext cx="2507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Katka pere.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618" y="4566319"/>
            <a:ext cx="2604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dělá Katka?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47163" y="4553055"/>
            <a:ext cx="1083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Pere.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02226" y="5177272"/>
            <a:ext cx="2282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Padá sníh.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02226" y="5837768"/>
            <a:ext cx="225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dělá sníh?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47163" y="5837767"/>
            <a:ext cx="1146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Padá.</a:t>
            </a:r>
            <a:endParaRPr lang="cs-CZ" sz="2400" b="1" dirty="0"/>
          </a:p>
        </p:txBody>
      </p:sp>
      <p:pic>
        <p:nvPicPr>
          <p:cNvPr id="3076" name="Picture 4" descr="C:\Documents and Settings\name\Local Settings\Temporary Internet Files\Content.IE5\1IPZUFJS\MC900157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25850"/>
            <a:ext cx="2206162" cy="221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008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75102"/>
            <a:ext cx="29338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Přísudek holý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575102"/>
            <a:ext cx="3467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Přísudek rozvitý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9218" y="1556792"/>
            <a:ext cx="2249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Pes </a:t>
            </a:r>
            <a:r>
              <a:rPr lang="cs-CZ" sz="2800" b="1" u="sng" dirty="0" smtClean="0">
                <a:solidFill>
                  <a:schemeClr val="accent6"/>
                </a:solidFill>
              </a:rPr>
              <a:t>štěká</a:t>
            </a:r>
            <a:r>
              <a:rPr lang="cs-CZ" sz="2800" b="1" dirty="0" smtClean="0">
                <a:solidFill>
                  <a:schemeClr val="accent6"/>
                </a:solidFill>
              </a:rPr>
              <a:t>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560042"/>
            <a:ext cx="3599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Pes </a:t>
            </a:r>
            <a:r>
              <a:rPr lang="cs-CZ" sz="2800" b="1" u="sng" dirty="0" smtClean="0">
                <a:solidFill>
                  <a:schemeClr val="accent6"/>
                </a:solidFill>
              </a:rPr>
              <a:t>zuřivě štěká</a:t>
            </a:r>
            <a:r>
              <a:rPr lang="cs-CZ" sz="2400" b="1" dirty="0" smtClean="0">
                <a:solidFill>
                  <a:schemeClr val="accent6"/>
                </a:solidFill>
              </a:rPr>
              <a:t>.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4410" y="2375302"/>
            <a:ext cx="2634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Jablka </a:t>
            </a:r>
            <a:r>
              <a:rPr lang="cs-CZ" sz="2800" b="1" u="sng" dirty="0" smtClean="0">
                <a:solidFill>
                  <a:schemeClr val="accent6"/>
                </a:solidFill>
              </a:rPr>
              <a:t>zrají</a:t>
            </a:r>
            <a:r>
              <a:rPr lang="cs-CZ" sz="2800" b="1" dirty="0" smtClean="0">
                <a:solidFill>
                  <a:schemeClr val="accent6"/>
                </a:solidFill>
              </a:rPr>
              <a:t>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24314" y="2375302"/>
            <a:ext cx="47516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Jablka </a:t>
            </a:r>
            <a:r>
              <a:rPr lang="cs-CZ" sz="2800" b="1" u="sng" dirty="0" smtClean="0">
                <a:solidFill>
                  <a:schemeClr val="accent6"/>
                </a:solidFill>
              </a:rPr>
              <a:t>zrají na stromě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3727" y="3450486"/>
            <a:ext cx="29354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Bratr </a:t>
            </a:r>
            <a:r>
              <a:rPr lang="cs-CZ" sz="2800" b="1" u="sng" dirty="0" smtClean="0">
                <a:solidFill>
                  <a:schemeClr val="accent6"/>
                </a:solidFill>
              </a:rPr>
              <a:t>obědvá.</a:t>
            </a:r>
            <a:endParaRPr lang="cs-CZ" sz="2800" b="1" u="sng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06897" y="3450486"/>
            <a:ext cx="4652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Bratr </a:t>
            </a:r>
            <a:r>
              <a:rPr lang="cs-CZ" sz="2800" b="1" u="sng" dirty="0" smtClean="0">
                <a:solidFill>
                  <a:schemeClr val="accent6"/>
                </a:solidFill>
              </a:rPr>
              <a:t>obědvá špagety.</a:t>
            </a:r>
            <a:endParaRPr lang="cs-CZ" sz="2800" b="1" u="sng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0870" y="4713610"/>
            <a:ext cx="2566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6"/>
                </a:solidFill>
              </a:rPr>
              <a:t>Přijde</a:t>
            </a:r>
            <a:r>
              <a:rPr lang="cs-CZ" sz="2800" b="1" dirty="0" smtClean="0">
                <a:solidFill>
                  <a:schemeClr val="accent6"/>
                </a:solidFill>
              </a:rPr>
              <a:t> teta. 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4674622"/>
            <a:ext cx="3509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6"/>
                </a:solidFill>
              </a:rPr>
              <a:t>Zítra přijde </a:t>
            </a:r>
            <a:r>
              <a:rPr lang="cs-CZ" sz="2800" b="1" dirty="0" smtClean="0">
                <a:solidFill>
                  <a:schemeClr val="accent6"/>
                </a:solidFill>
              </a:rPr>
              <a:t>teta.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759678"/>
            <a:ext cx="2313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Sníh </a:t>
            </a:r>
            <a:r>
              <a:rPr lang="cs-CZ" sz="2800" b="1" u="sng" dirty="0" smtClean="0">
                <a:solidFill>
                  <a:schemeClr val="accent6"/>
                </a:solidFill>
              </a:rPr>
              <a:t>padá</a:t>
            </a:r>
            <a:r>
              <a:rPr lang="cs-CZ" sz="2800" b="1" dirty="0" smtClean="0">
                <a:solidFill>
                  <a:schemeClr val="accent6"/>
                </a:solidFill>
              </a:rPr>
              <a:t>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5759678"/>
            <a:ext cx="3804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Sníh </a:t>
            </a:r>
            <a:r>
              <a:rPr lang="cs-CZ" sz="2800" b="1" u="sng" dirty="0" smtClean="0">
                <a:solidFill>
                  <a:schemeClr val="accent6"/>
                </a:solidFill>
              </a:rPr>
              <a:t>krásně padá.</a:t>
            </a:r>
            <a:endParaRPr lang="cs-CZ" sz="2800" b="1" u="sng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841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6070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Přísudek holý může být také: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4078" y="1700808"/>
            <a:ext cx="103611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Sloveso  zvratné  </a:t>
            </a:r>
            <a:r>
              <a:rPr lang="cs-CZ" sz="2800" dirty="0" smtClean="0"/>
              <a:t>-    hráli si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četla si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malovala se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4078" y="3284984"/>
            <a:ext cx="784509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Složený slovesný tvar </a:t>
            </a:r>
            <a:r>
              <a:rPr lang="cs-CZ" sz="2800" dirty="0" smtClean="0"/>
              <a:t>– hrál jsem si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koupal jsem se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725144"/>
            <a:ext cx="70658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Věrka</a:t>
            </a:r>
            <a:r>
              <a:rPr lang="cs-CZ" sz="2400" b="1" dirty="0" smtClean="0"/>
              <a:t> </a:t>
            </a:r>
            <a:r>
              <a:rPr lang="cs-CZ" sz="2400" b="1" u="sng" dirty="0" smtClean="0">
                <a:solidFill>
                  <a:schemeClr val="accent6"/>
                </a:solidFill>
              </a:rPr>
              <a:t>si hrála</a:t>
            </a:r>
            <a:r>
              <a:rPr lang="cs-CZ" sz="2400" b="1" dirty="0" smtClean="0"/>
              <a:t>. </a:t>
            </a:r>
            <a:r>
              <a:rPr lang="cs-CZ" sz="2400" dirty="0" smtClean="0"/>
              <a:t>Malý Jirka </a:t>
            </a:r>
            <a:r>
              <a:rPr lang="cs-CZ" sz="2400" b="1" u="sng" dirty="0" smtClean="0">
                <a:solidFill>
                  <a:schemeClr val="accent6"/>
                </a:solidFill>
              </a:rPr>
              <a:t>si četl</a:t>
            </a:r>
            <a:r>
              <a:rPr lang="cs-CZ" sz="2400" b="1" dirty="0" smtClean="0"/>
              <a:t>. </a:t>
            </a:r>
          </a:p>
          <a:p>
            <a:r>
              <a:rPr lang="cs-CZ" sz="2400" dirty="0" smtClean="0"/>
              <a:t>Terezka</a:t>
            </a:r>
            <a:r>
              <a:rPr lang="cs-CZ" sz="2400" b="1" dirty="0" smtClean="0"/>
              <a:t> </a:t>
            </a:r>
            <a:r>
              <a:rPr lang="cs-CZ" sz="2400" b="1" u="sng" dirty="0" smtClean="0">
                <a:solidFill>
                  <a:schemeClr val="accent6"/>
                </a:solidFill>
              </a:rPr>
              <a:t>se malovala</a:t>
            </a:r>
            <a:r>
              <a:rPr lang="cs-CZ" sz="2400" b="1" dirty="0" smtClean="0"/>
              <a:t>. </a:t>
            </a:r>
            <a:r>
              <a:rPr lang="cs-CZ" sz="2400" b="1" u="sng" dirty="0" smtClean="0">
                <a:solidFill>
                  <a:schemeClr val="accent6"/>
                </a:solidFill>
              </a:rPr>
              <a:t>Hrál jsem si </a:t>
            </a:r>
            <a:r>
              <a:rPr lang="cs-CZ" sz="2400" dirty="0" smtClean="0"/>
              <a:t>venku.</a:t>
            </a:r>
            <a:r>
              <a:rPr lang="cs-CZ" sz="2400" b="1" dirty="0" smtClean="0"/>
              <a:t> </a:t>
            </a:r>
          </a:p>
          <a:p>
            <a:r>
              <a:rPr lang="cs-CZ" sz="2400" dirty="0" smtClean="0"/>
              <a:t>Včera</a:t>
            </a:r>
            <a:r>
              <a:rPr lang="cs-CZ" sz="2400" b="1" dirty="0" smtClean="0"/>
              <a:t> </a:t>
            </a:r>
            <a:r>
              <a:rPr lang="cs-CZ" sz="2400" b="1" u="sng" dirty="0" smtClean="0">
                <a:solidFill>
                  <a:schemeClr val="accent6"/>
                </a:solidFill>
              </a:rPr>
              <a:t>jsem se koupal </a:t>
            </a:r>
            <a:r>
              <a:rPr lang="cs-CZ" sz="2400" dirty="0" smtClean="0"/>
              <a:t>v bazéně.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2991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6526" y="2274628"/>
            <a:ext cx="5461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       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Evička</a:t>
            </a:r>
            <a:r>
              <a:rPr lang="cs-CZ" sz="2800" b="1" dirty="0" smtClean="0"/>
              <a:t>     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maluje.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26595" y="3645024"/>
            <a:ext cx="69060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Malá Evička     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maluje obrázek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52585"/>
            <a:ext cx="3401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Podmětová část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562893"/>
            <a:ext cx="3387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Přísudková</a:t>
            </a:r>
            <a:r>
              <a:rPr lang="cs-CZ" sz="2800" dirty="0" smtClean="0"/>
              <a:t> </a:t>
            </a:r>
            <a:r>
              <a:rPr lang="cs-CZ" sz="2800" b="1" dirty="0" smtClean="0"/>
              <a:t>část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136" y="5013176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Naše malá Evička    </a:t>
            </a:r>
            <a:r>
              <a:rPr lang="cs-CZ" sz="2800" b="1" dirty="0" smtClean="0">
                <a:solidFill>
                  <a:schemeClr val="accent6"/>
                </a:solidFill>
              </a:rPr>
              <a:t>maluje pěkný obrázek.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pic>
        <p:nvPicPr>
          <p:cNvPr id="4098" name="Picture 2" descr="C:\Documents and Settings\name\Local Settings\Temporary Internet Files\Content.IE5\1IPZUFJS\MC900232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47" y="1609138"/>
            <a:ext cx="174307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818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0058" y="260648"/>
            <a:ext cx="6338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Najdi podmět a přísudek ve větách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4083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Soused mi dal košík hub.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54808" y="1077497"/>
            <a:ext cx="26613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Dveřím chybí klika.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7781" y="1600469"/>
            <a:ext cx="4933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V neděli chodíváme na výlety. 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2180338"/>
            <a:ext cx="4968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Malé žáby se skrývají v trávě u vody.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5777" y="2580448"/>
            <a:ext cx="5585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Děti se honily za pestrými motýly.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97188" y="3063443"/>
            <a:ext cx="4501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Navštívili jsme obě výstavy.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6841" y="3325053"/>
            <a:ext cx="25592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/>
                </a:solidFill>
              </a:rPr>
              <a:t>V aleji kvetou lípy.</a:t>
            </a:r>
            <a:endParaRPr lang="cs-CZ" sz="2000" dirty="0">
              <a:solidFill>
                <a:schemeClr val="accent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2601" y="3748850"/>
            <a:ext cx="4595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ulici blikají plynové lampy.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171" y="4352817"/>
            <a:ext cx="5350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Přes ohradu natahují krky žirafy.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7685" y="5060689"/>
            <a:ext cx="541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jaře se vrby obalily kočičkami.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2706" y="5703639"/>
            <a:ext cx="5179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/>
                </a:solidFill>
              </a:rPr>
              <a:t>Chlapci se touží stát cestovateli.</a:t>
            </a:r>
            <a:endParaRPr lang="cs-CZ" sz="24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06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2316"/>
            <a:ext cx="3667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Použité zdroje: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853787" y="1342159"/>
            <a:ext cx="5668668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Program Microsoft Office </a:t>
            </a:r>
            <a:r>
              <a:rPr lang="cs-CZ" sz="2800" dirty="0" smtClean="0"/>
              <a:t>2010</a:t>
            </a:r>
          </a:p>
          <a:p>
            <a:r>
              <a:rPr lang="cs-CZ" sz="280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8198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436</TotalTime>
  <Words>509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Prezentace aplikace PowerPoint</vt:lpstr>
      <vt:lpstr>Anotace</vt:lpstr>
      <vt:lpstr>Prezentace aplikace PowerPoint</vt:lpstr>
      <vt:lpstr>Stavba věty jednoduché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jitka</cp:lastModifiedBy>
  <cp:revision>31</cp:revision>
  <dcterms:created xsi:type="dcterms:W3CDTF">2012-02-07T12:38:08Z</dcterms:created>
  <dcterms:modified xsi:type="dcterms:W3CDTF">2013-12-19T13:59:06Z</dcterms:modified>
</cp:coreProperties>
</file>