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3" r:id="rId5"/>
    <p:sldId id="260" r:id="rId6"/>
    <p:sldId id="261" r:id="rId7"/>
    <p:sldId id="267" r:id="rId8"/>
    <p:sldId id="262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64FB438-08DA-4C87-B66F-A11068A721A3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3D4E9D1-1341-4CE4-805B-87AEEADF8E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872627"/>
              </p:ext>
            </p:extLst>
          </p:nvPr>
        </p:nvGraphicFramePr>
        <p:xfrm>
          <a:off x="899592" y="2924945"/>
          <a:ext cx="7239519" cy="3164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338"/>
                <a:gridCol w="5483181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VY_32_INOVACE_430_REKLAMA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Reklama - výklad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37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učiva v předmětu český jazyk a literatura pro žáky ve čtvrtém ročníku.</a:t>
            </a:r>
          </a:p>
          <a:p>
            <a:r>
              <a:rPr lang="cs-CZ" dirty="0" smtClean="0"/>
              <a:t>Žáci si vysvětlí pojem reklama.</a:t>
            </a:r>
          </a:p>
          <a:p>
            <a:r>
              <a:rPr lang="cs-CZ" dirty="0" smtClean="0"/>
              <a:t>Žáci se seznámí s druhy reklam, s cílem a  účelem reklam.</a:t>
            </a:r>
          </a:p>
          <a:p>
            <a:r>
              <a:rPr lang="cs-CZ" dirty="0" smtClean="0"/>
              <a:t>Seznámí se s klamavými reklamami.</a:t>
            </a:r>
          </a:p>
          <a:p>
            <a:r>
              <a:rPr lang="cs-CZ" dirty="0" smtClean="0"/>
              <a:t>Seznámí se s vlastnostmi reklamního sloganu.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082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04080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         </a:t>
            </a:r>
            <a:r>
              <a:rPr lang="cs-CZ" sz="2800" dirty="0" smtClean="0"/>
              <a:t>15. 5. 2012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Klíčová slova: </a:t>
            </a:r>
          </a:p>
          <a:p>
            <a:r>
              <a:rPr lang="cs-CZ" sz="2800" dirty="0" smtClean="0"/>
              <a:t>reklama, propagace, </a:t>
            </a:r>
            <a:r>
              <a:rPr lang="cs-CZ" sz="2800" dirty="0" err="1" smtClean="0"/>
              <a:t>bilboardy</a:t>
            </a:r>
            <a:r>
              <a:rPr lang="cs-CZ" sz="2800" dirty="0" smtClean="0"/>
              <a:t>, mobilní reklama, klamavá reklama, reklamní slogan, rozhlasové spoty 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867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1551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efinice reklamy</a:t>
            </a:r>
          </a:p>
          <a:p>
            <a:r>
              <a:rPr lang="cs-CZ" sz="3600" dirty="0" smtClean="0"/>
              <a:t>Druhy reklamy</a:t>
            </a:r>
          </a:p>
          <a:p>
            <a:r>
              <a:rPr lang="cs-CZ" sz="3600" dirty="0" smtClean="0"/>
              <a:t>Reklama podle účelu</a:t>
            </a:r>
          </a:p>
          <a:p>
            <a:r>
              <a:rPr lang="cs-CZ" sz="3600" dirty="0" smtClean="0"/>
              <a:t>Cíle reklamy</a:t>
            </a:r>
          </a:p>
          <a:p>
            <a:r>
              <a:rPr lang="cs-CZ" sz="3600" dirty="0" smtClean="0"/>
              <a:t>Metody klamavé reklamy</a:t>
            </a:r>
          </a:p>
          <a:p>
            <a:r>
              <a:rPr lang="cs-CZ" sz="3600" dirty="0" smtClean="0"/>
              <a:t>Vlastnosti reklamního</a:t>
            </a:r>
          </a:p>
          <a:p>
            <a:pPr marL="109728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sloganu</a:t>
            </a:r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accent2">
                    <a:lumMod val="75000"/>
                  </a:schemeClr>
                </a:solidFill>
                <a:latin typeface="AR JULIAN" pitchFamily="2" charset="0"/>
              </a:rPr>
              <a:t>Reklama</a:t>
            </a:r>
            <a:endParaRPr lang="cs-CZ" sz="8000" dirty="0">
              <a:solidFill>
                <a:schemeClr val="accent2">
                  <a:lumMod val="75000"/>
                </a:schemeClr>
              </a:solidFill>
              <a:latin typeface="AR JULIAN" pitchFamily="2" charset="0"/>
            </a:endParaRPr>
          </a:p>
        </p:txBody>
      </p:sp>
      <p:pic>
        <p:nvPicPr>
          <p:cNvPr id="1027" name="Picture 3" descr="C:\Documents and Settings\name\Local Settings\Temporary Internet Files\Content.IE5\HXXLHT8H\MC900304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2410959" cy="279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76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2088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Definice reklamy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600" b="1" dirty="0" smtClean="0"/>
              <a:t>Reklama</a:t>
            </a:r>
            <a:r>
              <a:rPr lang="cs-CZ" sz="3600" dirty="0" smtClean="0"/>
              <a:t> je forma </a:t>
            </a:r>
            <a:r>
              <a:rPr lang="cs-CZ" sz="3600" b="1" dirty="0" smtClean="0">
                <a:solidFill>
                  <a:srgbClr val="FF0000"/>
                </a:solidFill>
              </a:rPr>
              <a:t>propagace</a:t>
            </a:r>
            <a:r>
              <a:rPr lang="cs-CZ" sz="3600" dirty="0" smtClean="0"/>
              <a:t> výrobku, služby, obchodní značky, nebo myšlenky</a:t>
            </a:r>
            <a:r>
              <a:rPr lang="cs-CZ" sz="3600" dirty="0"/>
              <a:t>.</a:t>
            </a:r>
            <a:endParaRPr lang="cs-CZ" sz="3200" dirty="0"/>
          </a:p>
        </p:txBody>
      </p:sp>
      <p:pic>
        <p:nvPicPr>
          <p:cNvPr id="2050" name="Picture 2" descr="C:\Documents and Settings\name\Local Settings\Temporary Internet Files\Content.IE5\4B98O87M\MC900250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95569"/>
            <a:ext cx="3240360" cy="309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25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332656"/>
            <a:ext cx="45528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Druhy reklamy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18017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Televizní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Tisková (inzerát, akční leták)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Světelná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Rozhlasové spoty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Mobilní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(</a:t>
            </a:r>
            <a:r>
              <a:rPr lang="cs-CZ" sz="3600" dirty="0" err="1" smtClean="0"/>
              <a:t>rekl</a:t>
            </a:r>
            <a:r>
              <a:rPr lang="cs-CZ" sz="3600" dirty="0" smtClean="0"/>
              <a:t>. na autech)</a:t>
            </a:r>
          </a:p>
          <a:p>
            <a:pPr marL="571500" indent="-571500">
              <a:buFont typeface="Wingdings" pitchFamily="2" charset="2"/>
              <a:buChar char="v"/>
            </a:pPr>
            <a:endParaRPr lang="cs-CZ" sz="3600" dirty="0" smtClean="0"/>
          </a:p>
        </p:txBody>
      </p:sp>
      <p:pic>
        <p:nvPicPr>
          <p:cNvPr id="3074" name="Picture 2" descr="C:\Documents and Settings\name\Local Settings\Temporary Internet Files\Content.IE5\HXXLHT8H\MC900186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85967"/>
            <a:ext cx="3209640" cy="314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32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04864"/>
            <a:ext cx="83415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Venkovní (plakáty, </a:t>
            </a:r>
            <a:r>
              <a:rPr lang="cs-CZ" sz="3600" dirty="0" err="1" smtClean="0"/>
              <a:t>bilboardy</a:t>
            </a:r>
            <a:r>
              <a:rPr lang="cs-CZ" sz="3600" dirty="0" smtClean="0"/>
              <a:t>, štíty domů)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Alternativní média (chodící reklama)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Propagační předměty (trička, propisky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Vlečení letadlem….</a:t>
            </a:r>
            <a:endParaRPr lang="cs-CZ" sz="3600" dirty="0"/>
          </a:p>
        </p:txBody>
      </p:sp>
      <p:pic>
        <p:nvPicPr>
          <p:cNvPr id="5122" name="Picture 2" descr="C:\Documents and Settings\name\Local Settings\Temporary Internet Files\Content.IE5\HXXLHT8H\MC900021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6906"/>
            <a:ext cx="3933429" cy="154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name\Local Settings\Temporary Internet Files\Content.IE5\1IPZUFJS\MC9003439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838" y="5166599"/>
            <a:ext cx="2011633" cy="135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36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621" y="1052736"/>
            <a:ext cx="85689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Reklama </a:t>
            </a:r>
          </a:p>
          <a:p>
            <a:r>
              <a:rPr lang="cs-CZ" sz="3600" dirty="0" smtClean="0"/>
              <a:t>je také známá pod názvem </a:t>
            </a:r>
            <a:r>
              <a:rPr lang="cs-CZ" sz="3600" b="1" dirty="0" smtClean="0">
                <a:solidFill>
                  <a:srgbClr val="FF0000"/>
                </a:solidFill>
              </a:rPr>
              <a:t>marketingová kampaň. </a:t>
            </a:r>
          </a:p>
          <a:p>
            <a:endParaRPr lang="cs-CZ" sz="3600" b="1" dirty="0" smtClean="0"/>
          </a:p>
          <a:p>
            <a:r>
              <a:rPr lang="cs-CZ" sz="3600" dirty="0" smtClean="0"/>
              <a:t>Tento výraz se používá, pokud nabízející využije několik komunikačních kanálů zároveň nebo jejich kombinaci.</a:t>
            </a:r>
            <a:endParaRPr lang="cs-CZ" sz="3600" dirty="0"/>
          </a:p>
        </p:txBody>
      </p:sp>
      <p:pic>
        <p:nvPicPr>
          <p:cNvPr id="4099" name="Picture 3" descr="C:\Documents and Settings\name\Local Settings\Temporary Internet Files\Content.IE5\HXXLHT8H\MC900048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636" y="332656"/>
            <a:ext cx="2113937" cy="217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54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3" y="789870"/>
            <a:ext cx="58657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Reklama podle účelu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3" y="2324873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Informativní</a:t>
            </a:r>
            <a:r>
              <a:rPr lang="cs-CZ" sz="3600" dirty="0" smtClean="0"/>
              <a:t> - informuje o svých produktech, akcích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Přesvědčovací</a:t>
            </a:r>
            <a:r>
              <a:rPr lang="cs-CZ" sz="3600" dirty="0" smtClean="0"/>
              <a:t> -přesvědčuje a podněcuje k rychlé koupi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Připomínací</a:t>
            </a:r>
            <a:r>
              <a:rPr lang="cs-CZ" sz="3600" dirty="0" smtClean="0"/>
              <a:t> - připomíná kdy a kde si něco koupí nebo kde se co koná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  <p:pic>
        <p:nvPicPr>
          <p:cNvPr id="6147" name="Picture 3" descr="C:\Documents and Settings\name\Local Settings\Temporary Internet Files\Content.IE5\4B98O87M\MC900285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193" y="260648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22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53967"/>
            <a:ext cx="38747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Cíle reklamy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71897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Zvýšení poptávky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Tvorba silné značky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Zlepšení zisku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Zlepšení pověsti firmy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Motivace vlastních pracovníků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/>
              <a:t>Rozšíření distribuční sítě</a:t>
            </a:r>
            <a:endParaRPr lang="cs-CZ" sz="3600" dirty="0"/>
          </a:p>
        </p:txBody>
      </p:sp>
      <p:pic>
        <p:nvPicPr>
          <p:cNvPr id="7170" name="Picture 2" descr="C:\Documents and Settings\name\Local Settings\Temporary Internet Files\Content.IE5\IRTGX4WE\MC9004383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1" y="522692"/>
            <a:ext cx="2672250" cy="336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24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487322"/>
            <a:ext cx="69701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Metody klamavé reklamy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141" y="1700808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3600" dirty="0" smtClean="0"/>
              <a:t>Navozuje, že bez koupi tohoto výrobku můžete vážně onemocnět.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smtClean="0"/>
              <a:t>Vyzdvihuje </a:t>
            </a:r>
            <a:r>
              <a:rPr lang="cs-CZ" sz="3600" dirty="0" smtClean="0"/>
              <a:t>vlastnosti, které výrobek nemá.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 smtClean="0"/>
              <a:t>Složení výrobku neodpovídá uvedenému na obalu.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 smtClean="0"/>
              <a:t>Vyobrazení na obalu neodpovídá obsahu balení.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6467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4989" y="225514"/>
            <a:ext cx="7746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Vlastnosti reklamního sloganu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620" y="1556792"/>
            <a:ext cx="86638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3200" dirty="0" smtClean="0"/>
              <a:t>Měl by být originální, nápaditý, poutavý, výstižný.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dirty="0" smtClean="0"/>
              <a:t>Měl by být stručný, krátký, srozumitelný.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dirty="0" smtClean="0"/>
              <a:t>Měl by být lehce zapamatovatelný.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dirty="0" smtClean="0"/>
              <a:t>Měl by sdělovat výhody.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dirty="0" smtClean="0"/>
              <a:t>Měl by upoutat pozornost </a:t>
            </a:r>
          </a:p>
          <a:p>
            <a:r>
              <a:rPr lang="cs-CZ" sz="3200" dirty="0" smtClean="0"/>
              <a:t>  a vyvolat touhu po jeho </a:t>
            </a:r>
          </a:p>
          <a:p>
            <a:r>
              <a:rPr lang="cs-CZ" sz="3200" dirty="0" smtClean="0"/>
              <a:t>  potřebě.</a:t>
            </a:r>
            <a:endParaRPr lang="cs-CZ" sz="3200" dirty="0"/>
          </a:p>
        </p:txBody>
      </p:sp>
      <p:pic>
        <p:nvPicPr>
          <p:cNvPr id="9220" name="Picture 4" descr="C:\Documents and Settings\name\Local Settings\Temporary Internet Files\Content.IE5\1IPZUFJS\MC9000561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60556"/>
            <a:ext cx="2229570" cy="222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43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Program Microsoft Office </a:t>
            </a:r>
            <a:r>
              <a:rPr lang="cs-CZ" sz="2400" dirty="0" smtClean="0"/>
              <a:t>2010</a:t>
            </a:r>
          </a:p>
          <a:p>
            <a:r>
              <a:rPr lang="cs-CZ" sz="2400" smtClean="0"/>
              <a:t>www.office.microsoft.com</a:t>
            </a:r>
            <a:endParaRPr lang="cs-CZ" sz="2400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1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363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Anotace</vt:lpstr>
      <vt:lpstr>Prezentace aplikace PowerPoint</vt:lpstr>
      <vt:lpstr>Reklama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jitka</cp:lastModifiedBy>
  <cp:revision>16</cp:revision>
  <dcterms:created xsi:type="dcterms:W3CDTF">2012-05-20T15:48:43Z</dcterms:created>
  <dcterms:modified xsi:type="dcterms:W3CDTF">2013-12-19T13:35:05Z</dcterms:modified>
</cp:coreProperties>
</file>