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9" r:id="rId3"/>
    <p:sldId id="270" r:id="rId4"/>
    <p:sldId id="258" r:id="rId5"/>
    <p:sldId id="259" r:id="rId6"/>
    <p:sldId id="263" r:id="rId7"/>
    <p:sldId id="264" r:id="rId8"/>
    <p:sldId id="265" r:id="rId9"/>
    <p:sldId id="267" r:id="rId10"/>
    <p:sldId id="266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154955E-51B0-4F82-83FF-07DDB126084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6E99367-D2D6-4AF5-AEDA-158CF94C75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2776538"/>
            <a:ext cx="8229600" cy="2166937"/>
          </a:xfrm>
        </p:spPr>
        <p:txBody>
          <a:bodyPr/>
          <a:lstStyle/>
          <a:p>
            <a:r>
              <a:rPr lang="cs-CZ" dirty="0" err="1" smtClean="0"/>
              <a:t>Hlují</a:t>
            </a:r>
            <a:r>
              <a:rPr lang="cs-CZ" dirty="0" smtClean="0"/>
              <a:t> čísla na desetitisíce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8505674"/>
              </p:ext>
            </p:extLst>
          </p:nvPr>
        </p:nvGraphicFramePr>
        <p:xfrm>
          <a:off x="823840" y="2060848"/>
          <a:ext cx="7708754" cy="45627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2389"/>
                <a:gridCol w="5766365"/>
              </a:tblGrid>
              <a:tr h="127358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Název školy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ZÁKLADNÍ ŠKOLA PODBOŘANY, HUSOVA 276, OKR LOUNY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75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Autor: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MGR. OLGA FILÍPKOVÁ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10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Název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VY_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r>
                        <a:rPr lang="cs-CZ" sz="2400" dirty="0" smtClean="0">
                          <a:effectLst/>
                        </a:rPr>
                        <a:t>_INOVACE_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454_VZÁJEMNÁ_</a:t>
                      </a:r>
                      <a:r>
                        <a:rPr lang="cs-CZ" sz="2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POLOHA_ PŘÍMEK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53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Téma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Přímky</a:t>
                      </a:r>
                      <a:r>
                        <a:rPr lang="cs-CZ" sz="2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různoběžné, rovnoběžné, kolmé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827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Číslo projektu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CZ.1.07/1.4.00/21. 2975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7975" y="404664"/>
            <a:ext cx="6200485" cy="12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87624" y="301395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4432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942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792087"/>
          </a:xfrm>
        </p:spPr>
        <p:txBody>
          <a:bodyPr/>
          <a:lstStyle/>
          <a:p>
            <a:pPr algn="ctr"/>
            <a:r>
              <a:rPr lang="cs-CZ" sz="4400" b="1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>
            <a:normAutofit fontScale="925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Tato prezentace slouží k opakování učiva v předmětu matematika pro žáky 5. tříd.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4. list: žáci se seznámí s různými polohami přímek v rovině.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5. list: ukáží si přímky různoběžné, rovnoběžné a průsečík.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6. list: ukáží si postup při zjišťování přímek různoběžných, pokud nebude vyznačen průsečík.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7. list: na různých geometrických tvarech si budou ukazovat přímky rovnoběžné a různoběžné.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8. list: ukáží si postup při rýsování rovnoběžek pomocí trojúhelníku a pravítka.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9. list: zopakují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si,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pomocí jakého trojúhelníku rýsujeme kolmé přímky.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10. list: ukáží si rýsování kolmých přímek a zjišťování kolmosti.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11.list: ukáží si zjišťování kolmosti přímek.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 CENA" pitchFamily="2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82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340768"/>
            <a:ext cx="7992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Datum vypracování:    23.9.2012</a:t>
            </a:r>
          </a:p>
          <a:p>
            <a:endParaRPr lang="cs-CZ" sz="3600" dirty="0" smtClean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Klíčová slova: </a:t>
            </a:r>
          </a:p>
          <a:p>
            <a:r>
              <a:rPr lang="cs-CZ" sz="3600" dirty="0" smtClean="0">
                <a:latin typeface="Comic Sans MS" pitchFamily="66" charset="0"/>
              </a:rPr>
              <a:t>vzájemná poloha přímek, přímky rovnoběžné, různoběžné, kolmé, průsečík, trojúhelník s ryskou</a:t>
            </a:r>
            <a:endParaRPr lang="cs-CZ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29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1944216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cs-CZ" sz="4800" dirty="0" smtClean="0">
                <a:latin typeface="Comic Sans MS" pitchFamily="66" charset="0"/>
              </a:rPr>
              <a:t>Vzájemná poloha přímek</a:t>
            </a:r>
            <a:endParaRPr lang="cs-CZ" sz="48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2204864"/>
            <a:ext cx="7125112" cy="365393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400" dirty="0" smtClean="0">
                <a:latin typeface="Comic Sans MS" pitchFamily="66" charset="0"/>
              </a:rPr>
              <a:t>Přímky různoběžné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latin typeface="Comic Sans MS" pitchFamily="66" charset="0"/>
              </a:rPr>
              <a:t>Přímky rovnoběžné</a:t>
            </a:r>
          </a:p>
          <a:p>
            <a:pPr>
              <a:buFont typeface="Wingdings" pitchFamily="2" charset="2"/>
              <a:buChar char="§"/>
            </a:pPr>
            <a:r>
              <a:rPr lang="cs-CZ" sz="4400" dirty="0" smtClean="0">
                <a:latin typeface="Comic Sans MS" pitchFamily="66" charset="0"/>
              </a:rPr>
              <a:t>Přímky kolmé</a:t>
            </a:r>
            <a:endParaRPr lang="cs-CZ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418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3" y="188640"/>
            <a:ext cx="8784976" cy="14465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Comic Sans MS" pitchFamily="66" charset="0"/>
              </a:rPr>
              <a:t>Přímky v rovině mohou být 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různoběžné</a:t>
            </a:r>
            <a:r>
              <a:rPr lang="cs-CZ" sz="4400" dirty="0" smtClean="0">
                <a:latin typeface="Comic Sans MS" pitchFamily="66" charset="0"/>
              </a:rPr>
              <a:t> nebo 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rovnoběžné</a:t>
            </a:r>
            <a:r>
              <a:rPr lang="cs-CZ" sz="4400" dirty="0" smtClean="0">
                <a:latin typeface="Comic Sans MS" pitchFamily="66" charset="0"/>
              </a:rPr>
              <a:t>.</a:t>
            </a:r>
            <a:endParaRPr lang="cs-CZ" sz="4400" dirty="0">
              <a:latin typeface="Comic Sans MS" pitchFamily="66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620479" y="2420888"/>
            <a:ext cx="2223329" cy="18722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1187624" y="2780928"/>
            <a:ext cx="2376264" cy="151216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724128" y="2406030"/>
            <a:ext cx="2808312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453843" y="2996952"/>
            <a:ext cx="2808312" cy="129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79513" y="4473116"/>
            <a:ext cx="384796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Různoběžky</a:t>
            </a:r>
            <a:r>
              <a:rPr lang="cs-CZ" sz="3200" dirty="0" smtClean="0">
                <a:latin typeface="Comic Sans MS" pitchFamily="66" charset="0"/>
              </a:rPr>
              <a:t> </a:t>
            </a:r>
          </a:p>
          <a:p>
            <a:r>
              <a:rPr lang="cs-CZ" sz="3200" dirty="0" smtClean="0">
                <a:latin typeface="Comic Sans MS" pitchFamily="66" charset="0"/>
              </a:rPr>
              <a:t>mají jeden společný bod- </a:t>
            </a:r>
            <a:r>
              <a:rPr lang="cs-CZ" sz="3200" dirty="0" smtClean="0">
                <a:solidFill>
                  <a:schemeClr val="accent3"/>
                </a:solidFill>
                <a:latin typeface="Comic Sans MS" pitchFamily="66" charset="0"/>
              </a:rPr>
              <a:t>průsečík</a:t>
            </a:r>
            <a:endParaRPr lang="cs-CZ" sz="3200" dirty="0">
              <a:solidFill>
                <a:schemeClr val="accent3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71422" y="218429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2513321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44228" y="3176972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4041554"/>
            <a:ext cx="4571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  <a:latin typeface="Comic Sans MS" pitchFamily="66" charset="0"/>
              </a:rPr>
              <a:t>Rovnoběžky</a:t>
            </a:r>
          </a:p>
          <a:p>
            <a:r>
              <a:rPr lang="cs-CZ" sz="3200" dirty="0" smtClean="0">
                <a:latin typeface="Comic Sans MS" pitchFamily="66" charset="0"/>
              </a:rPr>
              <a:t>Nemají žádný společný bod.  Značíme </a:t>
            </a:r>
            <a:endParaRPr lang="cs-CZ" sz="3200" dirty="0">
              <a:latin typeface="Comic Sans MS" pitchFamily="66" charset="0"/>
            </a:endParaRPr>
          </a:p>
        </p:txBody>
      </p:sp>
      <p:cxnSp>
        <p:nvCxnSpPr>
          <p:cNvPr id="19" name="Přímá spojnice 18"/>
          <p:cNvCxnSpPr/>
          <p:nvPr/>
        </p:nvCxnSpPr>
        <p:spPr>
          <a:xfrm>
            <a:off x="6308768" y="6053379"/>
            <a:ext cx="0" cy="369332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432426" y="6053379"/>
            <a:ext cx="0" cy="369332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724128" y="5853323"/>
            <a:ext cx="4732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3"/>
                </a:solidFill>
                <a:latin typeface="Comic Sans MS" pitchFamily="66" charset="0"/>
              </a:rPr>
              <a:t>a</a:t>
            </a:r>
            <a:endParaRPr lang="cs-CZ" sz="4400" dirty="0">
              <a:solidFill>
                <a:schemeClr val="accent3"/>
              </a:solidFill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473894" y="5853324"/>
            <a:ext cx="519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3"/>
                </a:solidFill>
                <a:latin typeface="Comic Sans MS" pitchFamily="66" charset="0"/>
              </a:rPr>
              <a:t>b</a:t>
            </a:r>
            <a:endParaRPr lang="cs-CZ" sz="4400" dirty="0">
              <a:solidFill>
                <a:schemeClr val="accent3"/>
              </a:solidFill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850462" y="251332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614150" y="3098096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5551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92624"/>
            <a:ext cx="8568952" cy="1754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Jsou přímky na obrázku také různoběžné, </a:t>
            </a:r>
          </a:p>
          <a:p>
            <a:r>
              <a:rPr lang="cs-CZ" sz="3600" dirty="0" smtClean="0">
                <a:latin typeface="Comic Sans MS" pitchFamily="66" charset="0"/>
              </a:rPr>
              <a:t>i když není vyznačen jejich průsečík?</a:t>
            </a:r>
            <a:endParaRPr lang="cs-CZ" sz="3600" dirty="0">
              <a:latin typeface="Comic Sans MS" pitchFamily="66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4283968" y="2060848"/>
            <a:ext cx="3672408" cy="13681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3995936" y="3645024"/>
            <a:ext cx="2592288" cy="9361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588224" y="2452536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786750" y="3820688"/>
            <a:ext cx="359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62446" y="2318970"/>
            <a:ext cx="363348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Ano, jsou různoběžné.</a:t>
            </a:r>
          </a:p>
          <a:p>
            <a:r>
              <a:rPr lang="cs-CZ" sz="3200" dirty="0" smtClean="0">
                <a:latin typeface="Comic Sans MS" pitchFamily="66" charset="0"/>
              </a:rPr>
              <a:t>Průsečík najdeme, jestliže narýsované přímky </a:t>
            </a:r>
            <a:r>
              <a:rPr lang="cs-CZ" sz="3200" dirty="0" smtClean="0">
                <a:latin typeface="Comic Sans MS" pitchFamily="66" charset="0"/>
              </a:rPr>
              <a:t>dostatečně </a:t>
            </a:r>
            <a:r>
              <a:rPr lang="cs-CZ" sz="3200" dirty="0" smtClean="0">
                <a:latin typeface="Comic Sans MS" pitchFamily="66" charset="0"/>
              </a:rPr>
              <a:t>prodloužíme.</a:t>
            </a:r>
            <a:endParaRPr lang="cs-CZ" sz="3200" dirty="0">
              <a:latin typeface="Comic Sans MS" pitchFamily="66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6594060" y="3140968"/>
            <a:ext cx="1368152" cy="504056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7452320" y="3429000"/>
            <a:ext cx="72008" cy="115212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742767" y="4745471"/>
            <a:ext cx="1822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  <a:latin typeface="Comic Sans MS" pitchFamily="66" charset="0"/>
              </a:rPr>
              <a:t>průsečík</a:t>
            </a:r>
            <a:endParaRPr lang="cs-CZ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243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753" y="174928"/>
            <a:ext cx="9036496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Které dvojice sousedních stran geometrických útvarů jsou různoběžné a které jsou rovnoběžné: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5" name="Obdélník 24"/>
          <p:cNvSpPr/>
          <p:nvPr/>
        </p:nvSpPr>
        <p:spPr>
          <a:xfrm rot="18625128">
            <a:off x="1415988" y="2050172"/>
            <a:ext cx="1024220" cy="1656184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3486881" y="1715546"/>
            <a:ext cx="2160240" cy="2088232"/>
          </a:xfrm>
          <a:prstGeom prst="triangl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Lichoběžník 26"/>
          <p:cNvSpPr/>
          <p:nvPr/>
        </p:nvSpPr>
        <p:spPr>
          <a:xfrm>
            <a:off x="6498326" y="2348225"/>
            <a:ext cx="2304256" cy="1368152"/>
          </a:xfrm>
          <a:prstGeom prst="trapezoid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611560" y="2616654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066735" y="3723030"/>
            <a:ext cx="396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888560" y="2759662"/>
            <a:ext cx="399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511505" y="1582139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255854" y="3716377"/>
            <a:ext cx="397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469027" y="3714564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344825" y="1351306"/>
            <a:ext cx="4443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127712" y="3574224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8661304" y="3671828"/>
            <a:ext cx="399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442179" y="2018540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599998" y="2018540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0890" y="4653136"/>
            <a:ext cx="2537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  <a:latin typeface="Comic Sans MS" pitchFamily="66" charset="0"/>
              </a:rPr>
              <a:t>Rovnoběžky:</a:t>
            </a:r>
            <a:endParaRPr lang="cs-CZ" sz="32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2494565" y="4714692"/>
            <a:ext cx="747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AB</a:t>
            </a:r>
            <a:endParaRPr lang="cs-CZ" sz="32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653720" y="4714691"/>
            <a:ext cx="7873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CD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204937" y="4684146"/>
            <a:ext cx="4379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ll</a:t>
            </a:r>
            <a:endParaRPr lang="cs-CZ" sz="3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2486849" y="5299466"/>
            <a:ext cx="1891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BC </a:t>
            </a:r>
            <a:r>
              <a:rPr lang="cs-CZ" sz="3600" dirty="0" err="1" smtClean="0"/>
              <a:t>ll</a:t>
            </a:r>
            <a:r>
              <a:rPr lang="cs-CZ" sz="3200" dirty="0" smtClean="0"/>
              <a:t> DA</a:t>
            </a:r>
            <a:endParaRPr lang="cs-CZ" sz="32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322292" y="5936238"/>
            <a:ext cx="1936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PR </a:t>
            </a:r>
            <a:r>
              <a:rPr lang="cs-CZ" sz="3600" dirty="0" err="1" smtClean="0"/>
              <a:t>ll</a:t>
            </a:r>
            <a:r>
              <a:rPr lang="cs-CZ" sz="3200" dirty="0" smtClean="0"/>
              <a:t> 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28174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897" y="157401"/>
            <a:ext cx="8852103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Jak narýsujeme přímky rovnoběžné?</a:t>
            </a:r>
            <a:endParaRPr lang="cs-CZ" sz="4000" dirty="0">
              <a:latin typeface="Comic Sans MS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9299">
            <a:off x="1665914" y="2681999"/>
            <a:ext cx="5827713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3"/>
          <p:cNvCxnSpPr/>
          <p:nvPr/>
        </p:nvCxnSpPr>
        <p:spPr>
          <a:xfrm flipH="1">
            <a:off x="1619672" y="1268760"/>
            <a:ext cx="3078307" cy="3600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482215" y="129736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9966" y="4221088"/>
            <a:ext cx="6913563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288091"/>
            <a:ext cx="7205663" cy="704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Přímá spojnice 10"/>
          <p:cNvCxnSpPr/>
          <p:nvPr/>
        </p:nvCxnSpPr>
        <p:spPr>
          <a:xfrm flipV="1">
            <a:off x="5004048" y="1412776"/>
            <a:ext cx="2450703" cy="2808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7452383" y="1268760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9966" y="5805264"/>
            <a:ext cx="2042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  <a:latin typeface="Comic Sans MS" pitchFamily="66" charset="0"/>
              </a:rPr>
              <a:t>Píšeme:</a:t>
            </a:r>
            <a:r>
              <a:rPr lang="cs-CZ" sz="4000" dirty="0" smtClean="0">
                <a:solidFill>
                  <a:srgbClr val="0070C0"/>
                </a:solidFill>
                <a:latin typeface="AR CENA" pitchFamily="2" charset="0"/>
              </a:rPr>
              <a:t> </a:t>
            </a:r>
            <a:endParaRPr lang="cs-CZ" sz="4000" dirty="0">
              <a:solidFill>
                <a:srgbClr val="0070C0"/>
              </a:solidFill>
              <a:latin typeface="AR CENA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17250" y="5667345"/>
            <a:ext cx="1455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a</a:t>
            </a:r>
            <a:r>
              <a:rPr lang="cs-CZ" sz="4000" dirty="0" smtClean="0"/>
              <a:t> </a:t>
            </a:r>
            <a:r>
              <a:rPr lang="cs-CZ" sz="4000" dirty="0" err="1" smtClean="0"/>
              <a:t>ll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b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13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548680"/>
            <a:ext cx="5904656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Comic Sans MS" pitchFamily="66" charset="0"/>
              </a:rPr>
              <a:t>Kolmé přímky</a:t>
            </a:r>
            <a:endParaRPr lang="cs-CZ" sz="48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1031" y="1772816"/>
            <a:ext cx="87129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omic Sans MS" pitchFamily="66" charset="0"/>
              </a:rPr>
              <a:t>Kolmé přímky rýsujeme pomocí trojúhelníku s ryskou.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omic Sans MS" pitchFamily="66" charset="0"/>
              </a:rPr>
              <a:t>Kolmost přímek také zjišťujeme pomocí pravoúhlého trojúhelníku.</a:t>
            </a:r>
            <a:endParaRPr lang="cs-CZ" sz="36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73016"/>
            <a:ext cx="7205663" cy="704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5819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307975"/>
            <a:ext cx="5904656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Comic Sans MS" pitchFamily="66" charset="0"/>
              </a:rPr>
              <a:t>Přímky kolmé</a:t>
            </a:r>
            <a:endParaRPr lang="cs-CZ" sz="44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518795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3"/>
          <p:cNvCxnSpPr/>
          <p:nvPr/>
        </p:nvCxnSpPr>
        <p:spPr>
          <a:xfrm flipH="1">
            <a:off x="395536" y="3573016"/>
            <a:ext cx="35283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59732" y="1772816"/>
            <a:ext cx="0" cy="43392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46188"/>
            <a:ext cx="30163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8"/>
          <p:cNvCxnSpPr/>
          <p:nvPr/>
        </p:nvCxnSpPr>
        <p:spPr>
          <a:xfrm flipH="1">
            <a:off x="4644008" y="3582775"/>
            <a:ext cx="35283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484007">
            <a:off x="3481168" y="708746"/>
            <a:ext cx="5410342" cy="4583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536" y="3789040"/>
            <a:ext cx="401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59732" y="1556792"/>
            <a:ext cx="377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3789040"/>
            <a:ext cx="372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86339" y="1412776"/>
            <a:ext cx="377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1501" y="6112024"/>
            <a:ext cx="1728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latin typeface="Comic Sans MS" pitchFamily="66" charset="0"/>
              </a:rPr>
              <a:t>Píšeme:  </a:t>
            </a:r>
            <a:endParaRPr lang="cs-CZ" sz="3600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grpSp>
        <p:nvGrpSpPr>
          <p:cNvPr id="29" name="Skupina 28"/>
          <p:cNvGrpSpPr/>
          <p:nvPr/>
        </p:nvGrpSpPr>
        <p:grpSpPr>
          <a:xfrm>
            <a:off x="2079386" y="6066621"/>
            <a:ext cx="3133498" cy="721741"/>
            <a:chOff x="2079386" y="6155995"/>
            <a:chExt cx="3133498" cy="721741"/>
          </a:xfrm>
        </p:grpSpPr>
        <p:sp>
          <p:nvSpPr>
            <p:cNvPr id="15" name="TextovéPole 14"/>
            <p:cNvSpPr txBox="1"/>
            <p:nvPr/>
          </p:nvSpPr>
          <p:spPr>
            <a:xfrm>
              <a:off x="2079386" y="6169850"/>
              <a:ext cx="49244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a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  <p:cxnSp>
          <p:nvCxnSpPr>
            <p:cNvPr id="17" name="Přímá spojnice 16"/>
            <p:cNvCxnSpPr/>
            <p:nvPr/>
          </p:nvCxnSpPr>
          <p:spPr>
            <a:xfrm>
              <a:off x="4542085" y="6229906"/>
              <a:ext cx="0" cy="39517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4398069" y="6625079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>
              <a:off x="2699792" y="6229907"/>
              <a:ext cx="0" cy="39517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555776" y="662508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ovéPole 20"/>
            <p:cNvSpPr txBox="1"/>
            <p:nvPr/>
          </p:nvSpPr>
          <p:spPr>
            <a:xfrm>
              <a:off x="2843808" y="6169850"/>
              <a:ext cx="50366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b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942706" y="6155995"/>
              <a:ext cx="45236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c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4709220" y="6169850"/>
              <a:ext cx="50366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d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5499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 flipH="1">
            <a:off x="1763688" y="1124744"/>
            <a:ext cx="2448272" cy="3456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1115616" y="3717032"/>
            <a:ext cx="59046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875772" y="4288740"/>
            <a:ext cx="4283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9632" y="3132257"/>
            <a:ext cx="359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16769"/>
            <a:ext cx="7128792" cy="62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27584" y="5877272"/>
            <a:ext cx="7560840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Přímka </a:t>
            </a: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k</a:t>
            </a:r>
            <a:r>
              <a:rPr lang="cs-CZ" sz="4000" dirty="0" smtClean="0">
                <a:latin typeface="Comic Sans MS" pitchFamily="66" charset="0"/>
              </a:rPr>
              <a:t> není kolmá k přímce </a:t>
            </a: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r.</a:t>
            </a:r>
            <a:endParaRPr lang="cs-CZ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89007" y="245636"/>
            <a:ext cx="6800260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Comic Sans MS" pitchFamily="66" charset="0"/>
              </a:rPr>
              <a:t>Přímky </a:t>
            </a: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k</a:t>
            </a:r>
            <a:r>
              <a:rPr lang="cs-CZ" sz="4000" dirty="0" smtClean="0">
                <a:latin typeface="Comic Sans MS" pitchFamily="66" charset="0"/>
              </a:rPr>
              <a:t>, </a:t>
            </a:r>
            <a:r>
              <a:rPr lang="cs-CZ" sz="4000" dirty="0" smtClean="0">
                <a:solidFill>
                  <a:srgbClr val="FF0000"/>
                </a:solidFill>
                <a:latin typeface="Comic Sans MS" pitchFamily="66" charset="0"/>
              </a:rPr>
              <a:t>r</a:t>
            </a:r>
            <a:r>
              <a:rPr lang="cs-CZ" sz="4000" dirty="0" smtClean="0">
                <a:latin typeface="Comic Sans MS" pitchFamily="66" charset="0"/>
              </a:rPr>
              <a:t> jsou různoběžné</a:t>
            </a:r>
            <a:endParaRPr lang="cs-CZ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05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Spring">
  <a:themeElements>
    <a:clrScheme name="Vlastní 6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BFBFBF"/>
      </a:accent5>
      <a:accent6>
        <a:srgbClr val="777C84"/>
      </a:accent6>
      <a:hlink>
        <a:srgbClr val="D2611C"/>
      </a:hlink>
      <a:folHlink>
        <a:srgbClr val="3B435B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268</TotalTime>
  <Words>362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Spring</vt:lpstr>
      <vt:lpstr>Hlují čísla na desetitisíce</vt:lpstr>
      <vt:lpstr>Anotace</vt:lpstr>
      <vt:lpstr>Snímek 3</vt:lpstr>
      <vt:lpstr>Vzájemná poloha přímek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Hlují čísla na desetitisíce</dc:title>
  <dc:creator>DOMOV</dc:creator>
  <cp:lastModifiedBy>Dum</cp:lastModifiedBy>
  <cp:revision>28</cp:revision>
  <dcterms:created xsi:type="dcterms:W3CDTF">2012-10-23T14:16:27Z</dcterms:created>
  <dcterms:modified xsi:type="dcterms:W3CDTF">2013-12-12T14:24:57Z</dcterms:modified>
</cp:coreProperties>
</file>