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70" r:id="rId4"/>
    <p:sldId id="256" r:id="rId5"/>
    <p:sldId id="279" r:id="rId6"/>
    <p:sldId id="283" r:id="rId7"/>
    <p:sldId id="284" r:id="rId8"/>
    <p:sldId id="285" r:id="rId9"/>
    <p:sldId id="280" r:id="rId10"/>
    <p:sldId id="281" r:id="rId11"/>
    <p:sldId id="282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133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005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99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0998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822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0440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98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536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8307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12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B75E0A-4262-417A-86A9-EFB018A5478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512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B75E0A-4262-417A-86A9-EFB018A54784}" type="datetimeFigureOut">
              <a:rPr lang="cs-CZ" smtClean="0"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7F33B1-6ED5-47EE-89D8-C690D8AD5C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961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6281965"/>
              </p:ext>
            </p:extLst>
          </p:nvPr>
        </p:nvGraphicFramePr>
        <p:xfrm>
          <a:off x="1403648" y="3573016"/>
          <a:ext cx="6522734" cy="154770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646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VY_32_INOVACE_1804_FUNKCE_ROSTOUCÍ_A_KLESAJÍCÍ    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Lineární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funkce, funkce 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rostoucí, klesající, konstantní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90924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5246043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Prezentace je určena žákům 9. tříd, </a:t>
            </a:r>
            <a:r>
              <a:rPr lang="cs-CZ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200" b="1" dirty="0" smtClean="0">
                <a:solidFill>
                  <a:schemeClr val="tx2"/>
                </a:solidFill>
              </a:rPr>
              <a:t>.</a:t>
            </a:r>
          </a:p>
          <a:p>
            <a:r>
              <a:rPr lang="cs-CZ" sz="3200" b="1" dirty="0" smtClean="0">
                <a:solidFill>
                  <a:schemeClr val="tx2"/>
                </a:solidFill>
              </a:rPr>
              <a:t>Je zaměřena na opakování pojmu </a:t>
            </a:r>
            <a:r>
              <a:rPr lang="cs-CZ" sz="3200" b="1" dirty="0" smtClean="0">
                <a:solidFill>
                  <a:schemeClr val="tx2"/>
                </a:solidFill>
              </a:rPr>
              <a:t>lineární  </a:t>
            </a:r>
            <a:r>
              <a:rPr lang="cs-CZ" sz="3200" b="1" dirty="0" smtClean="0">
                <a:solidFill>
                  <a:schemeClr val="tx2"/>
                </a:solidFill>
              </a:rPr>
              <a:t>funkce, </a:t>
            </a:r>
            <a:r>
              <a:rPr lang="cs-CZ" sz="3200" b="1" dirty="0" smtClean="0">
                <a:solidFill>
                  <a:schemeClr val="tx2"/>
                </a:solidFill>
              </a:rPr>
              <a:t>funkce rostoucí, klesající, konstantní.</a:t>
            </a:r>
            <a:endParaRPr lang="cs-CZ" sz="3200" b="1" dirty="0" smtClean="0">
              <a:solidFill>
                <a:schemeClr val="tx2"/>
              </a:solidFill>
            </a:endParaRPr>
          </a:p>
          <a:p>
            <a:r>
              <a:rPr lang="cs-CZ" sz="3200" b="1" dirty="0" smtClean="0">
                <a:solidFill>
                  <a:schemeClr val="tx2"/>
                </a:solidFill>
              </a:rPr>
              <a:t>Dále si žáci procvičí konstrukci grafu lineární funkce v pravoúhlé soustavě souřadnic</a:t>
            </a:r>
            <a:r>
              <a:rPr lang="cs-CZ" b="1" dirty="0">
                <a:solidFill>
                  <a:schemeClr val="tx2"/>
                </a:solidFill>
              </a:rPr>
              <a:t> </a:t>
            </a:r>
            <a:r>
              <a:rPr lang="cs-CZ" b="1" dirty="0" smtClean="0">
                <a:solidFill>
                  <a:schemeClr val="tx2"/>
                </a:solidFill>
              </a:rPr>
              <a:t>          a</a:t>
            </a:r>
            <a:r>
              <a:rPr lang="cs-CZ" sz="3200" b="1" dirty="0" smtClean="0">
                <a:solidFill>
                  <a:schemeClr val="tx2"/>
                </a:solidFill>
              </a:rPr>
              <a:t> určování funkce rostoucí, klesající, konstantní.</a:t>
            </a:r>
          </a:p>
          <a:p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8042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</a:t>
            </a:r>
            <a:r>
              <a:rPr lang="cs-CZ" sz="3600" dirty="0" smtClean="0"/>
              <a:t>: 13. 3. 2013</a:t>
            </a:r>
          </a:p>
          <a:p>
            <a:pPr marL="0" indent="0">
              <a:buNone/>
            </a:pPr>
            <a:endParaRPr lang="cs-CZ" sz="3600" dirty="0"/>
          </a:p>
          <a:p>
            <a:pPr marL="0" indent="0">
              <a:buNone/>
            </a:pPr>
            <a:r>
              <a:rPr lang="cs-CZ" sz="3600" b="1" dirty="0" smtClean="0"/>
              <a:t>Klíčová slova</a:t>
            </a:r>
            <a:r>
              <a:rPr lang="cs-CZ" sz="3600" dirty="0" smtClean="0"/>
              <a:t>: </a:t>
            </a:r>
            <a:endParaRPr lang="cs-CZ" sz="3600" dirty="0" smtClean="0"/>
          </a:p>
          <a:p>
            <a:pPr marL="0" indent="0">
              <a:buNone/>
            </a:pPr>
            <a:r>
              <a:rPr lang="cs-CZ" sz="3600" dirty="0" smtClean="0"/>
              <a:t>lineární </a:t>
            </a:r>
            <a:r>
              <a:rPr lang="cs-CZ" sz="3600" dirty="0" smtClean="0"/>
              <a:t>funkce, graf lineární funkce, </a:t>
            </a:r>
            <a:r>
              <a:rPr lang="cs-CZ" sz="3600" dirty="0" smtClean="0"/>
              <a:t> </a:t>
            </a:r>
            <a:r>
              <a:rPr lang="cs-CZ" sz="3600" dirty="0" smtClean="0"/>
              <a:t>funkce rostoucí, klesající a konstantní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11986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FUNKCE ROSTOUCÍ A KLESAJÍCÍ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-procvičení základních pojmů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8697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1</a:t>
            </a:r>
            <a:r>
              <a:rPr lang="cs-CZ" b="1" dirty="0" smtClean="0"/>
              <a:t>. </a:t>
            </a:r>
            <a:r>
              <a:rPr lang="cs-CZ" b="1" u="sng" dirty="0" smtClean="0"/>
              <a:t>Funkce rostoucí, klesající, konstantní: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l</a:t>
            </a:r>
            <a:r>
              <a:rPr lang="cs-CZ" dirty="0" smtClean="0"/>
              <a:t>ineární funkce </a:t>
            </a:r>
            <a:r>
              <a:rPr lang="cs-CZ" b="1" dirty="0" smtClean="0"/>
              <a:t>f: y = </a:t>
            </a:r>
            <a:r>
              <a:rPr lang="cs-CZ" b="1" dirty="0" err="1" smtClean="0"/>
              <a:t>ax</a:t>
            </a:r>
            <a:r>
              <a:rPr lang="cs-CZ" b="1" dirty="0" smtClean="0"/>
              <a:t> + b,  x </a:t>
            </a:r>
            <a:r>
              <a:rPr lang="el-GR" b="1" dirty="0" smtClean="0"/>
              <a:t>ϵ</a:t>
            </a:r>
            <a:r>
              <a:rPr lang="cs-CZ" b="1" dirty="0" smtClean="0"/>
              <a:t> R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a/ </a:t>
            </a:r>
            <a:r>
              <a:rPr lang="cs-CZ" b="1" dirty="0" smtClean="0"/>
              <a:t>a ˃ 0</a:t>
            </a:r>
            <a:r>
              <a:rPr lang="cs-CZ" dirty="0" smtClean="0"/>
              <a:t>  …..  funkce rostoucí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b/ </a:t>
            </a:r>
            <a:r>
              <a:rPr lang="cs-CZ" b="1" dirty="0" smtClean="0"/>
              <a:t>a ˂ 0</a:t>
            </a:r>
            <a:r>
              <a:rPr lang="cs-CZ" dirty="0" smtClean="0"/>
              <a:t>  …..  </a:t>
            </a:r>
            <a:r>
              <a:rPr lang="cs-CZ" dirty="0"/>
              <a:t>f</a:t>
            </a:r>
            <a:r>
              <a:rPr lang="cs-CZ" dirty="0" smtClean="0"/>
              <a:t>unkce klesající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c/  </a:t>
            </a:r>
            <a:r>
              <a:rPr lang="cs-CZ" b="1" dirty="0" smtClean="0"/>
              <a:t>a = 0</a:t>
            </a:r>
            <a:r>
              <a:rPr lang="cs-CZ" dirty="0" smtClean="0"/>
              <a:t>  …..  </a:t>
            </a:r>
            <a:r>
              <a:rPr lang="cs-CZ" dirty="0"/>
              <a:t>f</a:t>
            </a:r>
            <a:r>
              <a:rPr lang="cs-CZ" dirty="0" smtClean="0"/>
              <a:t>unkce konstantní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0506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rostoucí funkce:</a:t>
            </a:r>
            <a:endParaRPr lang="cs-CZ" dirty="0"/>
          </a:p>
        </p:txBody>
      </p:sp>
      <p:grpSp>
        <p:nvGrpSpPr>
          <p:cNvPr id="4" name="Group 1"/>
          <p:cNvGrpSpPr>
            <a:grpSpLocks noChangeAspect="1"/>
          </p:cNvGrpSpPr>
          <p:nvPr/>
        </p:nvGrpSpPr>
        <p:grpSpPr bwMode="auto">
          <a:xfrm>
            <a:off x="1788252" y="2420888"/>
            <a:ext cx="5372968" cy="3206053"/>
            <a:chOff x="2491" y="8277"/>
            <a:chExt cx="6768" cy="4038"/>
          </a:xfrm>
        </p:grpSpPr>
        <p:sp>
          <p:nvSpPr>
            <p:cNvPr id="5" name="AutoShape 7"/>
            <p:cNvSpPr>
              <a:spLocks noChangeAspect="1" noChangeArrowheads="1" noTextEdit="1"/>
            </p:cNvSpPr>
            <p:nvPr/>
          </p:nvSpPr>
          <p:spPr bwMode="auto">
            <a:xfrm>
              <a:off x="3061" y="8277"/>
              <a:ext cx="6191" cy="35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Line 6"/>
            <p:cNvSpPr>
              <a:spLocks noChangeShapeType="1"/>
            </p:cNvSpPr>
            <p:nvPr/>
          </p:nvSpPr>
          <p:spPr bwMode="auto">
            <a:xfrm flipV="1">
              <a:off x="5659" y="8427"/>
              <a:ext cx="0" cy="38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Text Box 5"/>
            <p:cNvSpPr txBox="1">
              <a:spLocks noChangeArrowheads="1"/>
            </p:cNvSpPr>
            <p:nvPr/>
          </p:nvSpPr>
          <p:spPr bwMode="auto">
            <a:xfrm>
              <a:off x="5803" y="8283"/>
              <a:ext cx="288" cy="43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2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y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" name="Line 4"/>
            <p:cNvSpPr>
              <a:spLocks noChangeShapeType="1"/>
            </p:cNvSpPr>
            <p:nvPr/>
          </p:nvSpPr>
          <p:spPr bwMode="auto">
            <a:xfrm>
              <a:off x="2491" y="10443"/>
              <a:ext cx="676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Text Box 2"/>
            <p:cNvSpPr txBox="1">
              <a:spLocks noChangeArrowheads="1"/>
            </p:cNvSpPr>
            <p:nvPr/>
          </p:nvSpPr>
          <p:spPr bwMode="auto">
            <a:xfrm>
              <a:off x="8815" y="10533"/>
              <a:ext cx="426" cy="383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2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x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cxnSp>
        <p:nvCxnSpPr>
          <p:cNvPr id="11" name="Přímá spojnice 10"/>
          <p:cNvCxnSpPr/>
          <p:nvPr/>
        </p:nvCxnSpPr>
        <p:spPr>
          <a:xfrm flipV="1">
            <a:off x="3059832" y="2768647"/>
            <a:ext cx="2376264" cy="217252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295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klesající funkce:</a:t>
            </a:r>
            <a:endParaRPr lang="cs-CZ" dirty="0"/>
          </a:p>
        </p:txBody>
      </p:sp>
      <p:grpSp>
        <p:nvGrpSpPr>
          <p:cNvPr id="4" name="Group 1"/>
          <p:cNvGrpSpPr>
            <a:grpSpLocks noChangeAspect="1"/>
          </p:cNvGrpSpPr>
          <p:nvPr/>
        </p:nvGrpSpPr>
        <p:grpSpPr bwMode="auto">
          <a:xfrm>
            <a:off x="1736253" y="2232556"/>
            <a:ext cx="5372968" cy="3206053"/>
            <a:chOff x="2491" y="8277"/>
            <a:chExt cx="6768" cy="4038"/>
          </a:xfrm>
        </p:grpSpPr>
        <p:sp>
          <p:nvSpPr>
            <p:cNvPr id="5" name="AutoShape 7"/>
            <p:cNvSpPr>
              <a:spLocks noChangeAspect="1" noChangeArrowheads="1" noTextEdit="1"/>
            </p:cNvSpPr>
            <p:nvPr/>
          </p:nvSpPr>
          <p:spPr bwMode="auto">
            <a:xfrm>
              <a:off x="3061" y="8277"/>
              <a:ext cx="6191" cy="35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Line 6"/>
            <p:cNvSpPr>
              <a:spLocks noChangeShapeType="1"/>
            </p:cNvSpPr>
            <p:nvPr/>
          </p:nvSpPr>
          <p:spPr bwMode="auto">
            <a:xfrm flipV="1">
              <a:off x="5659" y="8427"/>
              <a:ext cx="0" cy="38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Text Box 5"/>
            <p:cNvSpPr txBox="1">
              <a:spLocks noChangeArrowheads="1"/>
            </p:cNvSpPr>
            <p:nvPr/>
          </p:nvSpPr>
          <p:spPr bwMode="auto">
            <a:xfrm>
              <a:off x="5803" y="8283"/>
              <a:ext cx="288" cy="43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2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y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" name="Line 4"/>
            <p:cNvSpPr>
              <a:spLocks noChangeShapeType="1"/>
            </p:cNvSpPr>
            <p:nvPr/>
          </p:nvSpPr>
          <p:spPr bwMode="auto">
            <a:xfrm>
              <a:off x="2491" y="10443"/>
              <a:ext cx="676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Text Box 2"/>
            <p:cNvSpPr txBox="1">
              <a:spLocks noChangeArrowheads="1"/>
            </p:cNvSpPr>
            <p:nvPr/>
          </p:nvSpPr>
          <p:spPr bwMode="auto">
            <a:xfrm>
              <a:off x="8815" y="10533"/>
              <a:ext cx="426" cy="383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2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x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cxnSp>
        <p:nvCxnSpPr>
          <p:cNvPr id="11" name="Přímá spojnice 10"/>
          <p:cNvCxnSpPr/>
          <p:nvPr/>
        </p:nvCxnSpPr>
        <p:spPr>
          <a:xfrm>
            <a:off x="3635896" y="2708920"/>
            <a:ext cx="2088232" cy="223224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8777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 konstantní funkce: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b="1" dirty="0" smtClean="0"/>
              <a:t>Grafem konstantní funkce je přímka, která je rovnoběžná s osou x.</a:t>
            </a:r>
            <a:endParaRPr lang="cs-CZ" b="1" dirty="0"/>
          </a:p>
        </p:txBody>
      </p:sp>
      <p:grpSp>
        <p:nvGrpSpPr>
          <p:cNvPr id="4" name="Group 1"/>
          <p:cNvGrpSpPr>
            <a:grpSpLocks noChangeAspect="1"/>
          </p:cNvGrpSpPr>
          <p:nvPr/>
        </p:nvGrpSpPr>
        <p:grpSpPr bwMode="auto">
          <a:xfrm>
            <a:off x="1564775" y="1381644"/>
            <a:ext cx="5372968" cy="3206053"/>
            <a:chOff x="2491" y="8277"/>
            <a:chExt cx="6768" cy="4038"/>
          </a:xfrm>
        </p:grpSpPr>
        <p:sp>
          <p:nvSpPr>
            <p:cNvPr id="5" name="AutoShape 7"/>
            <p:cNvSpPr>
              <a:spLocks noChangeAspect="1" noChangeArrowheads="1" noTextEdit="1"/>
            </p:cNvSpPr>
            <p:nvPr/>
          </p:nvSpPr>
          <p:spPr bwMode="auto">
            <a:xfrm>
              <a:off x="3061" y="8277"/>
              <a:ext cx="6191" cy="35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Line 6"/>
            <p:cNvSpPr>
              <a:spLocks noChangeShapeType="1"/>
            </p:cNvSpPr>
            <p:nvPr/>
          </p:nvSpPr>
          <p:spPr bwMode="auto">
            <a:xfrm flipV="1">
              <a:off x="5659" y="8427"/>
              <a:ext cx="0" cy="388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Text Box 5"/>
            <p:cNvSpPr txBox="1">
              <a:spLocks noChangeArrowheads="1"/>
            </p:cNvSpPr>
            <p:nvPr/>
          </p:nvSpPr>
          <p:spPr bwMode="auto">
            <a:xfrm>
              <a:off x="5803" y="8283"/>
              <a:ext cx="288" cy="432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2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y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" name="Line 4"/>
            <p:cNvSpPr>
              <a:spLocks noChangeShapeType="1"/>
            </p:cNvSpPr>
            <p:nvPr/>
          </p:nvSpPr>
          <p:spPr bwMode="auto">
            <a:xfrm>
              <a:off x="2491" y="10443"/>
              <a:ext cx="6768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Text Box 2"/>
            <p:cNvSpPr txBox="1">
              <a:spLocks noChangeArrowheads="1"/>
            </p:cNvSpPr>
            <p:nvPr/>
          </p:nvSpPr>
          <p:spPr bwMode="auto">
            <a:xfrm>
              <a:off x="8815" y="10533"/>
              <a:ext cx="426" cy="383"/>
            </a:xfrm>
            <a:prstGeom prst="rect">
              <a:avLst/>
            </a:prstGeom>
            <a:solidFill>
              <a:srgbClr val="FFFFFF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marR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r>
                <a:rPr kumimoji="0" lang="cs-CZ" sz="1200" b="1" i="0" u="none" strike="noStrike" cap="none" normalizeH="0" baseline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Arial" pitchFamily="34" charset="0"/>
                  <a:ea typeface="Times New Roman" pitchFamily="18" charset="0"/>
                  <a:cs typeface="Arial" pitchFamily="34" charset="0"/>
                </a:rPr>
                <a:t>x</a:t>
              </a: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  <p:cxnSp>
        <p:nvCxnSpPr>
          <p:cNvPr id="11" name="Přímá spojnice 10"/>
          <p:cNvCxnSpPr/>
          <p:nvPr/>
        </p:nvCxnSpPr>
        <p:spPr>
          <a:xfrm>
            <a:off x="2188764" y="3573016"/>
            <a:ext cx="4032448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37664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79107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2. </a:t>
            </a:r>
            <a:r>
              <a:rPr lang="cs-CZ" b="1" dirty="0" smtClean="0"/>
              <a:t>Které z následujících lineárních funkcí jsou rostoucí, klesající, konstantní?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2132856"/>
                <a:ext cx="8229600" cy="4248472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cs-CZ" dirty="0" smtClean="0"/>
                  <a:t>a/ </a:t>
                </a:r>
                <a:r>
                  <a:rPr lang="cs-CZ" i="1" dirty="0" smtClean="0"/>
                  <a:t>y = - 4x + 7</a:t>
                </a:r>
              </a:p>
              <a:p>
                <a:r>
                  <a:rPr lang="cs-CZ" dirty="0" smtClean="0"/>
                  <a:t>b/ </a:t>
                </a:r>
                <a:r>
                  <a:rPr lang="cs-CZ" i="1" dirty="0" smtClean="0"/>
                  <a:t>y = 16x</a:t>
                </a:r>
              </a:p>
              <a:p>
                <a:r>
                  <a:rPr lang="cs-CZ" dirty="0" smtClean="0"/>
                  <a:t>c/ </a:t>
                </a:r>
                <a:r>
                  <a:rPr lang="cs-CZ" i="1" dirty="0" smtClean="0"/>
                  <a:t>y = 6x + 6</a:t>
                </a:r>
              </a:p>
              <a:p>
                <a:r>
                  <a:rPr lang="cs-CZ" dirty="0" smtClean="0"/>
                  <a:t>d/ </a:t>
                </a:r>
                <a:r>
                  <a:rPr lang="cs-CZ" i="1" dirty="0" smtClean="0"/>
                  <a:t>y = - 0,5x + 4,5</a:t>
                </a:r>
              </a:p>
              <a:p>
                <a:r>
                  <a:rPr lang="cs-CZ" dirty="0" smtClean="0"/>
                  <a:t>e/ </a:t>
                </a:r>
                <a:r>
                  <a:rPr lang="cs-CZ" i="1" dirty="0" smtClean="0"/>
                  <a:t>y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i="1" dirty="0" smtClean="0"/>
                  <a:t> x</a:t>
                </a:r>
              </a:p>
              <a:p>
                <a:r>
                  <a:rPr lang="cs-CZ" dirty="0" smtClean="0"/>
                  <a:t>f/ </a:t>
                </a:r>
                <a:r>
                  <a:rPr lang="cs-CZ" i="1" dirty="0" smtClean="0"/>
                  <a:t>y = - 67x</a:t>
                </a:r>
              </a:p>
              <a:p>
                <a:r>
                  <a:rPr lang="cs-CZ" dirty="0" smtClean="0"/>
                  <a:t>g/ </a:t>
                </a:r>
                <a:r>
                  <a:rPr lang="cs-CZ" i="1" dirty="0" smtClean="0"/>
                  <a:t>y = 0,7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2132856"/>
                <a:ext cx="8229600" cy="4248472"/>
              </a:xfrm>
              <a:blipFill rotWithShape="1">
                <a:blip r:embed="rId2"/>
                <a:stretch>
                  <a:fillRect l="-1630" t="-30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profesor\AppData\Local\Microsoft\Windows\Temporary Internet Files\Content.IE5\B8JK9YX8\MP90039883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28555"/>
            <a:ext cx="3024336" cy="3347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450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2"/>
                </a:solidFill>
              </a:rPr>
              <a:t>r</a:t>
            </a:r>
            <a:r>
              <a:rPr lang="cs-CZ" dirty="0" smtClean="0">
                <a:solidFill>
                  <a:schemeClr val="tx2"/>
                </a:solidFill>
              </a:rPr>
              <a:t>ostoucí: b, c, e    ………. </a:t>
            </a:r>
            <a:r>
              <a:rPr lang="cs-CZ" dirty="0">
                <a:solidFill>
                  <a:schemeClr val="tx2"/>
                </a:solidFill>
              </a:rPr>
              <a:t>a</a:t>
            </a:r>
            <a:r>
              <a:rPr lang="cs-CZ" dirty="0" smtClean="0">
                <a:solidFill>
                  <a:schemeClr val="tx2"/>
                </a:solidFill>
              </a:rPr>
              <a:t> ˃ 0 (kladné číslo)</a:t>
            </a:r>
          </a:p>
          <a:p>
            <a:endParaRPr lang="cs-CZ" dirty="0">
              <a:solidFill>
                <a:schemeClr val="tx2"/>
              </a:solidFill>
            </a:endParaRPr>
          </a:p>
          <a:p>
            <a:r>
              <a:rPr lang="cs-CZ" dirty="0">
                <a:solidFill>
                  <a:schemeClr val="tx2"/>
                </a:solidFill>
              </a:rPr>
              <a:t>k</a:t>
            </a:r>
            <a:r>
              <a:rPr lang="cs-CZ" dirty="0" smtClean="0">
                <a:solidFill>
                  <a:schemeClr val="tx2"/>
                </a:solidFill>
              </a:rPr>
              <a:t>lesající:  a, d, f    ………. a ˂ 0  (záporné číslo)</a:t>
            </a:r>
          </a:p>
          <a:p>
            <a:pPr marL="0" indent="0">
              <a:buNone/>
            </a:pPr>
            <a:endParaRPr lang="cs-CZ" dirty="0">
              <a:solidFill>
                <a:schemeClr val="tx2"/>
              </a:solidFill>
            </a:endParaRPr>
          </a:p>
          <a:p>
            <a:r>
              <a:rPr lang="cs-CZ" dirty="0">
                <a:solidFill>
                  <a:schemeClr val="tx2"/>
                </a:solidFill>
              </a:rPr>
              <a:t>k</a:t>
            </a:r>
            <a:r>
              <a:rPr lang="cs-CZ" dirty="0" smtClean="0">
                <a:solidFill>
                  <a:schemeClr val="tx2"/>
                </a:solidFill>
              </a:rPr>
              <a:t>onstantní: g        ……….  </a:t>
            </a:r>
            <a:r>
              <a:rPr lang="cs-CZ" dirty="0">
                <a:solidFill>
                  <a:schemeClr val="tx2"/>
                </a:solidFill>
              </a:rPr>
              <a:t>a</a:t>
            </a:r>
            <a:r>
              <a:rPr lang="cs-CZ" dirty="0" smtClean="0">
                <a:solidFill>
                  <a:schemeClr val="tx2"/>
                </a:solidFill>
              </a:rPr>
              <a:t> = 0</a:t>
            </a:r>
            <a:endParaRPr lang="cs-CZ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3705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7920880" cy="854968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3</a:t>
            </a:r>
            <a:r>
              <a:rPr lang="cs-CZ" b="1" dirty="0" smtClean="0"/>
              <a:t>. </a:t>
            </a:r>
            <a:r>
              <a:rPr lang="cs-CZ" b="1" dirty="0" smtClean="0"/>
              <a:t>Sestroj grafy funkcí a urči, zda se jedná o funkci rostoucí nebo klesající: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09411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f: y  =   3x + 4</a:t>
            </a:r>
          </a:p>
          <a:p>
            <a:r>
              <a:rPr lang="cs-CZ" dirty="0" smtClean="0"/>
              <a:t>g: y =   3x  - 4</a:t>
            </a:r>
          </a:p>
          <a:p>
            <a:r>
              <a:rPr lang="cs-CZ" dirty="0"/>
              <a:t>h</a:t>
            </a:r>
            <a:r>
              <a:rPr lang="cs-CZ" dirty="0" smtClean="0"/>
              <a:t>: y = - 3x + 4</a:t>
            </a:r>
          </a:p>
          <a:p>
            <a:r>
              <a:rPr lang="cs-CZ" dirty="0"/>
              <a:t>k</a:t>
            </a:r>
            <a:r>
              <a:rPr lang="cs-CZ" dirty="0" smtClean="0"/>
              <a:t>: y = - 3x -  4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 descr="C:\Users\profesor\AppData\Local\Microsoft\Windows\Temporary Internet Files\Content.IE5\B8JK9YX8\MP9003988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921" y="2410544"/>
            <a:ext cx="4424536" cy="3294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313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Program Microsoft Office </a:t>
            </a:r>
            <a:r>
              <a:rPr lang="cs-CZ" dirty="0" smtClean="0"/>
              <a:t>2010, Klipart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625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340</TotalTime>
  <Words>332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FUNKCE ROSTOUCÍ A KLESAJÍCÍ</vt:lpstr>
      <vt:lpstr>1. Funkce rostoucí, klesající, konstantní:</vt:lpstr>
      <vt:lpstr>Graf rostoucí funkce:</vt:lpstr>
      <vt:lpstr>Graf klesající funkce:</vt:lpstr>
      <vt:lpstr>Graf konstantní funkce:</vt:lpstr>
      <vt:lpstr>2. Které z následujících lineárních funkcí jsou rostoucí, klesající, konstantní?</vt:lpstr>
      <vt:lpstr>Řešení:</vt:lpstr>
      <vt:lpstr>3. Sestroj grafy funkcí a urči, zda se jedná o funkci rostoucí nebo klesající: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</dc:title>
  <dc:creator>profesor</dc:creator>
  <cp:lastModifiedBy>profesor</cp:lastModifiedBy>
  <cp:revision>43</cp:revision>
  <dcterms:created xsi:type="dcterms:W3CDTF">2013-03-05T19:40:32Z</dcterms:created>
  <dcterms:modified xsi:type="dcterms:W3CDTF">2013-03-19T18:06:45Z</dcterms:modified>
</cp:coreProperties>
</file>