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69" r:id="rId4"/>
    <p:sldId id="270" r:id="rId5"/>
    <p:sldId id="273" r:id="rId6"/>
    <p:sldId id="272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724866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VY_32_INOVACE_1808_ZÁKLADY_FINANČNÍ_MATEMATIKY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pojmy finanční matematiky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200" b="1" smtClean="0">
                <a:solidFill>
                  <a:schemeClr val="tx2"/>
                </a:solidFill>
              </a:rPr>
              <a:t>seznámení </a:t>
            </a:r>
            <a:r>
              <a:rPr lang="cs-CZ" sz="3200" b="1" smtClean="0">
                <a:solidFill>
                  <a:schemeClr val="tx2"/>
                </a:solidFill>
              </a:rPr>
              <a:t>se </a:t>
            </a:r>
            <a:r>
              <a:rPr lang="cs-CZ" sz="3200" b="1" dirty="0" smtClean="0">
                <a:solidFill>
                  <a:schemeClr val="tx2"/>
                </a:solidFill>
              </a:rPr>
              <a:t>základními pojmy finanční matematiky.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řeší úlohy na jednoduché úrokování úvahou nebo vzorcem.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7. 4. 2013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finanční matematika, jistina, úroková sazba, úroková míra, úrok, jednoduché úrokování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ZÁKLADY FINANČNÍ MATEMATIKY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4525963"/>
          </a:xfrm>
        </p:spPr>
        <p:txBody>
          <a:bodyPr/>
          <a:lstStyle/>
          <a:p>
            <a:pPr marL="0" indent="0" algn="ctr">
              <a:buNone/>
            </a:pPr>
            <a:endParaRPr lang="cs-CZ" sz="2800" i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tx2"/>
                </a:solidFill>
              </a:rPr>
              <a:t>Seneca: </a:t>
            </a:r>
            <a:r>
              <a:rPr lang="cs-CZ" sz="2800" b="1" i="1" u="sng" dirty="0" smtClean="0">
                <a:solidFill>
                  <a:schemeClr val="tx2"/>
                </a:solidFill>
              </a:rPr>
              <a:t>„Bohatství moudrému slouží, hloupému poroučí.“</a:t>
            </a:r>
            <a:endParaRPr lang="cs-CZ" sz="2800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 descr="C:\Users\profesor\AppData\Local\Microsoft\Windows\Temporary Internet Files\Content.IE5\D6DDB9C5\MP9004236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77050"/>
            <a:ext cx="4293096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D6DDB9C5\MP900423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320" y="2664574"/>
            <a:ext cx="4067944" cy="341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46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Co se naučíme?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v</a:t>
            </a:r>
            <a:r>
              <a:rPr lang="cs-CZ" dirty="0" smtClean="0">
                <a:solidFill>
                  <a:schemeClr val="tx2"/>
                </a:solidFill>
              </a:rPr>
              <a:t>ypočítat úrok z uloženého vkladu, který dostaneme od banky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vypočítat, kolik Kč zaplatíme bance navíc, když  u ní uzavřeme půjčku</a:t>
            </a:r>
          </a:p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oznat, na čem závisí výše měsíčních splátek za půjčené peníze</a:t>
            </a:r>
          </a:p>
          <a:p>
            <a:r>
              <a:rPr lang="cs-CZ" dirty="0">
                <a:solidFill>
                  <a:schemeClr val="tx2"/>
                </a:solidFill>
              </a:rPr>
              <a:t>r</a:t>
            </a:r>
            <a:r>
              <a:rPr lang="cs-CZ" dirty="0" smtClean="0">
                <a:solidFill>
                  <a:schemeClr val="tx2"/>
                </a:solidFill>
              </a:rPr>
              <a:t>ozeznat, jaký způsob uložení peněz je pro nás nejvýhodnější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3077" name="Picture 5" descr="C:\Users\profesor\AppData\Local\Microsoft\Windows\Temporary Internet Files\Content.IE5\ARVCENKL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085184"/>
            <a:ext cx="223224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96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Základní pojmy finanční matematiky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sz="4000" dirty="0" smtClean="0">
                <a:solidFill>
                  <a:schemeClr val="tx2"/>
                </a:solidFill>
              </a:rPr>
              <a:t>jistina</a:t>
            </a:r>
          </a:p>
          <a:p>
            <a:r>
              <a:rPr lang="cs-CZ" sz="4000" dirty="0" smtClean="0">
                <a:solidFill>
                  <a:schemeClr val="tx2"/>
                </a:solidFill>
              </a:rPr>
              <a:t>úrokovací doba</a:t>
            </a:r>
          </a:p>
          <a:p>
            <a:r>
              <a:rPr lang="cs-CZ" sz="4000" dirty="0">
                <a:solidFill>
                  <a:schemeClr val="tx2"/>
                </a:solidFill>
              </a:rPr>
              <a:t>ú</a:t>
            </a:r>
            <a:r>
              <a:rPr lang="cs-CZ" sz="4000" dirty="0" smtClean="0">
                <a:solidFill>
                  <a:schemeClr val="tx2"/>
                </a:solidFill>
              </a:rPr>
              <a:t>roková míra</a:t>
            </a:r>
          </a:p>
          <a:p>
            <a:r>
              <a:rPr lang="cs-CZ" sz="4000" dirty="0" smtClean="0">
                <a:solidFill>
                  <a:schemeClr val="tx2"/>
                </a:solidFill>
              </a:rPr>
              <a:t>úrok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profesor\AppData\Local\Microsoft\Windows\Temporary Internet Files\Content.IE5\ARVCENKL\MP9004236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7740"/>
            <a:ext cx="4176464" cy="439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9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1. JISTINA 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kapitál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je to vklad</a:t>
            </a:r>
          </a:p>
          <a:p>
            <a:r>
              <a:rPr lang="cs-CZ" dirty="0">
                <a:solidFill>
                  <a:schemeClr val="tx2"/>
                </a:solidFill>
              </a:rPr>
              <a:t>v</a:t>
            </a:r>
            <a:r>
              <a:rPr lang="cs-CZ" dirty="0" smtClean="0">
                <a:solidFill>
                  <a:schemeClr val="tx2"/>
                </a:solidFill>
              </a:rPr>
              <a:t>ýše uložené částky</a:t>
            </a:r>
          </a:p>
          <a:p>
            <a:r>
              <a:rPr lang="cs-CZ" dirty="0">
                <a:solidFill>
                  <a:schemeClr val="tx2"/>
                </a:solidFill>
              </a:rPr>
              <a:t>z</a:t>
            </a:r>
            <a:r>
              <a:rPr lang="cs-CZ" dirty="0" smtClean="0">
                <a:solidFill>
                  <a:schemeClr val="tx2"/>
                </a:solidFill>
              </a:rPr>
              <a:t>áklad pro výpočet úroku</a:t>
            </a:r>
          </a:p>
          <a:p>
            <a:r>
              <a:rPr lang="cs-CZ" dirty="0">
                <a:solidFill>
                  <a:schemeClr val="tx2"/>
                </a:solidFill>
              </a:rPr>
              <a:t>z</a:t>
            </a:r>
            <a:r>
              <a:rPr lang="cs-CZ" dirty="0" smtClean="0">
                <a:solidFill>
                  <a:schemeClr val="tx2"/>
                </a:solidFill>
              </a:rPr>
              <a:t>načí se ……….  </a:t>
            </a:r>
            <a:r>
              <a:rPr lang="cs-CZ" i="1" dirty="0">
                <a:solidFill>
                  <a:srgbClr val="C00000"/>
                </a:solidFill>
              </a:rPr>
              <a:t>j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profesor\AppData\Local\Microsoft\Windows\Temporary Internet Files\Content.IE5\ARVCENKL\MP900315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760" y="3789040"/>
            <a:ext cx="259228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fesor\AppData\Local\Microsoft\Windows\Temporary Internet Files\Content.IE5\ARVCENKL\MP900315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760" y="1556792"/>
            <a:ext cx="259228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89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2. ÚROKOVACÍ DOBA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4546848" cy="511256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doba, po kterou máme uloženy peníze v bance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1 rok se zjednodušeně počítá   360 dní</a:t>
            </a:r>
          </a:p>
          <a:p>
            <a:r>
              <a:rPr lang="cs-CZ" dirty="0">
                <a:solidFill>
                  <a:schemeClr val="tx2"/>
                </a:solidFill>
              </a:rPr>
              <a:t>z</a:t>
            </a:r>
            <a:r>
              <a:rPr lang="cs-CZ" dirty="0" smtClean="0">
                <a:solidFill>
                  <a:schemeClr val="tx2"/>
                </a:solidFill>
              </a:rPr>
              <a:t>načí se ……….  </a:t>
            </a:r>
            <a:r>
              <a:rPr lang="cs-CZ" i="1" dirty="0" smtClean="0">
                <a:solidFill>
                  <a:srgbClr val="C00000"/>
                </a:solidFill>
              </a:rPr>
              <a:t>t</a:t>
            </a:r>
          </a:p>
          <a:p>
            <a:r>
              <a:rPr lang="cs-CZ" i="1" dirty="0">
                <a:solidFill>
                  <a:schemeClr val="tx2"/>
                </a:solidFill>
              </a:rPr>
              <a:t>m</a:t>
            </a:r>
            <a:r>
              <a:rPr lang="cs-CZ" i="1" dirty="0" smtClean="0">
                <a:solidFill>
                  <a:schemeClr val="tx2"/>
                </a:solidFill>
              </a:rPr>
              <a:t>ůže být vyjádřena: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počtem roků ….. r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2"/>
                </a:solidFill>
              </a:rPr>
              <a:t>p</a:t>
            </a:r>
            <a:r>
              <a:rPr lang="cs-CZ" sz="2800" dirty="0" smtClean="0">
                <a:solidFill>
                  <a:schemeClr val="tx2"/>
                </a:solidFill>
              </a:rPr>
              <a:t>očtem měsíců ….. m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počtem dnů …..  d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5122" name="Picture 2" descr="C:\Users\profesor\AppData\Local\Microsoft\Windows\Temporary Internet Files\Content.IE5\D6DDB9C5\MP9004309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570" y="1338389"/>
            <a:ext cx="3456384" cy="551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18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3.ÚROKOVACÍ MÍRA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15000" cy="4525963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ú</a:t>
            </a:r>
            <a:r>
              <a:rPr lang="cs-CZ" dirty="0" smtClean="0">
                <a:solidFill>
                  <a:schemeClr val="tx2"/>
                </a:solidFill>
              </a:rPr>
              <a:t>roková sazba</a:t>
            </a:r>
          </a:p>
          <a:p>
            <a:r>
              <a:rPr lang="cs-CZ" dirty="0">
                <a:solidFill>
                  <a:schemeClr val="tx2"/>
                </a:solidFill>
              </a:rPr>
              <a:t>u</a:t>
            </a:r>
            <a:r>
              <a:rPr lang="cs-CZ" dirty="0" smtClean="0">
                <a:solidFill>
                  <a:schemeClr val="tx2"/>
                </a:solidFill>
              </a:rPr>
              <a:t>dává se v %</a:t>
            </a:r>
          </a:p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očet procent, kterými se náš vklad v bance úročí</a:t>
            </a:r>
          </a:p>
          <a:p>
            <a:r>
              <a:rPr lang="cs-CZ" dirty="0">
                <a:solidFill>
                  <a:schemeClr val="tx2"/>
                </a:solidFill>
              </a:rPr>
              <a:t>v</a:t>
            </a:r>
            <a:r>
              <a:rPr lang="cs-CZ" dirty="0" smtClean="0">
                <a:solidFill>
                  <a:schemeClr val="tx2"/>
                </a:solidFill>
              </a:rPr>
              <a:t>ztahuje se na dobu 1 roku</a:t>
            </a:r>
          </a:p>
          <a:p>
            <a:r>
              <a:rPr lang="cs-CZ" dirty="0">
                <a:solidFill>
                  <a:schemeClr val="tx2"/>
                </a:solidFill>
              </a:rPr>
              <a:t>z</a:t>
            </a:r>
            <a:r>
              <a:rPr lang="cs-CZ" dirty="0" smtClean="0">
                <a:solidFill>
                  <a:schemeClr val="tx2"/>
                </a:solidFill>
              </a:rPr>
              <a:t>načí se ……….  </a:t>
            </a:r>
            <a:r>
              <a:rPr lang="cs-CZ" i="1" dirty="0">
                <a:solidFill>
                  <a:srgbClr val="C00000"/>
                </a:solidFill>
              </a:rPr>
              <a:t>p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6147" name="Picture 3" descr="C:\Users\profesor\AppData\Local\Microsoft\Windows\Temporary Internet Files\Content.IE5\ARVCENKL\MP9004050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91030"/>
            <a:ext cx="286206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25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4. ÚROK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o</a:t>
            </a:r>
            <a:r>
              <a:rPr lang="cs-CZ" dirty="0" smtClean="0">
                <a:solidFill>
                  <a:schemeClr val="tx2"/>
                </a:solidFill>
              </a:rPr>
              <a:t>dměna v Kč, kterou nám poskytne banka za uložení peněz</a:t>
            </a:r>
          </a:p>
          <a:p>
            <a:r>
              <a:rPr lang="cs-CZ" dirty="0">
                <a:solidFill>
                  <a:schemeClr val="tx2"/>
                </a:solidFill>
              </a:rPr>
              <a:t>z</a:t>
            </a:r>
            <a:r>
              <a:rPr lang="cs-CZ" dirty="0" smtClean="0">
                <a:solidFill>
                  <a:schemeClr val="tx2"/>
                </a:solidFill>
              </a:rPr>
              <a:t>načí se ……….  </a:t>
            </a:r>
            <a:r>
              <a:rPr lang="cs-CZ" i="1" dirty="0">
                <a:solidFill>
                  <a:srgbClr val="C00000"/>
                </a:solidFill>
              </a:rPr>
              <a:t>u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170" name="Picture 2" descr="C:\Users\profesor\AppData\Local\Microsoft\Windows\Temporary Internet Files\Content.IE5\ARVCENKL\MP9003848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2936"/>
            <a:ext cx="5072608" cy="3884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08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2"/>
                </a:solidFill>
              </a:rPr>
              <a:t>Úloha:</a:t>
            </a:r>
            <a:endParaRPr lang="cs-CZ" sz="48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916832"/>
            <a:ext cx="691276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>
                <a:solidFill>
                  <a:schemeClr val="accent2"/>
                </a:solidFill>
              </a:rPr>
              <a:t>Jaký úrok </a:t>
            </a:r>
            <a:r>
              <a:rPr lang="cs-CZ" sz="4400" b="1" i="1" dirty="0" smtClean="0">
                <a:solidFill>
                  <a:schemeClr val="accent2"/>
                </a:solidFill>
              </a:rPr>
              <a:t>u </a:t>
            </a:r>
            <a:r>
              <a:rPr lang="cs-CZ" sz="4400" dirty="0" smtClean="0">
                <a:solidFill>
                  <a:schemeClr val="accent2"/>
                </a:solidFill>
              </a:rPr>
              <a:t>nám připíše banka za 1 rok, uložíme-li jistinu </a:t>
            </a:r>
            <a:r>
              <a:rPr lang="cs-CZ" sz="4400" b="1" i="1" dirty="0" smtClean="0">
                <a:solidFill>
                  <a:schemeClr val="accent2"/>
                </a:solidFill>
              </a:rPr>
              <a:t>j = 3 000 Kč</a:t>
            </a:r>
            <a:r>
              <a:rPr lang="cs-CZ" sz="4400" dirty="0" smtClean="0">
                <a:solidFill>
                  <a:schemeClr val="accent2"/>
                </a:solidFill>
              </a:rPr>
              <a:t> při úrokové míře </a:t>
            </a:r>
            <a:r>
              <a:rPr lang="cs-CZ" sz="4400" b="1" i="1" dirty="0" smtClean="0">
                <a:solidFill>
                  <a:schemeClr val="accent2"/>
                </a:solidFill>
              </a:rPr>
              <a:t>p </a:t>
            </a:r>
            <a:r>
              <a:rPr lang="cs-CZ" sz="4400" b="1" i="1" smtClean="0">
                <a:solidFill>
                  <a:schemeClr val="accent2"/>
                </a:solidFill>
              </a:rPr>
              <a:t>= 2,0 </a:t>
            </a:r>
            <a:r>
              <a:rPr lang="cs-CZ" sz="4400" b="1" i="1" dirty="0" smtClean="0">
                <a:solidFill>
                  <a:schemeClr val="accent2"/>
                </a:solidFill>
              </a:rPr>
              <a:t>% </a:t>
            </a:r>
            <a:r>
              <a:rPr lang="cs-CZ" sz="4400" dirty="0">
                <a:solidFill>
                  <a:schemeClr val="accent2"/>
                </a:solidFill>
              </a:rPr>
              <a:t>?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02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1/ </a:t>
            </a:r>
            <a:r>
              <a:rPr lang="cs-CZ" i="1" u="sng" dirty="0" smtClean="0"/>
              <a:t>Úsudkem: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100 % ……….  3 000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1 % ……….        30 Kč  </a:t>
            </a:r>
            <a:r>
              <a:rPr lang="cs-CZ" sz="2000" dirty="0">
                <a:solidFill>
                  <a:srgbClr val="C00000"/>
                </a:solidFill>
              </a:rPr>
              <a:t>(</a:t>
            </a:r>
            <a:r>
              <a:rPr lang="cs-CZ" sz="2000" dirty="0" smtClean="0">
                <a:solidFill>
                  <a:srgbClr val="C00000"/>
                </a:solidFill>
              </a:rPr>
              <a:t>3000 : 100 = 30)</a:t>
            </a:r>
          </a:p>
          <a:p>
            <a:pPr marL="0" indent="0">
              <a:buNone/>
            </a:pPr>
            <a:r>
              <a:rPr lang="cs-CZ" dirty="0" smtClean="0"/>
              <a:t>                              2 % ……….        60 Kč</a:t>
            </a:r>
            <a:r>
              <a:rPr lang="cs-CZ" sz="2000" dirty="0" smtClean="0"/>
              <a:t>     </a:t>
            </a:r>
            <a:r>
              <a:rPr lang="cs-CZ" sz="2000" dirty="0" smtClean="0">
                <a:solidFill>
                  <a:srgbClr val="C00000"/>
                </a:solidFill>
              </a:rPr>
              <a:t>( 30 . 2 = 60)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dirty="0" smtClean="0"/>
              <a:t>odpověď:      </a:t>
            </a:r>
            <a:r>
              <a:rPr lang="cs-CZ" i="1" dirty="0" smtClean="0">
                <a:solidFill>
                  <a:srgbClr val="C00000"/>
                </a:solidFill>
              </a:rPr>
              <a:t>Roční úrok činí 60 Kč.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88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260648"/>
                <a:ext cx="8280920" cy="6120680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2/ Vzorcem: 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</m:num>
                      <m:den>
                        <m:r>
                          <a:rPr lang="cs-CZ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(Kč)                 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úrok za 1 rok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   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j = 3 000 Kč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2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2"/>
                    </a:solidFill>
                  </a:rPr>
                  <a:t>  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p = 2 %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    t = 1 rok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    u = ? Kč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2"/>
                    </a:solidFill>
                  </a:rPr>
                  <a:t>   </a:t>
                </a:r>
                <a:r>
                  <a:rPr lang="cs-CZ" i="1" dirty="0" smtClean="0"/>
                  <a:t>Odpověď:</a:t>
                </a:r>
                <a:r>
                  <a:rPr lang="cs-CZ" i="1" dirty="0" smtClean="0">
                    <a:solidFill>
                      <a:schemeClr val="tx2"/>
                    </a:solidFill>
                  </a:rPr>
                  <a:t> </a:t>
                </a:r>
                <a:r>
                  <a:rPr lang="cs-CZ" b="1" i="1" dirty="0" smtClean="0"/>
                  <a:t>Roční úrok činí 60 Kč.</a:t>
                </a:r>
                <a:endParaRPr lang="cs-CZ" b="1" i="1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</a:rPr>
                  <a:t>  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260648"/>
                <a:ext cx="8280920" cy="6120680"/>
              </a:xfrm>
              <a:blipFill rotWithShape="1">
                <a:blip r:embed="rId2"/>
                <a:stretch>
                  <a:fillRect l="-19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ravá složená závorka 4"/>
          <p:cNvSpPr/>
          <p:nvPr/>
        </p:nvSpPr>
        <p:spPr>
          <a:xfrm>
            <a:off x="2951820" y="2492896"/>
            <a:ext cx="504056" cy="194421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79912" y="3060373"/>
                <a:ext cx="5184576" cy="8092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𝑗</m:t>
                        </m:r>
                        <m:r>
                          <a:rPr lang="cs-CZ" sz="3200" b="0" i="1" smtClean="0">
                            <a:latin typeface="Cambria Math"/>
                          </a:rPr>
                          <m:t>.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3 000 . 2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30 . 2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3200" dirty="0" smtClean="0"/>
                  <a:t> = </a:t>
                </a:r>
                <a:r>
                  <a:rPr lang="cs-CZ" sz="3200" b="1" u="sng" dirty="0" smtClean="0"/>
                  <a:t>60 Kč</a:t>
                </a:r>
                <a:r>
                  <a:rPr lang="cs-CZ" sz="3200" dirty="0" smtClean="0"/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060373"/>
                <a:ext cx="5184576" cy="809261"/>
              </a:xfrm>
              <a:prstGeom prst="rect">
                <a:avLst/>
              </a:prstGeom>
              <a:blipFill rotWithShape="1">
                <a:blip r:embed="rId3"/>
                <a:stretch>
                  <a:fillRect l="-2938" r="-118" b="-112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/>
          <p:cNvSpPr/>
          <p:nvPr/>
        </p:nvSpPr>
        <p:spPr>
          <a:xfrm>
            <a:off x="4932040" y="1124744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17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Vzorce pro jednoduché úrokování:</a:t>
            </a:r>
            <a:endParaRPr lang="cs-CZ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69168" y="1412776"/>
                <a:ext cx="8723312" cy="5184576"/>
              </a:xfrm>
            </p:spPr>
            <p:txBody>
              <a:bodyPr>
                <a:noAutofit/>
              </a:bodyPr>
              <a:lstStyle/>
              <a:p>
                <a:pPr>
                  <a:buFont typeface="Wingdings" pitchFamily="2" charset="2"/>
                  <a:buChar char="v"/>
                </a:pPr>
                <a:r>
                  <a:rPr lang="cs-CZ" dirty="0" smtClean="0"/>
                  <a:t>Úrok za 1 rok</a:t>
                </a:r>
                <a:r>
                  <a:rPr lang="cs-CZ" sz="3600" dirty="0" smtClean="0"/>
                  <a:t>:                 </a:t>
                </a:r>
                <a:r>
                  <a:rPr lang="cs-CZ" dirty="0" smtClean="0"/>
                  <a:t>Úrok za </a:t>
                </a:r>
                <a:r>
                  <a:rPr lang="cs-CZ" b="1" dirty="0" smtClean="0"/>
                  <a:t>r </a:t>
                </a:r>
                <a:r>
                  <a:rPr lang="cs-CZ" dirty="0" smtClean="0"/>
                  <a:t>roků:</a:t>
                </a:r>
                <a:endParaRPr lang="cs-CZ" sz="3600" dirty="0" smtClean="0"/>
              </a:p>
              <a:p>
                <a:pPr marL="0" indent="0">
                  <a:buNone/>
                </a:pPr>
                <a:r>
                  <a:rPr lang="cs-CZ" sz="3600" dirty="0" smtClean="0"/>
                  <a:t>        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u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600" dirty="0" smtClean="0"/>
                  <a:t>                          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u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𝐫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endParaRPr lang="cs-CZ" sz="3600" dirty="0"/>
              </a:p>
              <a:p>
                <a:pPr>
                  <a:buFont typeface="Wingdings" pitchFamily="2" charset="2"/>
                  <a:buChar char="v"/>
                </a:pPr>
                <a:r>
                  <a:rPr lang="cs-CZ" dirty="0" smtClean="0"/>
                  <a:t>Úrok za 1 měsíc:               Úrok za </a:t>
                </a:r>
                <a:r>
                  <a:rPr lang="cs-CZ" b="1" dirty="0" smtClean="0"/>
                  <a:t>m</a:t>
                </a:r>
                <a:r>
                  <a:rPr lang="cs-CZ" dirty="0" smtClean="0"/>
                  <a:t> měsíců: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C00000"/>
                    </a:solidFill>
                  </a:rPr>
                  <a:t>       u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dirty="0" smtClean="0"/>
                  <a:t>                      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u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𝐦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3600" dirty="0"/>
              </a:p>
              <a:p>
                <a:pPr>
                  <a:buFont typeface="Wingdings" pitchFamily="2" charset="2"/>
                  <a:buChar char="v"/>
                </a:pPr>
                <a:r>
                  <a:rPr lang="cs-CZ" dirty="0" smtClean="0"/>
                  <a:t>Úrok za jeden den:           Úrok za </a:t>
                </a:r>
                <a:r>
                  <a:rPr lang="cs-CZ" b="1" dirty="0" smtClean="0"/>
                  <a:t>d</a:t>
                </a:r>
                <a:r>
                  <a:rPr lang="cs-CZ" dirty="0" smtClean="0"/>
                  <a:t> dní:   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     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u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𝟑𝟔𝟎</m:t>
                        </m:r>
                      </m:den>
                    </m:f>
                  </m:oMath>
                </a14:m>
                <a:r>
                  <a:rPr lang="cs-CZ" sz="3600" dirty="0" smtClean="0"/>
                  <a:t>                   </a:t>
                </a:r>
                <a:r>
                  <a:rPr lang="cs-CZ" sz="3600" b="1" dirty="0">
                    <a:solidFill>
                      <a:srgbClr val="C00000"/>
                    </a:solidFill>
                  </a:rPr>
                  <a:t>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𝐣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𝐝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𝟑𝟔𝟎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69168" y="1412776"/>
                <a:ext cx="8723312" cy="5184576"/>
              </a:xfrm>
              <a:blipFill rotWithShape="1">
                <a:blip r:embed="rId2"/>
                <a:stretch>
                  <a:fillRect l="-1607" t="-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571999" y="-14241"/>
            <a:ext cx="396044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71295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Úlohy k procvičení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Pan Bláha si uložil v bance  na vkladní knížku 55 000 Kč na dobu 1 roku při úrokové míře 4,3 %. Vypočítejte výši úroků.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Paní Nováková si uložila na účet v bance 48 000 Kč  na dobu 1 roku při úrokové míře 3,9 %. Vypočítejte výši jejích úroků.</a:t>
            </a:r>
            <a:endParaRPr lang="cs-CZ" sz="3600" dirty="0"/>
          </a:p>
        </p:txBody>
      </p:sp>
      <p:pic>
        <p:nvPicPr>
          <p:cNvPr id="8194" name="Picture 2" descr="C:\Users\profesor\AppData\Local\Microsoft\Windows\Temporary Internet Files\Content.IE5\D6DDB9C5\MP900390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6410"/>
            <a:ext cx="129614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fesor\AppData\Local\Microsoft\Windows\Temporary Internet Files\Content.IE5\D6DDB9C5\MP900390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8680"/>
            <a:ext cx="129614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55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100 % ……  55 000 </a:t>
            </a:r>
            <a:r>
              <a:rPr lang="cs-CZ" dirty="0"/>
              <a:t>K</a:t>
            </a:r>
            <a:r>
              <a:rPr lang="cs-CZ" dirty="0" smtClean="0"/>
              <a:t>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1 % ……  550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4,3 % ……  2 365 Kč  (550 . 4,3 = 2 365)</a:t>
            </a:r>
          </a:p>
          <a:p>
            <a:pPr marL="0" indent="0">
              <a:buNone/>
            </a:pPr>
            <a:r>
              <a:rPr lang="cs-CZ" dirty="0" smtClean="0"/>
              <a:t>        Roční úrok činí 2 365 Kč.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100 % ……  48 000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1 % ……  480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3,9 % ……  1 872 Kč   (480 . 3,9 = 1 872)     </a:t>
            </a:r>
          </a:p>
          <a:p>
            <a:pPr marL="0" indent="0">
              <a:buNone/>
            </a:pPr>
            <a:r>
              <a:rPr lang="cs-CZ" dirty="0" smtClean="0"/>
              <a:t>        Roční úrok činí 1 872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29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r>
              <a:rPr lang="cs-CZ" dirty="0"/>
              <a:t>http://cs.wikiquote.org/wiki/Lucius_Annaeus_Seneca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877</TotalTime>
  <Words>653</Words>
  <Application>Microsoft Office PowerPoint</Application>
  <PresentationFormat>Předvádění na obrazovce (4:3)</PresentationFormat>
  <Paragraphs>96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Prezentace aplikace PowerPoint</vt:lpstr>
      <vt:lpstr>ZÁKLADY FINANČNÍ MATEMATIKY</vt:lpstr>
      <vt:lpstr>Co se naučíme?</vt:lpstr>
      <vt:lpstr>Základní pojmy finanční matematiky</vt:lpstr>
      <vt:lpstr>1. JISTINA </vt:lpstr>
      <vt:lpstr>2. ÚROKOVACÍ DOBA</vt:lpstr>
      <vt:lpstr>3.ÚROKOVACÍ MÍRA</vt:lpstr>
      <vt:lpstr>4. ÚROK</vt:lpstr>
      <vt:lpstr>Úloha:</vt:lpstr>
      <vt:lpstr>Řešení:</vt:lpstr>
      <vt:lpstr>Prezentace aplikace PowerPoint</vt:lpstr>
      <vt:lpstr>Vzorce pro jednoduché úrokování:</vt:lpstr>
      <vt:lpstr>Úlohy k procvičení: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107</cp:revision>
  <dcterms:created xsi:type="dcterms:W3CDTF">2013-03-11T16:19:20Z</dcterms:created>
  <dcterms:modified xsi:type="dcterms:W3CDTF">2013-06-23T19:11:45Z</dcterms:modified>
</cp:coreProperties>
</file>