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9" r:id="rId4"/>
    <p:sldId id="270" r:id="rId5"/>
    <p:sldId id="271" r:id="rId6"/>
    <p:sldId id="276" r:id="rId7"/>
    <p:sldId id="272" r:id="rId8"/>
    <p:sldId id="273" r:id="rId9"/>
    <p:sldId id="274" r:id="rId10"/>
    <p:sldId id="27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eonardo_da_Vinci" TargetMode="External"/><Relationship Id="rId2" Type="http://schemas.openxmlformats.org/officeDocument/2006/relationships/hyperlink" Target="http://cs.wikipedia.org/wiki/Soubor:Leonardo_da_Vinci_-_Self-Portrait_-_WGA12798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7151601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VY_32_INOVACE_1816_ZÁKLADY_RÝSOVÁNÍ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Úvod do technického rýsování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395536" y="2204864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Prezentace je určena žákům 9.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b="1" dirty="0">
                <a:solidFill>
                  <a:schemeClr val="tx2"/>
                </a:solidFill>
              </a:rPr>
              <a:t>J</a:t>
            </a:r>
            <a:r>
              <a:rPr lang="cs-CZ" sz="3200" b="1" dirty="0" smtClean="0">
                <a:solidFill>
                  <a:schemeClr val="tx2"/>
                </a:solidFill>
              </a:rPr>
              <a:t>e zaměřena na </a:t>
            </a:r>
            <a:r>
              <a:rPr lang="cs-CZ" sz="3200" b="1" smtClean="0">
                <a:solidFill>
                  <a:schemeClr val="tx2"/>
                </a:solidFill>
              </a:rPr>
              <a:t>seznámení </a:t>
            </a:r>
            <a:r>
              <a:rPr lang="cs-CZ" sz="3200" b="1" smtClean="0">
                <a:solidFill>
                  <a:schemeClr val="tx2"/>
                </a:solidFill>
              </a:rPr>
              <a:t>se </a:t>
            </a:r>
            <a:r>
              <a:rPr lang="cs-CZ" sz="3200" b="1" dirty="0" smtClean="0">
                <a:solidFill>
                  <a:schemeClr val="tx2"/>
                </a:solidFill>
              </a:rPr>
              <a:t>základními pojmy technického rýsování a používanými pomůckami.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11. 6. 2013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</a:t>
            </a:r>
            <a:r>
              <a:rPr lang="cs-CZ" sz="3600" dirty="0" smtClean="0"/>
              <a:t> </a:t>
            </a:r>
          </a:p>
          <a:p>
            <a:pPr marL="0" indent="0">
              <a:buNone/>
            </a:pPr>
            <a:r>
              <a:rPr lang="cs-CZ" sz="3600" dirty="0" smtClean="0"/>
              <a:t>rýsování, výkres, náčrt (skica), rýsovací pomůcky, Leonardo da Vinci</a:t>
            </a:r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ZÁKLADY RÝSOVÁNÍ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profesor\AppData\Local\Microsoft\Windows\Temporary Internet Files\Content.IE5\N2JUKN2C\MP90044869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8760"/>
            <a:ext cx="3305340" cy="5345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fesor\AppData\Local\Microsoft\Windows\Temporary Internet Files\Content.IE5\EBJTG7ZE\MP90030963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124744"/>
            <a:ext cx="3384376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fesor\AppData\Local\Microsoft\Windows\Temporary Internet Files\Content.IE5\KN3H6OK7\MP90030963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1312" y="3861048"/>
            <a:ext cx="2980928" cy="2321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fesor\AppData\Local\Microsoft\Windows\Temporary Internet Files\Content.IE5\EBJTG7ZE\MP90038764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866" y="3501008"/>
            <a:ext cx="2208103" cy="3334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fesor\AppData\Local\Microsoft\Windows\Temporary Internet Files\Content.IE5\KN3H6OK7\MP90041176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129" y="1440160"/>
            <a:ext cx="1392237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070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RÝSOVÁNÍ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363272" cy="5360640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áznam specifických informací na výkres</a:t>
            </a:r>
          </a:p>
          <a:p>
            <a:r>
              <a:rPr lang="cs-CZ" dirty="0" smtClean="0"/>
              <a:t>grafické vyjádření myšlenky nebo myšlenek mezi technikem (projektantem, konstruktérem) a dělníkem (výrobcem) </a:t>
            </a:r>
          </a:p>
          <a:p>
            <a:r>
              <a:rPr lang="cs-CZ" dirty="0" smtClean="0"/>
              <a:t>uplatnění: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strojírenství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stavebnictví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elektrotechnika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geodézie</a:t>
            </a:r>
            <a:endParaRPr lang="cs-CZ" dirty="0"/>
          </a:p>
        </p:txBody>
      </p:sp>
      <p:pic>
        <p:nvPicPr>
          <p:cNvPr id="2053" name="Picture 5" descr="C:\Users\profesor\AppData\Local\Microsoft\Windows\Temporary Internet Files\Content.IE5\E2X7FZR7\MP9003852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288" y="3717032"/>
            <a:ext cx="2862064" cy="27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8704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VÝKRES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je vyhotoven</a:t>
            </a:r>
            <a:r>
              <a:rPr lang="cs-CZ" dirty="0" smtClean="0"/>
              <a:t>:</a:t>
            </a:r>
          </a:p>
          <a:p>
            <a:pPr marL="514350" indent="-514350">
              <a:buFont typeface="+mj-lt"/>
              <a:buAutoNum type="alphaLcParenR"/>
            </a:pPr>
            <a:r>
              <a:rPr lang="cs-CZ" u="sng" dirty="0"/>
              <a:t>r</a:t>
            </a:r>
            <a:r>
              <a:rPr lang="cs-CZ" u="sng" dirty="0" smtClean="0"/>
              <a:t>učně přímo na papír </a:t>
            </a:r>
            <a:r>
              <a:rPr lang="cs-CZ" dirty="0" smtClean="0">
                <a:sym typeface="Wingdings" pitchFamily="2" charset="2"/>
              </a:rPr>
              <a:t> za použití rýsovacích pomůcek</a:t>
            </a:r>
          </a:p>
          <a:p>
            <a:pPr marL="514350" indent="-514350">
              <a:buFont typeface="+mj-lt"/>
              <a:buAutoNum type="alphaLcParenR"/>
            </a:pPr>
            <a:r>
              <a:rPr lang="cs-CZ" u="sng" dirty="0" smtClean="0">
                <a:sym typeface="Wingdings" pitchFamily="2" charset="2"/>
              </a:rPr>
              <a:t>v  elektronické podobě </a:t>
            </a:r>
            <a:r>
              <a:rPr lang="cs-CZ" dirty="0" smtClean="0">
                <a:sym typeface="Wingdings" pitchFamily="2" charset="2"/>
              </a:rPr>
              <a:t> za použití počítače a kreslících programů</a:t>
            </a:r>
            <a:endParaRPr lang="cs-CZ" dirty="0"/>
          </a:p>
        </p:txBody>
      </p:sp>
      <p:pic>
        <p:nvPicPr>
          <p:cNvPr id="1026" name="Picture 2" descr="C:\Users\profesor\AppData\Local\Microsoft\Windows\Temporary Internet Files\Content.IE5\BTR1NB9L\MP9004021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33056"/>
            <a:ext cx="4030733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fesor\AppData\Local\Microsoft\Windows\Temporary Internet Files\Content.IE5\E2X7FZR7\MP9004486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509120"/>
            <a:ext cx="250202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575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POUŽÍVANÉ POMŮCKY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18457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mechanická tužka (mikrotužka)- </a:t>
            </a:r>
            <a:r>
              <a:rPr lang="cs-CZ" sz="2800" dirty="0" smtClean="0"/>
              <a:t>H, 2H, 3H, 4H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trojúhelník, pravítko, úhloměr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kružítko, nulátko (kreslení kružnic: r ˂ 5mm)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šablony, křivítka, pryž (guma)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rýsovací deska s příložníkem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souprava technických per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počítače se speciálními programy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kopírovací stroj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plotr (tisk formátů A3, A2, A1, A0)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3074" name="Picture 2" descr="C:\Users\profesor\AppData\Local\Microsoft\Windows\Temporary Internet Files\Content.IE5\79KJMESM\MP9004421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3136063"/>
            <a:ext cx="2106488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8807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KRESLENÍ NÁČRTKŮ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525963"/>
          </a:xfrm>
        </p:spPr>
        <p:txBody>
          <a:bodyPr/>
          <a:lstStyle/>
          <a:p>
            <a:r>
              <a:rPr lang="cs-CZ" dirty="0" smtClean="0"/>
              <a:t> vývoj společnosti </a:t>
            </a:r>
            <a:r>
              <a:rPr lang="cs-CZ" dirty="0" smtClean="0">
                <a:sym typeface="Wingdings" pitchFamily="2" charset="2"/>
              </a:rPr>
              <a:t> vývoj </a:t>
            </a:r>
            <a:r>
              <a:rPr lang="cs-CZ" smtClean="0">
                <a:sym typeface="Wingdings" pitchFamily="2" charset="2"/>
              </a:rPr>
              <a:t>kreseb                   od </a:t>
            </a:r>
            <a:r>
              <a:rPr lang="cs-CZ" dirty="0" smtClean="0">
                <a:sym typeface="Wingdings" pitchFamily="2" charset="2"/>
              </a:rPr>
              <a:t>jednoduchých (v jeskyních, hrobkách)            po „téměř“ dokonalé v současné době </a:t>
            </a:r>
          </a:p>
          <a:p>
            <a:r>
              <a:rPr lang="cs-CZ" u="sng" dirty="0" smtClean="0">
                <a:sym typeface="Wingdings" pitchFamily="2" charset="2"/>
              </a:rPr>
              <a:t>Leonardo da Vinci</a:t>
            </a:r>
          </a:p>
          <a:p>
            <a:pPr marL="0" indent="0">
              <a:buNone/>
            </a:pPr>
            <a:r>
              <a:rPr lang="cs-CZ" u="sng" dirty="0">
                <a:sym typeface="Wingdings" pitchFamily="2" charset="2"/>
              </a:rPr>
              <a:t> </a:t>
            </a:r>
            <a:r>
              <a:rPr lang="cs-CZ" u="sng" dirty="0" smtClean="0">
                <a:sym typeface="Wingdings" pitchFamily="2" charset="2"/>
              </a:rPr>
              <a:t>                                             </a:t>
            </a:r>
          </a:p>
          <a:p>
            <a:pPr marL="0" indent="0">
              <a:buNone/>
            </a:pPr>
            <a:endParaRPr lang="cs-CZ" dirty="0" smtClean="0">
              <a:sym typeface="Wingdings" pitchFamily="2" charset="2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7" y="3501008"/>
            <a:ext cx="2337619" cy="2917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52277" y="3429000"/>
            <a:ext cx="46805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1452 – 1519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významný renesanční malíř, sochař, architekt, přírodovědec, hudebník, spisovatel, </a:t>
            </a:r>
            <a:r>
              <a:rPr lang="cs-CZ" u="sng" dirty="0" smtClean="0"/>
              <a:t>konstruktér a vynálezce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j</a:t>
            </a:r>
            <a:r>
              <a:rPr lang="cs-CZ" dirty="0" smtClean="0"/>
              <a:t>eho náčrty daly základ vědecké i technické ilustraci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b="1" dirty="0" smtClean="0"/>
              <a:t>Leonardovy vynálezy: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létací stroje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pracovní nástroje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válečné stroje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s vodou související vybavení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57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NÁČRTY (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skicy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229600" cy="4525963"/>
          </a:xfrm>
        </p:spPr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omunikační prostředky  mezi techniky             a dělníky v továrnách, na stavbách při řešení náhle vzniklých technických problémů</a:t>
            </a:r>
          </a:p>
          <a:p>
            <a:r>
              <a:rPr lang="cs-CZ" dirty="0"/>
              <a:t>j</a:t>
            </a:r>
            <a:r>
              <a:rPr lang="cs-CZ" dirty="0" smtClean="0"/>
              <a:t>sou to kresby provedené od ruky, bez měřítek, se zachováním poměrných velikostí</a:t>
            </a:r>
          </a:p>
          <a:p>
            <a:r>
              <a:rPr lang="cs-CZ" dirty="0"/>
              <a:t>j</a:t>
            </a:r>
            <a:r>
              <a:rPr lang="cs-CZ" dirty="0" smtClean="0"/>
              <a:t>sou podklady pro narýsování složitějších výkresů</a:t>
            </a:r>
          </a:p>
          <a:p>
            <a:r>
              <a:rPr lang="cs-CZ" dirty="0"/>
              <a:t>p</a:t>
            </a:r>
            <a:r>
              <a:rPr lang="cs-CZ" dirty="0" smtClean="0"/>
              <a:t>rovádí se měkčí tužkou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669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SKICA KRUŽNICE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184576"/>
          </a:xfrm>
        </p:spPr>
        <p:txBody>
          <a:bodyPr>
            <a:norm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ejprve si načrtneme čtverec o straně rovné průměru kružnice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ak kružnici do čtverce dokončíme od ruky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nebo nakreslíme dvě osy a několik bodů kružnice       a dokončíme kružnici od ruky  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139952" y="3068960"/>
            <a:ext cx="1584176" cy="141845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139952" y="3068960"/>
            <a:ext cx="1584176" cy="1418456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4" idx="1"/>
            <a:endCxn id="4" idx="3"/>
          </p:cNvCxnSpPr>
          <p:nvPr/>
        </p:nvCxnSpPr>
        <p:spPr>
          <a:xfrm>
            <a:off x="4139952" y="3778188"/>
            <a:ext cx="1584176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4" idx="0"/>
            <a:endCxn id="4" idx="2"/>
          </p:cNvCxnSpPr>
          <p:nvPr/>
        </p:nvCxnSpPr>
        <p:spPr>
          <a:xfrm>
            <a:off x="4932040" y="3068960"/>
            <a:ext cx="0" cy="1418456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8244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 Microsoft Office 2010, Klipart</a:t>
            </a:r>
          </a:p>
          <a:p>
            <a:r>
              <a:rPr lang="cs-CZ" dirty="0">
                <a:hlinkClick r:id="rId2"/>
              </a:rPr>
              <a:t>http://cs.wikipedia.org/wiki/Soubor:Leonardo_da_Vinci_-_Self-Portrait_-_</a:t>
            </a:r>
            <a:r>
              <a:rPr lang="cs-CZ" dirty="0" smtClean="0">
                <a:hlinkClick r:id="rId2"/>
              </a:rPr>
              <a:t>WGA12798.jpg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cs.wikipedia.org/wiki/Leonardo_da_Vinci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1643</TotalTime>
  <Words>367</Words>
  <Application>Microsoft Office PowerPoint</Application>
  <PresentationFormat>Předvádění na obrazovce (4:3)</PresentationFormat>
  <Paragraphs>73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ZÁKLADY RÝSOVÁNÍ</vt:lpstr>
      <vt:lpstr>RÝSOVÁNÍ</vt:lpstr>
      <vt:lpstr>VÝKRES</vt:lpstr>
      <vt:lpstr>POUŽÍVANÉ POMŮCKY</vt:lpstr>
      <vt:lpstr>KRESLENÍ NÁČRTKŮ</vt:lpstr>
      <vt:lpstr>NÁČRTY (skicy)</vt:lpstr>
      <vt:lpstr>SKICA KRUŽNICE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193</cp:revision>
  <dcterms:created xsi:type="dcterms:W3CDTF">2013-03-11T16:19:20Z</dcterms:created>
  <dcterms:modified xsi:type="dcterms:W3CDTF">2013-06-23T19:18:11Z</dcterms:modified>
</cp:coreProperties>
</file>