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68" r:id="rId3"/>
    <p:sldId id="257" r:id="rId4"/>
    <p:sldId id="260" r:id="rId5"/>
    <p:sldId id="258" r:id="rId6"/>
    <p:sldId id="259" r:id="rId7"/>
    <p:sldId id="261" r:id="rId8"/>
    <p:sldId id="267" r:id="rId9"/>
    <p:sldId id="263" r:id="rId10"/>
    <p:sldId id="264" r:id="rId11"/>
    <p:sldId id="265" r:id="rId12"/>
    <p:sldId id="266" r:id="rId13"/>
    <p:sldId id="262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1164" y="-81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DE683B-7A80-4584-9BB0-90631CCCDE9D}" type="datetimeFigureOut">
              <a:rPr lang="cs-CZ" smtClean="0"/>
              <a:pPr/>
              <a:t>13.12.2013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2F5AEC-7C94-475B-A577-12E4087C562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DE683B-7A80-4584-9BB0-90631CCCDE9D}" type="datetimeFigureOut">
              <a:rPr lang="cs-CZ" smtClean="0"/>
              <a:pPr/>
              <a:t>13.12.2013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2F5AEC-7C94-475B-A577-12E4087C562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DE683B-7A80-4584-9BB0-90631CCCDE9D}" type="datetimeFigureOut">
              <a:rPr lang="cs-CZ" smtClean="0"/>
              <a:pPr/>
              <a:t>13.12.2013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2F5AEC-7C94-475B-A577-12E4087C562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DE683B-7A80-4584-9BB0-90631CCCDE9D}" type="datetimeFigureOut">
              <a:rPr lang="cs-CZ" smtClean="0"/>
              <a:pPr/>
              <a:t>13.12.2013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2F5AEC-7C94-475B-A577-12E4087C562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2" y="1812927"/>
            <a:ext cx="347127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63280" y="1812927"/>
            <a:ext cx="347127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DE683B-7A80-4584-9BB0-90631CCCDE9D}" type="datetimeFigureOut">
              <a:rPr lang="cs-CZ" smtClean="0"/>
              <a:pPr/>
              <a:t>13.12.2013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2F5AEC-7C94-475B-A577-12E4087C562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DE683B-7A80-4584-9BB0-90631CCCDE9D}" type="datetimeFigureOut">
              <a:rPr lang="cs-CZ" smtClean="0"/>
              <a:pPr/>
              <a:t>13.12.2013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2F5AEC-7C94-475B-A577-12E4087C562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DE683B-7A80-4584-9BB0-90631CCCDE9D}" type="datetimeFigureOut">
              <a:rPr lang="cs-CZ" smtClean="0"/>
              <a:pPr/>
              <a:t>13.12.2013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2F5AEC-7C94-475B-A577-12E4087C562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DE683B-7A80-4584-9BB0-90631CCCDE9D}" type="datetimeFigureOut">
              <a:rPr lang="cs-CZ" smtClean="0"/>
              <a:pPr/>
              <a:t>13.12.2013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2F5AEC-7C94-475B-A577-12E4087C562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1387058"/>
            <a:ext cx="3297953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3" y="2500312"/>
            <a:ext cx="3297954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DE683B-7A80-4584-9BB0-90631CCCDE9D}" type="datetimeFigureOut">
              <a:rPr lang="cs-CZ" smtClean="0"/>
              <a:pPr/>
              <a:t>13.12.2013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2F5AEC-7C94-475B-A577-12E4087C5621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16" name="Group 15"/>
          <p:cNvGrpSpPr/>
          <p:nvPr/>
        </p:nvGrpSpPr>
        <p:grpSpPr>
          <a:xfrm>
            <a:off x="4516154" y="994387"/>
            <a:ext cx="1847138" cy="1530439"/>
            <a:chOff x="4718762" y="993075"/>
            <a:chExt cx="1847138" cy="1530439"/>
          </a:xfrm>
        </p:grpSpPr>
        <p:sp>
          <p:nvSpPr>
            <p:cNvPr id="32" name="Oval 31"/>
            <p:cNvSpPr/>
            <p:nvPr/>
          </p:nvSpPr>
          <p:spPr>
            <a:xfrm>
              <a:off x="5479247" y="1436861"/>
              <a:ext cx="1086653" cy="1086653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Oval 32"/>
            <p:cNvSpPr/>
            <p:nvPr/>
          </p:nvSpPr>
          <p:spPr>
            <a:xfrm>
              <a:off x="5650541" y="1411791"/>
              <a:ext cx="830365" cy="830365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Oval 28"/>
            <p:cNvSpPr/>
            <p:nvPr/>
          </p:nvSpPr>
          <p:spPr>
            <a:xfrm>
              <a:off x="5256184" y="1894454"/>
              <a:ext cx="602364" cy="602364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Oval 30"/>
            <p:cNvSpPr/>
            <p:nvPr/>
          </p:nvSpPr>
          <p:spPr>
            <a:xfrm>
              <a:off x="5424145" y="1811313"/>
              <a:ext cx="489588" cy="489588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Oval 27"/>
            <p:cNvSpPr/>
            <p:nvPr/>
          </p:nvSpPr>
          <p:spPr>
            <a:xfrm>
              <a:off x="4718762" y="2083426"/>
              <a:ext cx="256601" cy="256601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Oval 29"/>
            <p:cNvSpPr/>
            <p:nvPr/>
          </p:nvSpPr>
          <p:spPr>
            <a:xfrm>
              <a:off x="6132091" y="993075"/>
              <a:ext cx="256601" cy="256601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Oval 33"/>
            <p:cNvSpPr/>
            <p:nvPr/>
          </p:nvSpPr>
          <p:spPr>
            <a:xfrm>
              <a:off x="5059596" y="1894454"/>
              <a:ext cx="197439" cy="197439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Oval 34"/>
            <p:cNvSpPr/>
            <p:nvPr/>
          </p:nvSpPr>
          <p:spPr>
            <a:xfrm>
              <a:off x="6148801" y="1060593"/>
              <a:ext cx="197439" cy="197439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674192" y="1601512"/>
            <a:ext cx="3429000" cy="3429000"/>
          </a:xfrm>
          <a:prstGeom prst="ellipse">
            <a:avLst/>
          </a:prstGeom>
          <a:ln w="76200">
            <a:solidFill>
              <a:schemeClr val="tx2">
                <a:lumMod val="75000"/>
              </a:schemeClr>
            </a:solidFill>
          </a:ln>
        </p:spPr>
        <p:txBody>
          <a:bodyPr/>
          <a:lstStyle/>
          <a:p>
            <a:r>
              <a:rPr lang="cs-CZ" smtClean="0"/>
              <a:t>Kliknutím na ikonu přidáte obrázek.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DE683B-7A80-4584-9BB0-90631CCCDE9D}" type="datetimeFigureOut">
              <a:rPr lang="cs-CZ" smtClean="0"/>
              <a:pPr/>
              <a:t>13.12.2013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2F5AEC-7C94-475B-A577-12E4087C562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DE683B-7A80-4584-9BB0-90631CCCDE9D}" type="datetimeFigureOut">
              <a:rPr lang="cs-CZ" smtClean="0"/>
              <a:pPr/>
              <a:t>13.12.2013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2F5AEC-7C94-475B-A577-12E4087C562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Oval 55"/>
          <p:cNvSpPr>
            <a:spLocks noChangeAspect="1"/>
          </p:cNvSpPr>
          <p:nvPr/>
        </p:nvSpPr>
        <p:spPr>
          <a:xfrm>
            <a:off x="-69625" y="4042576"/>
            <a:ext cx="1743945" cy="1909234"/>
          </a:xfrm>
          <a:custGeom>
            <a:avLst/>
            <a:gdLst/>
            <a:ahLst/>
            <a:cxnLst/>
            <a:rect l="l" t="t" r="r" b="b"/>
            <a:pathLst>
              <a:path w="1743945" h="1909234">
                <a:moveTo>
                  <a:pt x="789328" y="0"/>
                </a:moveTo>
                <a:cubicBezTo>
                  <a:pt x="1316548" y="0"/>
                  <a:pt x="1743945" y="427397"/>
                  <a:pt x="1743945" y="954617"/>
                </a:cubicBezTo>
                <a:cubicBezTo>
                  <a:pt x="1743945" y="1481837"/>
                  <a:pt x="1316548" y="1909234"/>
                  <a:pt x="789328" y="1909234"/>
                </a:cubicBezTo>
                <a:cubicBezTo>
                  <a:pt x="461080" y="1909234"/>
                  <a:pt x="171527" y="1743562"/>
                  <a:pt x="0" y="1491086"/>
                </a:cubicBezTo>
                <a:lnTo>
                  <a:pt x="0" y="418149"/>
                </a:lnTo>
                <a:cubicBezTo>
                  <a:pt x="171527" y="165673"/>
                  <a:pt x="461080" y="0"/>
                  <a:pt x="789328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3" name="Oval 52"/>
          <p:cNvSpPr>
            <a:spLocks noChangeAspect="1"/>
          </p:cNvSpPr>
          <p:nvPr/>
        </p:nvSpPr>
        <p:spPr>
          <a:xfrm>
            <a:off x="520638" y="1095310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2" name="Oval 51"/>
          <p:cNvSpPr>
            <a:spLocks noChangeAspect="1"/>
          </p:cNvSpPr>
          <p:nvPr/>
        </p:nvSpPr>
        <p:spPr>
          <a:xfrm>
            <a:off x="1878729" y="282933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4" name="Oval 53"/>
          <p:cNvSpPr>
            <a:spLocks noChangeAspect="1"/>
          </p:cNvSpPr>
          <p:nvPr/>
        </p:nvSpPr>
        <p:spPr>
          <a:xfrm>
            <a:off x="520637" y="5729135"/>
            <a:ext cx="1909234" cy="1193756"/>
          </a:xfrm>
          <a:custGeom>
            <a:avLst/>
            <a:gdLst/>
            <a:ahLst/>
            <a:cxnLst/>
            <a:rect l="l" t="t" r="r" b="b"/>
            <a:pathLst>
              <a:path w="1909234" h="1193756">
                <a:moveTo>
                  <a:pt x="954617" y="0"/>
                </a:moveTo>
                <a:cubicBezTo>
                  <a:pt x="1481837" y="0"/>
                  <a:pt x="1909234" y="427397"/>
                  <a:pt x="1909234" y="954617"/>
                </a:cubicBezTo>
                <a:cubicBezTo>
                  <a:pt x="1909234" y="1037305"/>
                  <a:pt x="1898721" y="1117537"/>
                  <a:pt x="1877819" y="1193756"/>
                </a:cubicBezTo>
                <a:lnTo>
                  <a:pt x="31415" y="1193756"/>
                </a:lnTo>
                <a:cubicBezTo>
                  <a:pt x="10513" y="1117537"/>
                  <a:pt x="0" y="1037305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0" name="Oval 129"/>
          <p:cNvSpPr>
            <a:spLocks noChangeAspect="1"/>
          </p:cNvSpPr>
          <p:nvPr/>
        </p:nvSpPr>
        <p:spPr>
          <a:xfrm>
            <a:off x="-46711" y="-61709"/>
            <a:ext cx="1449107" cy="1677064"/>
          </a:xfrm>
          <a:custGeom>
            <a:avLst/>
            <a:gdLst/>
            <a:ahLst/>
            <a:cxnLst/>
            <a:rect l="l" t="t" r="r" b="b"/>
            <a:pathLst>
              <a:path w="1449107" h="1677064">
                <a:moveTo>
                  <a:pt x="0" y="0"/>
                </a:moveTo>
                <a:lnTo>
                  <a:pt x="1112019" y="0"/>
                </a:lnTo>
                <a:cubicBezTo>
                  <a:pt x="1319407" y="171874"/>
                  <a:pt x="1449107" y="432014"/>
                  <a:pt x="1449107" y="722447"/>
                </a:cubicBezTo>
                <a:cubicBezTo>
                  <a:pt x="1449107" y="1249667"/>
                  <a:pt x="1021710" y="1677064"/>
                  <a:pt x="494490" y="1677064"/>
                </a:cubicBezTo>
                <a:cubicBezTo>
                  <a:pt x="313232" y="1677064"/>
                  <a:pt x="143772" y="1626546"/>
                  <a:pt x="0" y="1537872"/>
                </a:cubicBezTo>
                <a:close/>
              </a:path>
            </a:pathLst>
          </a:custGeom>
          <a:solidFill>
            <a:schemeClr val="tx2">
              <a:lumMod val="75000"/>
              <a:alpha val="14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1" name="Oval 130"/>
          <p:cNvSpPr>
            <a:spLocks noChangeAspect="1"/>
          </p:cNvSpPr>
          <p:nvPr/>
        </p:nvSpPr>
        <p:spPr>
          <a:xfrm>
            <a:off x="924113" y="-161623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2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2" name="Oval 131"/>
          <p:cNvSpPr>
            <a:spLocks noChangeAspect="1"/>
          </p:cNvSpPr>
          <p:nvPr/>
        </p:nvSpPr>
        <p:spPr>
          <a:xfrm>
            <a:off x="0" y="660738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3" name="Oval 132"/>
          <p:cNvSpPr>
            <a:spLocks noChangeAspect="1"/>
          </p:cNvSpPr>
          <p:nvPr/>
        </p:nvSpPr>
        <p:spPr>
          <a:xfrm>
            <a:off x="7497531" y="-61709"/>
            <a:ext cx="1694467" cy="1677064"/>
          </a:xfrm>
          <a:custGeom>
            <a:avLst/>
            <a:gdLst/>
            <a:ahLst/>
            <a:cxnLst/>
            <a:rect l="l" t="t" r="r" b="b"/>
            <a:pathLst>
              <a:path w="1694467" h="1677064">
                <a:moveTo>
                  <a:pt x="337088" y="0"/>
                </a:moveTo>
                <a:lnTo>
                  <a:pt x="1573463" y="0"/>
                </a:lnTo>
                <a:cubicBezTo>
                  <a:pt x="1618202" y="37449"/>
                  <a:pt x="1658454" y="79950"/>
                  <a:pt x="1694467" y="126010"/>
                </a:cubicBezTo>
                <a:lnTo>
                  <a:pt x="1694467" y="1318884"/>
                </a:lnTo>
                <a:cubicBezTo>
                  <a:pt x="1522840" y="1538397"/>
                  <a:pt x="1254922" y="1677064"/>
                  <a:pt x="954617" y="1677064"/>
                </a:cubicBezTo>
                <a:cubicBezTo>
                  <a:pt x="427397" y="1677064"/>
                  <a:pt x="0" y="1249667"/>
                  <a:pt x="0" y="722447"/>
                </a:cubicBezTo>
                <a:cubicBezTo>
                  <a:pt x="0" y="432014"/>
                  <a:pt x="129700" y="171874"/>
                  <a:pt x="337088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4" name="Oval 133"/>
          <p:cNvSpPr>
            <a:spLocks noChangeAspect="1"/>
          </p:cNvSpPr>
          <p:nvPr/>
        </p:nvSpPr>
        <p:spPr>
          <a:xfrm>
            <a:off x="6117502" y="-61708"/>
            <a:ext cx="1909234" cy="1705448"/>
          </a:xfrm>
          <a:custGeom>
            <a:avLst/>
            <a:gdLst/>
            <a:ahLst/>
            <a:cxnLst/>
            <a:rect l="l" t="t" r="r" b="b"/>
            <a:pathLst>
              <a:path w="1909234" h="1705448">
                <a:moveTo>
                  <a:pt x="371490" y="0"/>
                </a:moveTo>
                <a:lnTo>
                  <a:pt x="1537745" y="0"/>
                </a:lnTo>
                <a:cubicBezTo>
                  <a:pt x="1764760" y="171517"/>
                  <a:pt x="1909234" y="444302"/>
                  <a:pt x="1909234" y="750831"/>
                </a:cubicBezTo>
                <a:cubicBezTo>
                  <a:pt x="1909234" y="1278051"/>
                  <a:pt x="1481837" y="1705448"/>
                  <a:pt x="954617" y="1705448"/>
                </a:cubicBezTo>
                <a:cubicBezTo>
                  <a:pt x="427397" y="1705448"/>
                  <a:pt x="0" y="1278051"/>
                  <a:pt x="0" y="750831"/>
                </a:cubicBezTo>
                <a:cubicBezTo>
                  <a:pt x="0" y="444302"/>
                  <a:pt x="144474" y="171517"/>
                  <a:pt x="371490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5" name="Oval 134"/>
          <p:cNvSpPr>
            <a:spLocks noChangeAspect="1"/>
          </p:cNvSpPr>
          <p:nvPr/>
        </p:nvSpPr>
        <p:spPr>
          <a:xfrm>
            <a:off x="7494454" y="1095309"/>
            <a:ext cx="1697544" cy="1909234"/>
          </a:xfrm>
          <a:custGeom>
            <a:avLst/>
            <a:gdLst/>
            <a:ahLst/>
            <a:cxnLst/>
            <a:rect l="l" t="t" r="r" b="b"/>
            <a:pathLst>
              <a:path w="1697544" h="1909234">
                <a:moveTo>
                  <a:pt x="954617" y="0"/>
                </a:moveTo>
                <a:cubicBezTo>
                  <a:pt x="1256666" y="0"/>
                  <a:pt x="1525952" y="140283"/>
                  <a:pt x="1697544" y="361910"/>
                </a:cubicBezTo>
                <a:lnTo>
                  <a:pt x="1697544" y="1547324"/>
                </a:lnTo>
                <a:cubicBezTo>
                  <a:pt x="1525952" y="1768951"/>
                  <a:pt x="1256666" y="1909234"/>
                  <a:pt x="954617" y="1909234"/>
                </a:cubicBezTo>
                <a:cubicBezTo>
                  <a:pt x="427397" y="1909234"/>
                  <a:pt x="0" y="1481837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6" name="Oval 135"/>
          <p:cNvSpPr>
            <a:spLocks noChangeAspect="1"/>
          </p:cNvSpPr>
          <p:nvPr/>
        </p:nvSpPr>
        <p:spPr>
          <a:xfrm>
            <a:off x="8056674" y="5140346"/>
            <a:ext cx="1137194" cy="1759729"/>
          </a:xfrm>
          <a:custGeom>
            <a:avLst/>
            <a:gdLst/>
            <a:ahLst/>
            <a:cxnLst/>
            <a:rect l="l" t="t" r="r" b="b"/>
            <a:pathLst>
              <a:path w="1137194" h="1759729">
                <a:moveTo>
                  <a:pt x="954617" y="0"/>
                </a:moveTo>
                <a:cubicBezTo>
                  <a:pt x="1017088" y="0"/>
                  <a:pt x="1078157" y="6001"/>
                  <a:pt x="1137194" y="17897"/>
                </a:cubicBezTo>
                <a:lnTo>
                  <a:pt x="1137194" y="1759729"/>
                </a:lnTo>
                <a:lnTo>
                  <a:pt x="443151" y="1759729"/>
                </a:lnTo>
                <a:cubicBezTo>
                  <a:pt x="176544" y="1591075"/>
                  <a:pt x="0" y="1293463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7" name="Oval 136"/>
          <p:cNvSpPr>
            <a:spLocks noChangeAspect="1"/>
          </p:cNvSpPr>
          <p:nvPr/>
        </p:nvSpPr>
        <p:spPr>
          <a:xfrm>
            <a:off x="6661711" y="4362912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8" name="Oval 137"/>
          <p:cNvSpPr>
            <a:spLocks noChangeAspect="1"/>
          </p:cNvSpPr>
          <p:nvPr/>
        </p:nvSpPr>
        <p:spPr>
          <a:xfrm>
            <a:off x="-69625" y="4948766"/>
            <a:ext cx="1353860" cy="1909234"/>
          </a:xfrm>
          <a:custGeom>
            <a:avLst/>
            <a:gdLst/>
            <a:ahLst/>
            <a:cxnLst/>
            <a:rect l="l" t="t" r="r" b="b"/>
            <a:pathLst>
              <a:path w="1353860" h="1909234">
                <a:moveTo>
                  <a:pt x="399243" y="0"/>
                </a:moveTo>
                <a:cubicBezTo>
                  <a:pt x="926463" y="0"/>
                  <a:pt x="1353860" y="427397"/>
                  <a:pt x="1353860" y="954617"/>
                </a:cubicBezTo>
                <a:cubicBezTo>
                  <a:pt x="1353860" y="1481837"/>
                  <a:pt x="926463" y="1909234"/>
                  <a:pt x="399243" y="1909234"/>
                </a:cubicBezTo>
                <a:cubicBezTo>
                  <a:pt x="256544" y="1909234"/>
                  <a:pt x="121158" y="1877924"/>
                  <a:pt x="0" y="1820890"/>
                </a:cubicBezTo>
                <a:lnTo>
                  <a:pt x="0" y="88345"/>
                </a:lnTo>
                <a:cubicBezTo>
                  <a:pt x="121158" y="31311"/>
                  <a:pt x="256544" y="0"/>
                  <a:pt x="399243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9" name="Oval 138"/>
          <p:cNvSpPr>
            <a:spLocks noChangeAspect="1"/>
          </p:cNvSpPr>
          <p:nvPr/>
        </p:nvSpPr>
        <p:spPr>
          <a:xfrm>
            <a:off x="708471" y="4790336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40" name="Oval 139"/>
          <p:cNvSpPr>
            <a:spLocks noChangeAspect="1"/>
          </p:cNvSpPr>
          <p:nvPr/>
        </p:nvSpPr>
        <p:spPr>
          <a:xfrm>
            <a:off x="6117503" y="783988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41" name="Oval 140"/>
          <p:cNvSpPr>
            <a:spLocks noChangeAspect="1"/>
          </p:cNvSpPr>
          <p:nvPr/>
        </p:nvSpPr>
        <p:spPr>
          <a:xfrm>
            <a:off x="6459053" y="5140346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18" name="Oval 117"/>
          <p:cNvSpPr>
            <a:spLocks noChangeAspect="1"/>
          </p:cNvSpPr>
          <p:nvPr/>
        </p:nvSpPr>
        <p:spPr>
          <a:xfrm>
            <a:off x="8398204" y="597861"/>
            <a:ext cx="793794" cy="1252918"/>
          </a:xfrm>
          <a:custGeom>
            <a:avLst/>
            <a:gdLst/>
            <a:ahLst/>
            <a:cxnLst/>
            <a:rect l="l" t="t" r="r" b="b"/>
            <a:pathLst>
              <a:path w="793794" h="1252918">
                <a:moveTo>
                  <a:pt x="626459" y="0"/>
                </a:moveTo>
                <a:cubicBezTo>
                  <a:pt x="684682" y="0"/>
                  <a:pt x="741049" y="7943"/>
                  <a:pt x="793794" y="25480"/>
                </a:cubicBezTo>
                <a:lnTo>
                  <a:pt x="793794" y="1227438"/>
                </a:lnTo>
                <a:cubicBezTo>
                  <a:pt x="741049" y="1244975"/>
                  <a:pt x="684682" y="1252918"/>
                  <a:pt x="626459" y="1252918"/>
                </a:cubicBezTo>
                <a:cubicBezTo>
                  <a:pt x="280475" y="1252918"/>
                  <a:pt x="0" y="972443"/>
                  <a:pt x="0" y="626459"/>
                </a:cubicBezTo>
                <a:cubicBezTo>
                  <a:pt x="0" y="280475"/>
                  <a:pt x="280475" y="0"/>
                  <a:pt x="626459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9" name="Oval 118"/>
          <p:cNvSpPr>
            <a:spLocks noChangeAspect="1"/>
          </p:cNvSpPr>
          <p:nvPr/>
        </p:nvSpPr>
        <p:spPr>
          <a:xfrm>
            <a:off x="6350100" y="206512"/>
            <a:ext cx="1041276" cy="1041276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0" name="Oval 119"/>
          <p:cNvSpPr>
            <a:spLocks noChangeAspect="1"/>
          </p:cNvSpPr>
          <p:nvPr/>
        </p:nvSpPr>
        <p:spPr>
          <a:xfrm>
            <a:off x="6872127" y="1450645"/>
            <a:ext cx="1218253" cy="121825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1" name="Oval 120"/>
          <p:cNvSpPr>
            <a:spLocks noChangeAspect="1"/>
          </p:cNvSpPr>
          <p:nvPr/>
        </p:nvSpPr>
        <p:spPr>
          <a:xfrm>
            <a:off x="7219068" y="2049927"/>
            <a:ext cx="1041276" cy="1041276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2" name="Oval 121"/>
          <p:cNvSpPr>
            <a:spLocks noChangeAspect="1"/>
          </p:cNvSpPr>
          <p:nvPr/>
        </p:nvSpPr>
        <p:spPr>
          <a:xfrm>
            <a:off x="7749416" y="2661634"/>
            <a:ext cx="721308" cy="721308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3" name="Oval 122"/>
          <p:cNvSpPr>
            <a:spLocks noChangeAspect="1"/>
          </p:cNvSpPr>
          <p:nvPr/>
        </p:nvSpPr>
        <p:spPr>
          <a:xfrm>
            <a:off x="685054" y="-100976"/>
            <a:ext cx="1193676" cy="697815"/>
          </a:xfrm>
          <a:custGeom>
            <a:avLst/>
            <a:gdLst/>
            <a:ahLst/>
            <a:cxnLst/>
            <a:rect l="l" t="t" r="r" b="b"/>
            <a:pathLst>
              <a:path w="1193676" h="697815">
                <a:moveTo>
                  <a:pt x="10179" y="0"/>
                </a:moveTo>
                <a:lnTo>
                  <a:pt x="1183497" y="0"/>
                </a:lnTo>
                <a:cubicBezTo>
                  <a:pt x="1190746" y="32633"/>
                  <a:pt x="1193676" y="66463"/>
                  <a:pt x="1193676" y="100977"/>
                </a:cubicBezTo>
                <a:cubicBezTo>
                  <a:pt x="1193676" y="430602"/>
                  <a:pt x="926463" y="697815"/>
                  <a:pt x="596838" y="697815"/>
                </a:cubicBezTo>
                <a:cubicBezTo>
                  <a:pt x="267213" y="697815"/>
                  <a:pt x="0" y="430602"/>
                  <a:pt x="0" y="100977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4" name="Oval 123"/>
          <p:cNvSpPr>
            <a:spLocks noChangeAspect="1"/>
          </p:cNvSpPr>
          <p:nvPr/>
        </p:nvSpPr>
        <p:spPr>
          <a:xfrm>
            <a:off x="1502638" y="-100976"/>
            <a:ext cx="1029028" cy="459889"/>
          </a:xfrm>
          <a:custGeom>
            <a:avLst/>
            <a:gdLst/>
            <a:ahLst/>
            <a:cxnLst/>
            <a:rect l="l" t="t" r="r" b="b"/>
            <a:pathLst>
              <a:path w="1029028" h="459889">
                <a:moveTo>
                  <a:pt x="0" y="0"/>
                </a:moveTo>
                <a:lnTo>
                  <a:pt x="1029028" y="0"/>
                </a:lnTo>
                <a:cubicBezTo>
                  <a:pt x="1001386" y="259074"/>
                  <a:pt x="781401" y="459889"/>
                  <a:pt x="514514" y="459889"/>
                </a:cubicBezTo>
                <a:cubicBezTo>
                  <a:pt x="247627" y="459889"/>
                  <a:pt x="27642" y="259074"/>
                  <a:pt x="0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5" name="Oval 124"/>
          <p:cNvSpPr>
            <a:spLocks noChangeAspect="1"/>
          </p:cNvSpPr>
          <p:nvPr/>
        </p:nvSpPr>
        <p:spPr>
          <a:xfrm>
            <a:off x="-69624" y="-100976"/>
            <a:ext cx="590263" cy="612289"/>
          </a:xfrm>
          <a:custGeom>
            <a:avLst/>
            <a:gdLst/>
            <a:ahLst/>
            <a:cxnLst/>
            <a:rect l="l" t="t" r="r" b="b"/>
            <a:pathLst>
              <a:path w="590263" h="612289">
                <a:moveTo>
                  <a:pt x="0" y="0"/>
                </a:moveTo>
                <a:lnTo>
                  <a:pt x="581024" y="0"/>
                </a:lnTo>
                <a:cubicBezTo>
                  <a:pt x="587493" y="29611"/>
                  <a:pt x="590263" y="60308"/>
                  <a:pt x="590263" y="91651"/>
                </a:cubicBezTo>
                <a:cubicBezTo>
                  <a:pt x="590263" y="379191"/>
                  <a:pt x="357165" y="612289"/>
                  <a:pt x="69625" y="612289"/>
                </a:cubicBezTo>
                <a:lnTo>
                  <a:pt x="0" y="605270"/>
                </a:ln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6" name="Oval 125"/>
          <p:cNvSpPr>
            <a:spLocks noChangeAspect="1"/>
          </p:cNvSpPr>
          <p:nvPr/>
        </p:nvSpPr>
        <p:spPr>
          <a:xfrm>
            <a:off x="277432" y="4321783"/>
            <a:ext cx="1396887" cy="1396887"/>
          </a:xfrm>
          <a:prstGeom prst="ellipse">
            <a:avLst/>
          </a:pr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7" name="Oval 126"/>
          <p:cNvSpPr>
            <a:spLocks noChangeAspect="1"/>
          </p:cNvSpPr>
          <p:nvPr/>
        </p:nvSpPr>
        <p:spPr>
          <a:xfrm>
            <a:off x="5792131" y="6489965"/>
            <a:ext cx="1115939" cy="443769"/>
          </a:xfrm>
          <a:custGeom>
            <a:avLst/>
            <a:gdLst/>
            <a:ahLst/>
            <a:cxnLst/>
            <a:rect l="l" t="t" r="r" b="b"/>
            <a:pathLst>
              <a:path w="1115939" h="443769">
                <a:moveTo>
                  <a:pt x="557969" y="0"/>
                </a:moveTo>
                <a:cubicBezTo>
                  <a:pt x="830120" y="0"/>
                  <a:pt x="1058049" y="189335"/>
                  <a:pt x="1115939" y="443769"/>
                </a:cubicBezTo>
                <a:lnTo>
                  <a:pt x="0" y="443769"/>
                </a:lnTo>
                <a:cubicBezTo>
                  <a:pt x="57889" y="189335"/>
                  <a:pt x="285818" y="0"/>
                  <a:pt x="557969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8" name="Oval 127"/>
          <p:cNvSpPr>
            <a:spLocks noChangeAspect="1"/>
          </p:cNvSpPr>
          <p:nvPr/>
        </p:nvSpPr>
        <p:spPr>
          <a:xfrm>
            <a:off x="6127999" y="6408840"/>
            <a:ext cx="1237019" cy="524894"/>
          </a:xfrm>
          <a:custGeom>
            <a:avLst/>
            <a:gdLst/>
            <a:ahLst/>
            <a:cxnLst/>
            <a:rect l="l" t="t" r="r" b="b"/>
            <a:pathLst>
              <a:path w="1237019" h="524894">
                <a:moveTo>
                  <a:pt x="618509" y="0"/>
                </a:moveTo>
                <a:cubicBezTo>
                  <a:pt x="930325" y="0"/>
                  <a:pt x="1189147" y="226891"/>
                  <a:pt x="1237019" y="524894"/>
                </a:cubicBezTo>
                <a:lnTo>
                  <a:pt x="0" y="524894"/>
                </a:lnTo>
                <a:cubicBezTo>
                  <a:pt x="47872" y="226891"/>
                  <a:pt x="306694" y="0"/>
                  <a:pt x="618509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9" name="Oval 128"/>
          <p:cNvSpPr>
            <a:spLocks noChangeAspect="1"/>
          </p:cNvSpPr>
          <p:nvPr/>
        </p:nvSpPr>
        <p:spPr>
          <a:xfrm>
            <a:off x="7577655" y="6408841"/>
            <a:ext cx="1211408" cy="524893"/>
          </a:xfrm>
          <a:custGeom>
            <a:avLst/>
            <a:gdLst/>
            <a:ahLst/>
            <a:cxnLst/>
            <a:rect l="l" t="t" r="r" b="b"/>
            <a:pathLst>
              <a:path w="1211408" h="524893">
                <a:moveTo>
                  <a:pt x="605704" y="0"/>
                </a:moveTo>
                <a:cubicBezTo>
                  <a:pt x="914574" y="0"/>
                  <a:pt x="1170243" y="227782"/>
                  <a:pt x="1211408" y="524893"/>
                </a:cubicBezTo>
                <a:lnTo>
                  <a:pt x="0" y="524893"/>
                </a:lnTo>
                <a:cubicBezTo>
                  <a:pt x="41165" y="227782"/>
                  <a:pt x="296834" y="0"/>
                  <a:pt x="605704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7" name="Oval 96"/>
          <p:cNvSpPr>
            <a:spLocks noChangeAspect="1"/>
          </p:cNvSpPr>
          <p:nvPr/>
        </p:nvSpPr>
        <p:spPr>
          <a:xfrm>
            <a:off x="11073" y="4941986"/>
            <a:ext cx="611230" cy="61123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8" name="Oval 97"/>
          <p:cNvSpPr>
            <a:spLocks noChangeAspect="1"/>
          </p:cNvSpPr>
          <p:nvPr/>
        </p:nvSpPr>
        <p:spPr>
          <a:xfrm>
            <a:off x="-69625" y="6172569"/>
            <a:ext cx="778097" cy="750322"/>
          </a:xfrm>
          <a:custGeom>
            <a:avLst/>
            <a:gdLst/>
            <a:ahLst/>
            <a:cxnLst/>
            <a:rect l="l" t="t" r="r" b="b"/>
            <a:pathLst>
              <a:path w="778097" h="750322">
                <a:moveTo>
                  <a:pt x="261411" y="0"/>
                </a:moveTo>
                <a:cubicBezTo>
                  <a:pt x="546769" y="0"/>
                  <a:pt x="778097" y="231328"/>
                  <a:pt x="778097" y="516686"/>
                </a:cubicBezTo>
                <a:cubicBezTo>
                  <a:pt x="778097" y="601179"/>
                  <a:pt x="757816" y="680934"/>
                  <a:pt x="719843" y="750322"/>
                </a:cubicBezTo>
                <a:lnTo>
                  <a:pt x="0" y="750322"/>
                </a:lnTo>
                <a:lnTo>
                  <a:pt x="0" y="73330"/>
                </a:lnTo>
                <a:cubicBezTo>
                  <a:pt x="75863" y="26083"/>
                  <a:pt x="165591" y="0"/>
                  <a:pt x="261411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9" name="Oval 98"/>
          <p:cNvSpPr>
            <a:spLocks noChangeAspect="1"/>
          </p:cNvSpPr>
          <p:nvPr/>
        </p:nvSpPr>
        <p:spPr>
          <a:xfrm>
            <a:off x="-69625" y="5158575"/>
            <a:ext cx="563524" cy="897560"/>
          </a:xfrm>
          <a:custGeom>
            <a:avLst/>
            <a:gdLst/>
            <a:ahLst/>
            <a:cxnLst/>
            <a:rect l="l" t="t" r="r" b="b"/>
            <a:pathLst>
              <a:path w="563524" h="897560">
                <a:moveTo>
                  <a:pt x="114744" y="0"/>
                </a:moveTo>
                <a:cubicBezTo>
                  <a:pt x="362598" y="0"/>
                  <a:pt x="563524" y="200926"/>
                  <a:pt x="563524" y="448780"/>
                </a:cubicBezTo>
                <a:cubicBezTo>
                  <a:pt x="563524" y="696634"/>
                  <a:pt x="362598" y="897560"/>
                  <a:pt x="114744" y="897560"/>
                </a:cubicBezTo>
                <a:cubicBezTo>
                  <a:pt x="74918" y="897560"/>
                  <a:pt x="36304" y="892373"/>
                  <a:pt x="0" y="880900"/>
                </a:cubicBezTo>
                <a:lnTo>
                  <a:pt x="0" y="16661"/>
                </a:lnTo>
                <a:cubicBezTo>
                  <a:pt x="36304" y="5188"/>
                  <a:pt x="74918" y="0"/>
                  <a:pt x="11474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0" name="Oval 99"/>
          <p:cNvSpPr>
            <a:spLocks noChangeAspect="1"/>
          </p:cNvSpPr>
          <p:nvPr/>
        </p:nvSpPr>
        <p:spPr>
          <a:xfrm>
            <a:off x="-25758" y="482386"/>
            <a:ext cx="598416" cy="905704"/>
          </a:xfrm>
          <a:custGeom>
            <a:avLst/>
            <a:gdLst/>
            <a:ahLst/>
            <a:cxnLst/>
            <a:rect l="l" t="t" r="r" b="b"/>
            <a:pathLst>
              <a:path w="598416" h="905704">
                <a:moveTo>
                  <a:pt x="145564" y="0"/>
                </a:moveTo>
                <a:cubicBezTo>
                  <a:pt x="395667" y="0"/>
                  <a:pt x="598416" y="202749"/>
                  <a:pt x="598416" y="452852"/>
                </a:cubicBezTo>
                <a:cubicBezTo>
                  <a:pt x="598416" y="702955"/>
                  <a:pt x="395667" y="905704"/>
                  <a:pt x="145564" y="905704"/>
                </a:cubicBezTo>
                <a:cubicBezTo>
                  <a:pt x="94398" y="905704"/>
                  <a:pt x="45214" y="897218"/>
                  <a:pt x="0" y="879648"/>
                </a:cubicBezTo>
                <a:lnTo>
                  <a:pt x="0" y="26056"/>
                </a:lnTo>
                <a:cubicBezTo>
                  <a:pt x="45214" y="8486"/>
                  <a:pt x="94398" y="0"/>
                  <a:pt x="14556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Oval 100"/>
          <p:cNvSpPr>
            <a:spLocks noChangeAspect="1"/>
          </p:cNvSpPr>
          <p:nvPr/>
        </p:nvSpPr>
        <p:spPr>
          <a:xfrm>
            <a:off x="474208" y="836793"/>
            <a:ext cx="910817" cy="910817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Oval 101"/>
          <p:cNvSpPr>
            <a:spLocks noChangeAspect="1"/>
          </p:cNvSpPr>
          <p:nvPr/>
        </p:nvSpPr>
        <p:spPr>
          <a:xfrm>
            <a:off x="319223" y="1452260"/>
            <a:ext cx="772993" cy="772993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3" name="Oval 102"/>
          <p:cNvSpPr>
            <a:spLocks noChangeAspect="1"/>
          </p:cNvSpPr>
          <p:nvPr/>
        </p:nvSpPr>
        <p:spPr>
          <a:xfrm>
            <a:off x="371257" y="1886983"/>
            <a:ext cx="610366" cy="610366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4" name="Oval 103"/>
          <p:cNvSpPr>
            <a:spLocks noChangeAspect="1"/>
          </p:cNvSpPr>
          <p:nvPr/>
        </p:nvSpPr>
        <p:spPr>
          <a:xfrm>
            <a:off x="154676" y="1919682"/>
            <a:ext cx="521764" cy="52176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Oval 104"/>
          <p:cNvSpPr>
            <a:spLocks noChangeAspect="1"/>
          </p:cNvSpPr>
          <p:nvPr/>
        </p:nvSpPr>
        <p:spPr>
          <a:xfrm>
            <a:off x="7302517" y="-61709"/>
            <a:ext cx="910818" cy="750833"/>
          </a:xfrm>
          <a:custGeom>
            <a:avLst/>
            <a:gdLst/>
            <a:ahLst/>
            <a:cxnLst/>
            <a:rect l="l" t="t" r="r" b="b"/>
            <a:pathLst>
              <a:path w="910818" h="750833">
                <a:moveTo>
                  <a:pt x="111441" y="0"/>
                </a:moveTo>
                <a:lnTo>
                  <a:pt x="799378" y="0"/>
                </a:lnTo>
                <a:cubicBezTo>
                  <a:pt x="869408" y="78400"/>
                  <a:pt x="910818" y="182076"/>
                  <a:pt x="910818" y="295424"/>
                </a:cubicBezTo>
                <a:cubicBezTo>
                  <a:pt x="910818" y="546939"/>
                  <a:pt x="706924" y="750833"/>
                  <a:pt x="455409" y="750833"/>
                </a:cubicBezTo>
                <a:cubicBezTo>
                  <a:pt x="203894" y="750833"/>
                  <a:pt x="0" y="546939"/>
                  <a:pt x="0" y="295424"/>
                </a:cubicBezTo>
                <a:cubicBezTo>
                  <a:pt x="0" y="182076"/>
                  <a:pt x="41410" y="78400"/>
                  <a:pt x="111441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6" name="Oval 105"/>
          <p:cNvSpPr>
            <a:spLocks noChangeAspect="1"/>
          </p:cNvSpPr>
          <p:nvPr/>
        </p:nvSpPr>
        <p:spPr>
          <a:xfrm>
            <a:off x="8718124" y="-61709"/>
            <a:ext cx="473874" cy="613011"/>
          </a:xfrm>
          <a:custGeom>
            <a:avLst/>
            <a:gdLst/>
            <a:ahLst/>
            <a:cxnLst/>
            <a:rect l="l" t="t" r="r" b="b"/>
            <a:pathLst>
              <a:path w="473874" h="613011">
                <a:moveTo>
                  <a:pt x="29684" y="0"/>
                </a:moveTo>
                <a:lnTo>
                  <a:pt x="473874" y="0"/>
                </a:lnTo>
                <a:lnTo>
                  <a:pt x="473874" y="611150"/>
                </a:lnTo>
                <a:cubicBezTo>
                  <a:pt x="467789" y="612887"/>
                  <a:pt x="461614" y="613011"/>
                  <a:pt x="455409" y="613011"/>
                </a:cubicBezTo>
                <a:cubicBezTo>
                  <a:pt x="203894" y="613011"/>
                  <a:pt x="0" y="409117"/>
                  <a:pt x="0" y="157602"/>
                </a:cubicBezTo>
                <a:cubicBezTo>
                  <a:pt x="0" y="101995"/>
                  <a:pt x="9966" y="48716"/>
                  <a:pt x="2968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7" name="Oval 106"/>
          <p:cNvSpPr>
            <a:spLocks noChangeAspect="1"/>
          </p:cNvSpPr>
          <p:nvPr/>
        </p:nvSpPr>
        <p:spPr>
          <a:xfrm>
            <a:off x="7748238" y="282933"/>
            <a:ext cx="1128521" cy="1128521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8" name="Oval 107"/>
          <p:cNvSpPr>
            <a:spLocks noChangeAspect="1"/>
          </p:cNvSpPr>
          <p:nvPr/>
        </p:nvSpPr>
        <p:spPr>
          <a:xfrm>
            <a:off x="8914718" y="749603"/>
            <a:ext cx="277280" cy="907992"/>
          </a:xfrm>
          <a:custGeom>
            <a:avLst/>
            <a:gdLst/>
            <a:ahLst/>
            <a:cxnLst/>
            <a:rect l="l" t="t" r="r" b="b"/>
            <a:pathLst>
              <a:path w="277280" h="907992">
                <a:moveTo>
                  <a:pt x="277280" y="0"/>
                </a:moveTo>
                <a:lnTo>
                  <a:pt x="277280" y="907992"/>
                </a:lnTo>
                <a:cubicBezTo>
                  <a:pt x="112021" y="824131"/>
                  <a:pt x="0" y="652146"/>
                  <a:pt x="0" y="453996"/>
                </a:cubicBezTo>
                <a:cubicBezTo>
                  <a:pt x="0" y="255847"/>
                  <a:pt x="112021" y="83861"/>
                  <a:pt x="277280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9" name="Oval 108"/>
          <p:cNvSpPr>
            <a:spLocks noChangeAspect="1"/>
          </p:cNvSpPr>
          <p:nvPr/>
        </p:nvSpPr>
        <p:spPr>
          <a:xfrm>
            <a:off x="7590871" y="728498"/>
            <a:ext cx="969734" cy="96973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0" name="Oval 109"/>
          <p:cNvSpPr>
            <a:spLocks noChangeAspect="1"/>
          </p:cNvSpPr>
          <p:nvPr/>
        </p:nvSpPr>
        <p:spPr>
          <a:xfrm>
            <a:off x="7470041" y="1326476"/>
            <a:ext cx="608190" cy="60819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1" name="Oval 110"/>
          <p:cNvSpPr>
            <a:spLocks noChangeAspect="1"/>
          </p:cNvSpPr>
          <p:nvPr/>
        </p:nvSpPr>
        <p:spPr>
          <a:xfrm>
            <a:off x="7629941" y="5611427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2" name="Oval 111"/>
          <p:cNvSpPr>
            <a:spLocks noChangeAspect="1"/>
          </p:cNvSpPr>
          <p:nvPr/>
        </p:nvSpPr>
        <p:spPr>
          <a:xfrm>
            <a:off x="6972882" y="5242254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3" name="Oval 112"/>
          <p:cNvSpPr>
            <a:spLocks noChangeAspect="1"/>
          </p:cNvSpPr>
          <p:nvPr/>
        </p:nvSpPr>
        <p:spPr>
          <a:xfrm>
            <a:off x="7494454" y="4928166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4" name="Oval 113"/>
          <p:cNvSpPr>
            <a:spLocks noChangeAspect="1"/>
          </p:cNvSpPr>
          <p:nvPr/>
        </p:nvSpPr>
        <p:spPr>
          <a:xfrm>
            <a:off x="8229034" y="5666511"/>
            <a:ext cx="605634" cy="60563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5" name="Oval 114"/>
          <p:cNvSpPr>
            <a:spLocks noChangeAspect="1"/>
          </p:cNvSpPr>
          <p:nvPr/>
        </p:nvSpPr>
        <p:spPr>
          <a:xfrm>
            <a:off x="8078231" y="4097842"/>
            <a:ext cx="553549" cy="553549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6" name="Oval 115"/>
          <p:cNvSpPr>
            <a:spLocks noChangeAspect="1"/>
          </p:cNvSpPr>
          <p:nvPr/>
        </p:nvSpPr>
        <p:spPr>
          <a:xfrm>
            <a:off x="8411816" y="5057878"/>
            <a:ext cx="553549" cy="553549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7" name="Oval 116"/>
          <p:cNvSpPr>
            <a:spLocks noChangeAspect="1"/>
          </p:cNvSpPr>
          <p:nvPr/>
        </p:nvSpPr>
        <p:spPr>
          <a:xfrm>
            <a:off x="8688590" y="4790335"/>
            <a:ext cx="503408" cy="553550"/>
          </a:xfrm>
          <a:custGeom>
            <a:avLst/>
            <a:gdLst/>
            <a:ahLst/>
            <a:cxnLst/>
            <a:rect l="l" t="t" r="r" b="b"/>
            <a:pathLst>
              <a:path w="503408" h="553550">
                <a:moveTo>
                  <a:pt x="276775" y="0"/>
                </a:moveTo>
                <a:cubicBezTo>
                  <a:pt x="370698" y="0"/>
                  <a:pt x="453694" y="46784"/>
                  <a:pt x="503408" y="118545"/>
                </a:cubicBezTo>
                <a:lnTo>
                  <a:pt x="503408" y="435005"/>
                </a:lnTo>
                <a:cubicBezTo>
                  <a:pt x="453694" y="506767"/>
                  <a:pt x="370698" y="553550"/>
                  <a:pt x="276775" y="553550"/>
                </a:cubicBezTo>
                <a:cubicBezTo>
                  <a:pt x="123916" y="553550"/>
                  <a:pt x="0" y="429634"/>
                  <a:pt x="0" y="276775"/>
                </a:cubicBezTo>
                <a:cubicBezTo>
                  <a:pt x="0" y="123916"/>
                  <a:pt x="123916" y="0"/>
                  <a:pt x="276775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125113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1807361"/>
            <a:ext cx="7125112" cy="40514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44" y="595181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DE683B-7A80-4584-9BB0-90631CCCDE9D}" type="datetimeFigureOut">
              <a:rPr lang="cs-CZ" smtClean="0"/>
              <a:pPr/>
              <a:t>13.12.2013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0945" y="5951810"/>
            <a:ext cx="5256399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2658" y="59518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2F5AEC-7C94-475B-A577-12E4087C562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5" name="Oval 54"/>
          <p:cNvSpPr>
            <a:spLocks noChangeAspect="1"/>
          </p:cNvSpPr>
          <p:nvPr/>
        </p:nvSpPr>
        <p:spPr>
          <a:xfrm>
            <a:off x="1583172" y="5454223"/>
            <a:ext cx="1909234" cy="1468668"/>
          </a:xfrm>
          <a:custGeom>
            <a:avLst/>
            <a:gdLst/>
            <a:ahLst/>
            <a:cxnLst/>
            <a:rect l="l" t="t" r="r" b="b"/>
            <a:pathLst>
              <a:path w="1909234" h="1468668">
                <a:moveTo>
                  <a:pt x="954617" y="0"/>
                </a:moveTo>
                <a:cubicBezTo>
                  <a:pt x="1481837" y="0"/>
                  <a:pt x="1909234" y="427397"/>
                  <a:pt x="1909234" y="954617"/>
                </a:cubicBezTo>
                <a:cubicBezTo>
                  <a:pt x="1909234" y="1144075"/>
                  <a:pt x="1854043" y="1320642"/>
                  <a:pt x="1758159" y="1468668"/>
                </a:cubicBezTo>
                <a:lnTo>
                  <a:pt x="151075" y="1468668"/>
                </a:lnTo>
                <a:cubicBezTo>
                  <a:pt x="55192" y="1320642"/>
                  <a:pt x="0" y="1144075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7" name="Oval 56"/>
          <p:cNvSpPr>
            <a:spLocks noChangeAspect="1"/>
          </p:cNvSpPr>
          <p:nvPr/>
        </p:nvSpPr>
        <p:spPr>
          <a:xfrm>
            <a:off x="8570944" y="3382942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8" name="Oval 57"/>
          <p:cNvSpPr>
            <a:spLocks noChangeAspect="1"/>
          </p:cNvSpPr>
          <p:nvPr/>
        </p:nvSpPr>
        <p:spPr>
          <a:xfrm>
            <a:off x="8398204" y="3536097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9" name="Oval 58"/>
          <p:cNvSpPr>
            <a:spLocks noChangeAspect="1"/>
          </p:cNvSpPr>
          <p:nvPr/>
        </p:nvSpPr>
        <p:spPr>
          <a:xfrm>
            <a:off x="8608408" y="3688497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0" name="Oval 59"/>
          <p:cNvSpPr>
            <a:spLocks noChangeAspect="1"/>
          </p:cNvSpPr>
          <p:nvPr/>
        </p:nvSpPr>
        <p:spPr>
          <a:xfrm>
            <a:off x="154676" y="2698928"/>
            <a:ext cx="467627" cy="467627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1" name="Oval 60"/>
          <p:cNvSpPr>
            <a:spLocks noChangeAspect="1"/>
          </p:cNvSpPr>
          <p:nvPr/>
        </p:nvSpPr>
        <p:spPr>
          <a:xfrm>
            <a:off x="474208" y="3166555"/>
            <a:ext cx="458770" cy="45877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2" name="Oval 61"/>
          <p:cNvSpPr>
            <a:spLocks noChangeAspect="1"/>
          </p:cNvSpPr>
          <p:nvPr/>
        </p:nvSpPr>
        <p:spPr>
          <a:xfrm>
            <a:off x="270258" y="3382942"/>
            <a:ext cx="352045" cy="3520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3" name="Oval 62"/>
          <p:cNvSpPr>
            <a:spLocks noChangeAspect="1"/>
          </p:cNvSpPr>
          <p:nvPr/>
        </p:nvSpPr>
        <p:spPr>
          <a:xfrm>
            <a:off x="-86601" y="2581479"/>
            <a:ext cx="1360441" cy="1909234"/>
          </a:xfrm>
          <a:custGeom>
            <a:avLst/>
            <a:gdLst/>
            <a:ahLst/>
            <a:cxnLst/>
            <a:rect l="l" t="t" r="r" b="b"/>
            <a:pathLst>
              <a:path w="1360441" h="1909234">
                <a:moveTo>
                  <a:pt x="405824" y="0"/>
                </a:moveTo>
                <a:cubicBezTo>
                  <a:pt x="933044" y="0"/>
                  <a:pt x="1360441" y="427397"/>
                  <a:pt x="1360441" y="954617"/>
                </a:cubicBezTo>
                <a:cubicBezTo>
                  <a:pt x="1360441" y="1481837"/>
                  <a:pt x="933044" y="1909234"/>
                  <a:pt x="405824" y="1909234"/>
                </a:cubicBezTo>
                <a:cubicBezTo>
                  <a:pt x="260527" y="1909234"/>
                  <a:pt x="122812" y="1876773"/>
                  <a:pt x="0" y="1817719"/>
                </a:cubicBezTo>
                <a:lnTo>
                  <a:pt x="0" y="91515"/>
                </a:lnTo>
                <a:cubicBezTo>
                  <a:pt x="122812" y="32461"/>
                  <a:pt x="260527" y="0"/>
                  <a:pt x="405824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64" name="Oval 63"/>
          <p:cNvSpPr>
            <a:spLocks noChangeAspect="1"/>
          </p:cNvSpPr>
          <p:nvPr/>
        </p:nvSpPr>
        <p:spPr>
          <a:xfrm>
            <a:off x="6173123" y="2395416"/>
            <a:ext cx="1218253" cy="121825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iming>
    <p:tnLst>
      <p:par>
        <p:cTn id="1" dur="indefinite" restart="never" nodeType="tmRoot"/>
      </p:par>
    </p:tnLst>
  </p:timing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tx1"/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440853319"/>
              </p:ext>
            </p:extLst>
          </p:nvPr>
        </p:nvGraphicFramePr>
        <p:xfrm>
          <a:off x="1259632" y="3573016"/>
          <a:ext cx="7056784" cy="159516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712006"/>
                <a:gridCol w="5344778"/>
              </a:tblGrid>
              <a:tr h="27406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Název školy</a:t>
                      </a:r>
                      <a:r>
                        <a:rPr lang="en-US" sz="1100" dirty="0">
                          <a:effectLst/>
                        </a:rPr>
                        <a:t>: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100" dirty="0">
                          <a:effectLst/>
                        </a:rPr>
                        <a:t> </a:t>
                      </a:r>
                      <a:r>
                        <a:rPr lang="cs-CZ" sz="11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ZÁKLADNÍ</a:t>
                      </a:r>
                      <a:r>
                        <a:rPr lang="cs-CZ" sz="1100" baseline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ŠKOLA PODBOŘANY, HUSOVA 276, OKRES LOUNY</a:t>
                      </a:r>
                      <a:endParaRPr lang="cs-CZ" sz="1100" dirty="0" smtClean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7406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Autor: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 </a:t>
                      </a:r>
                      <a:r>
                        <a:rPr lang="cs-CZ" sz="1100" dirty="0" smtClean="0">
                          <a:effectLst/>
                        </a:rPr>
                        <a:t>Mgr.</a:t>
                      </a:r>
                      <a:r>
                        <a:rPr lang="cs-CZ" sz="1100" baseline="0" dirty="0" smtClean="0">
                          <a:effectLst/>
                        </a:rPr>
                        <a:t> Petra Pláničková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7406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Název</a:t>
                      </a:r>
                      <a:r>
                        <a:rPr lang="en-US" sz="1100">
                          <a:effectLst/>
                        </a:rPr>
                        <a:t>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</a:rPr>
                        <a:t>VY_32_INOVACE_1181_PRAVĚK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7589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Téma</a:t>
                      </a:r>
                      <a:r>
                        <a:rPr lang="en-US" sz="1100" dirty="0">
                          <a:effectLst/>
                        </a:rPr>
                        <a:t>: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solidFill>
                            <a:schemeClr val="bg1"/>
                          </a:solidFill>
                          <a:effectLst/>
                        </a:rPr>
                        <a:t>ARCHEOLOGIE,</a:t>
                      </a:r>
                      <a:r>
                        <a:rPr lang="cs-CZ" sz="1100" dirty="0">
                          <a:solidFill>
                            <a:schemeClr val="bg1"/>
                          </a:solidFill>
                          <a:effectLst/>
                        </a:rPr>
                        <a:t> </a:t>
                      </a:r>
                      <a:r>
                        <a:rPr lang="cs-CZ" sz="1100" dirty="0" smtClean="0">
                          <a:solidFill>
                            <a:schemeClr val="bg1"/>
                          </a:solidFill>
                          <a:effectLst/>
                        </a:rPr>
                        <a:t>ROZDĚLENÍ PRAVĚKU, NÁBOŽENSTVÍ, </a:t>
                      </a:r>
                      <a:endParaRPr lang="cs-CZ" sz="1100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35704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Číslo projektu</a:t>
                      </a:r>
                      <a:r>
                        <a:rPr lang="en-US" sz="1100" dirty="0">
                          <a:effectLst/>
                        </a:rPr>
                        <a:t>: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100" dirty="0">
                          <a:solidFill>
                            <a:schemeClr val="bg1"/>
                          </a:solidFill>
                          <a:effectLst/>
                        </a:rPr>
                        <a:t> </a:t>
                      </a:r>
                      <a:r>
                        <a:rPr lang="cs-CZ" sz="1100" dirty="0" smtClean="0">
                          <a:solidFill>
                            <a:schemeClr val="bg1"/>
                          </a:solidFill>
                          <a:effectLst/>
                        </a:rPr>
                        <a:t>CZ.1.07/1.4.00/21.</a:t>
                      </a:r>
                      <a:r>
                        <a:rPr lang="cs-CZ" sz="1100" baseline="0" dirty="0" smtClean="0">
                          <a:solidFill>
                            <a:schemeClr val="bg1"/>
                          </a:solidFill>
                          <a:effectLst/>
                        </a:rPr>
                        <a:t> </a:t>
                      </a:r>
                      <a:r>
                        <a:rPr lang="cs-CZ" sz="1100" baseline="0" smtClean="0">
                          <a:solidFill>
                            <a:schemeClr val="bg1"/>
                          </a:solidFill>
                          <a:effectLst/>
                        </a:rPr>
                        <a:t>2975</a:t>
                      </a:r>
                      <a:endParaRPr lang="cs-CZ" sz="1100" smtClean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pic>
        <p:nvPicPr>
          <p:cNvPr id="3" name="Obrázek 1" descr="Popis: C:\Users\pc\Desktop\OPVK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627784" y="1613470"/>
            <a:ext cx="3978275" cy="833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658487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ANOTACE</a:t>
            </a:r>
            <a:endParaRPr lang="cs-CZ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C000"/>
                </a:solidFill>
              </a:rPr>
              <a:t>Určeno žákům 4. třídy v předmětu </a:t>
            </a:r>
            <a:r>
              <a:rPr lang="cs-CZ" dirty="0" err="1" smtClean="0">
                <a:solidFill>
                  <a:srgbClr val="FFC000"/>
                </a:solidFill>
              </a:rPr>
              <a:t>ČaS</a:t>
            </a:r>
            <a:r>
              <a:rPr lang="cs-CZ" dirty="0" smtClean="0">
                <a:solidFill>
                  <a:srgbClr val="FFC000"/>
                </a:solidFill>
              </a:rPr>
              <a:t> (vlastivěda, dějiny).</a:t>
            </a:r>
          </a:p>
          <a:p>
            <a:r>
              <a:rPr lang="cs-CZ" dirty="0" smtClean="0">
                <a:solidFill>
                  <a:srgbClr val="FFC000"/>
                </a:solidFill>
              </a:rPr>
              <a:t>Žáci popíší pravěk a život </a:t>
            </a:r>
            <a:r>
              <a:rPr lang="cs-CZ" dirty="0" smtClean="0">
                <a:solidFill>
                  <a:srgbClr val="FFC000"/>
                </a:solidFill>
              </a:rPr>
              <a:t>pravěkých </a:t>
            </a:r>
            <a:r>
              <a:rPr lang="cs-CZ" dirty="0" smtClean="0">
                <a:solidFill>
                  <a:srgbClr val="FFC000"/>
                </a:solidFill>
              </a:rPr>
              <a:t>lidí, obživa, obydlí, objevy, náboženství…</a:t>
            </a:r>
          </a:p>
          <a:p>
            <a:r>
              <a:rPr lang="cs-CZ" dirty="0" smtClean="0">
                <a:solidFill>
                  <a:srgbClr val="FFC000"/>
                </a:solidFill>
              </a:rPr>
              <a:t>Rozdělí pravěk na jednotlivá období a dokáží o každém z nich vyprávět. Popíší lov mamutů.</a:t>
            </a:r>
          </a:p>
          <a:p>
            <a:r>
              <a:rPr lang="cs-CZ" dirty="0" smtClean="0">
                <a:solidFill>
                  <a:srgbClr val="FFC000"/>
                </a:solidFill>
              </a:rPr>
              <a:t>Vysvětlí pojem archeologie a objasní, čím se zabývá a proč je z hlediska historie tak významná. Vyjmenují nejznámější objevy – malby, vykopávky atd.</a:t>
            </a:r>
          </a:p>
          <a:p>
            <a:endParaRPr lang="cs-CZ" dirty="0" smtClean="0">
              <a:solidFill>
                <a:srgbClr val="FFC000"/>
              </a:solidFill>
            </a:endParaRPr>
          </a:p>
          <a:p>
            <a:endParaRPr lang="cs-CZ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1830153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55576" y="4077072"/>
            <a:ext cx="6192688" cy="2033196"/>
          </a:xfrm>
        </p:spPr>
        <p:txBody>
          <a:bodyPr/>
          <a:lstStyle/>
          <a:p>
            <a:r>
              <a:rPr lang="cs-CZ" sz="9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PRAVĚK</a:t>
            </a:r>
            <a:endParaRPr lang="cs-CZ" sz="96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55776" y="620688"/>
            <a:ext cx="5576664" cy="33975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5825855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ctrTitle"/>
          </p:nvPr>
        </p:nvSpPr>
        <p:spPr>
          <a:xfrm>
            <a:off x="395536" y="4796041"/>
            <a:ext cx="4896544" cy="1070134"/>
          </a:xfrm>
        </p:spPr>
        <p:txBody>
          <a:bodyPr/>
          <a:lstStyle/>
          <a:p>
            <a:r>
              <a:rPr lang="cs-CZ" sz="4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ARCHEOLOGIE</a:t>
            </a:r>
            <a:endParaRPr lang="cs-CZ" sz="4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Podnadpis 3"/>
          <p:cNvSpPr>
            <a:spLocks noGrp="1"/>
          </p:cNvSpPr>
          <p:nvPr>
            <p:ph type="subTitle" idx="1"/>
          </p:nvPr>
        </p:nvSpPr>
        <p:spPr>
          <a:xfrm>
            <a:off x="3995936" y="620688"/>
            <a:ext cx="4896544" cy="3456384"/>
          </a:xfrm>
        </p:spPr>
        <p:txBody>
          <a:bodyPr>
            <a:normAutofit/>
          </a:bodyPr>
          <a:lstStyle/>
          <a:p>
            <a:pPr marL="342900" indent="-342900">
              <a:buFont typeface="Wingdings" pitchFamily="2" charset="2"/>
              <a:buChar char="ü"/>
            </a:pPr>
            <a:r>
              <a:rPr lang="cs-CZ" sz="36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Nedochovaly </a:t>
            </a:r>
            <a:r>
              <a:rPr lang="cs-CZ" sz="36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 žádné písemné památky.</a:t>
            </a:r>
          </a:p>
          <a:p>
            <a:pPr marL="342900" indent="-342900">
              <a:buFont typeface="Wingdings" pitchFamily="2" charset="2"/>
              <a:buChar char="ü"/>
            </a:pPr>
            <a:r>
              <a:rPr lang="cs-CZ" sz="36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</a:t>
            </a:r>
            <a:r>
              <a:rPr lang="cs-CZ" sz="36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ykopávky, jeskynní malby</a:t>
            </a:r>
            <a:endParaRPr lang="cs-CZ" sz="36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88740" y="1052736"/>
            <a:ext cx="3334320" cy="37112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436096" y="3789040"/>
            <a:ext cx="3280023" cy="24682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6773594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ctrTitle"/>
          </p:nvPr>
        </p:nvSpPr>
        <p:spPr>
          <a:xfrm>
            <a:off x="539552" y="5157192"/>
            <a:ext cx="7117180" cy="1326009"/>
          </a:xfrm>
        </p:spPr>
        <p:txBody>
          <a:bodyPr/>
          <a:lstStyle/>
          <a:p>
            <a:r>
              <a:rPr lang="cs-CZ" sz="6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ROZDĚLENÍ</a:t>
            </a:r>
            <a:endParaRPr lang="cs-CZ" sz="66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Podnadpis 3"/>
          <p:cNvSpPr>
            <a:spLocks noGrp="1"/>
          </p:cNvSpPr>
          <p:nvPr>
            <p:ph type="subTitle" idx="1"/>
          </p:nvPr>
        </p:nvSpPr>
        <p:spPr>
          <a:xfrm>
            <a:off x="145346" y="756524"/>
            <a:ext cx="4570670" cy="3921633"/>
          </a:xfrm>
        </p:spPr>
        <p:txBody>
          <a:bodyPr>
            <a:normAutofit/>
          </a:bodyPr>
          <a:lstStyle/>
          <a:p>
            <a:pPr marL="342900" indent="-342900">
              <a:buFont typeface="Wingdings" pitchFamily="2" charset="2"/>
              <a:buChar char="ü"/>
            </a:pPr>
            <a:r>
              <a:rPr lang="cs-CZ" sz="36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</a:t>
            </a:r>
            <a:r>
              <a:rPr lang="cs-CZ" sz="36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oba kamenná</a:t>
            </a:r>
          </a:p>
          <a:p>
            <a:r>
              <a:rPr lang="cs-CZ" sz="36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36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starší</a:t>
            </a:r>
          </a:p>
          <a:p>
            <a:r>
              <a:rPr lang="cs-CZ" sz="36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36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mladší</a:t>
            </a:r>
          </a:p>
          <a:p>
            <a:pPr marL="342900" indent="-342900">
              <a:buFont typeface="Wingdings" pitchFamily="2" charset="2"/>
              <a:buChar char="ü"/>
            </a:pPr>
            <a:r>
              <a:rPr lang="cs-CZ" sz="36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Doba bronzová</a:t>
            </a:r>
          </a:p>
          <a:p>
            <a:pPr marL="342900" indent="-342900">
              <a:buFont typeface="Wingdings" pitchFamily="2" charset="2"/>
              <a:buChar char="ü"/>
            </a:pPr>
            <a:r>
              <a:rPr lang="cs-CZ" sz="36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Doba železná</a:t>
            </a:r>
          </a:p>
          <a:p>
            <a:endParaRPr lang="cs-CZ" sz="36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16016" y="116632"/>
            <a:ext cx="4280968" cy="52014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0090417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>
          <a:xfrm>
            <a:off x="683568" y="476672"/>
            <a:ext cx="7117180" cy="1181993"/>
          </a:xfrm>
        </p:spPr>
        <p:txBody>
          <a:bodyPr/>
          <a:lstStyle/>
          <a:p>
            <a:r>
              <a:rPr lang="cs-CZ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Doba kamenná</a:t>
            </a:r>
            <a:endParaRPr lang="cs-CZ" sz="5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Podnadpis 4"/>
          <p:cNvSpPr>
            <a:spLocks noGrp="1"/>
          </p:cNvSpPr>
          <p:nvPr>
            <p:ph type="subTitle" idx="1"/>
          </p:nvPr>
        </p:nvSpPr>
        <p:spPr>
          <a:xfrm>
            <a:off x="3635896" y="1916832"/>
            <a:ext cx="5100956" cy="4464496"/>
          </a:xfrm>
        </p:spPr>
        <p:txBody>
          <a:bodyPr>
            <a:normAutofit/>
          </a:bodyPr>
          <a:lstStyle/>
          <a:p>
            <a:pPr marL="342900" indent="-342900">
              <a:buFont typeface="Wingdings" pitchFamily="2" charset="2"/>
              <a:buChar char="ü"/>
            </a:pPr>
            <a:r>
              <a:rPr lang="cs-CZ" sz="32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Nejznámější nástroj - pěstní klín</a:t>
            </a:r>
          </a:p>
          <a:p>
            <a:pPr marL="342900" indent="-342900">
              <a:buFont typeface="Wingdings" pitchFamily="2" charset="2"/>
              <a:buChar char="ü"/>
            </a:pPr>
            <a:r>
              <a:rPr lang="cs-CZ" sz="32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Další nástroje – pazourek,  buližník – k řezání</a:t>
            </a:r>
          </a:p>
          <a:p>
            <a:pPr marL="342900" indent="-342900">
              <a:buFont typeface="Wingdings" pitchFamily="2" charset="2"/>
              <a:buChar char="ü"/>
            </a:pPr>
            <a:r>
              <a:rPr lang="cs-CZ" sz="32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Starší a mladší doba kamenná</a:t>
            </a:r>
          </a:p>
          <a:p>
            <a:pPr marL="342900" indent="-342900">
              <a:buFont typeface="Wingdings" pitchFamily="2" charset="2"/>
              <a:buChar char="ü"/>
            </a:pPr>
            <a:endParaRPr lang="cs-CZ" sz="32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342900" indent="-342900">
              <a:buFont typeface="Wingdings" pitchFamily="2" charset="2"/>
              <a:buChar char="ü"/>
            </a:pPr>
            <a:endParaRPr lang="cs-CZ" sz="32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13272" y="2060848"/>
            <a:ext cx="2338784" cy="32019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Zaoblený obdélník 5"/>
          <p:cNvSpPr/>
          <p:nvPr/>
        </p:nvSpPr>
        <p:spPr>
          <a:xfrm>
            <a:off x="724000" y="5661248"/>
            <a:ext cx="2517328" cy="504056"/>
          </a:xfrm>
          <a:prstGeom prst="roundRect">
            <a:avLst/>
          </a:prstGeom>
          <a:solidFill>
            <a:schemeClr val="bg2">
              <a:lumMod val="60000"/>
              <a:lumOff val="40000"/>
            </a:scheme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>
                <a:solidFill>
                  <a:schemeClr val="bg2">
                    <a:lumMod val="50000"/>
                  </a:schemeClr>
                </a:solidFill>
              </a:rPr>
              <a:t>h</a:t>
            </a:r>
            <a:r>
              <a:rPr lang="cs-CZ" dirty="0" smtClean="0">
                <a:solidFill>
                  <a:schemeClr val="bg2">
                    <a:lumMod val="50000"/>
                  </a:schemeClr>
                </a:solidFill>
              </a:rPr>
              <a:t>rot z obsidiánu</a:t>
            </a:r>
            <a:endParaRPr lang="cs-CZ" dirty="0">
              <a:solidFill>
                <a:schemeClr val="bg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209332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11560" y="550044"/>
            <a:ext cx="4714686" cy="1780428"/>
          </a:xfrm>
        </p:spPr>
        <p:txBody>
          <a:bodyPr/>
          <a:lstStyle/>
          <a:p>
            <a:r>
              <a:rPr lang="cs-CZ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Starší doba kamenná</a:t>
            </a:r>
            <a:endParaRPr lang="cs-CZ" sz="5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Podnadpis 3"/>
          <p:cNvSpPr>
            <a:spLocks noGrp="1"/>
          </p:cNvSpPr>
          <p:nvPr>
            <p:ph type="subTitle" idx="1"/>
          </p:nvPr>
        </p:nvSpPr>
        <p:spPr>
          <a:xfrm>
            <a:off x="251520" y="2420888"/>
            <a:ext cx="5472608" cy="4032448"/>
          </a:xfrm>
        </p:spPr>
        <p:txBody>
          <a:bodyPr>
            <a:normAutofit/>
          </a:bodyPr>
          <a:lstStyle/>
          <a:p>
            <a:pPr marL="342900" indent="-342900">
              <a:buFont typeface="Wingdings" pitchFamily="2" charset="2"/>
              <a:buChar char="ü"/>
            </a:pPr>
            <a:r>
              <a:rPr lang="cs-CZ" sz="28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První lidé dnešního typu</a:t>
            </a:r>
          </a:p>
          <a:p>
            <a:pPr marL="342900" indent="-342900">
              <a:buFont typeface="Wingdings" pitchFamily="2" charset="2"/>
              <a:buChar char="ü"/>
            </a:pPr>
            <a:r>
              <a:rPr lang="cs-CZ" sz="28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Sběr lesních plodů, lov</a:t>
            </a:r>
          </a:p>
          <a:p>
            <a:pPr marL="342900" indent="-342900">
              <a:buFont typeface="Wingdings" pitchFamily="2" charset="2"/>
              <a:buChar char="ü"/>
            </a:pPr>
            <a:r>
              <a:rPr lang="cs-CZ" sz="28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Největší objev – oheň</a:t>
            </a:r>
          </a:p>
          <a:p>
            <a:pPr marL="342900" indent="-342900">
              <a:buFont typeface="Wingdings" pitchFamily="2" charset="2"/>
              <a:buChar char="ü"/>
            </a:pPr>
            <a:r>
              <a:rPr lang="cs-CZ" sz="28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Střídání podnebí</a:t>
            </a:r>
          </a:p>
          <a:p>
            <a:pPr marL="342900" indent="-342900">
              <a:buFont typeface="Wingdings" pitchFamily="2" charset="2"/>
              <a:buChar char="ü"/>
            </a:pPr>
            <a:r>
              <a:rPr lang="cs-CZ" sz="28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Jednoduchá řeč</a:t>
            </a:r>
          </a:p>
          <a:p>
            <a:pPr marL="342900" indent="-342900">
              <a:buFont typeface="Wingdings" pitchFamily="2" charset="2"/>
              <a:buChar char="ü"/>
            </a:pPr>
            <a:r>
              <a:rPr lang="cs-CZ" sz="28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Nálezy sošek, rytin, pohřebních darů</a:t>
            </a:r>
          </a:p>
          <a:p>
            <a:pPr marL="342900" indent="-342900">
              <a:buFont typeface="Wingdings" pitchFamily="2" charset="2"/>
              <a:buChar char="ü"/>
            </a:pPr>
            <a:endParaRPr lang="cs-CZ" sz="28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868144" y="550044"/>
            <a:ext cx="2924175" cy="51832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Zaoblený obdélník 4"/>
          <p:cNvSpPr/>
          <p:nvPr/>
        </p:nvSpPr>
        <p:spPr>
          <a:xfrm>
            <a:off x="6012160" y="5877272"/>
            <a:ext cx="2780159" cy="720080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bg2">
                    <a:lumMod val="50000"/>
                  </a:schemeClr>
                </a:solidFill>
              </a:rPr>
              <a:t>Věstonická </a:t>
            </a:r>
            <a:r>
              <a:rPr lang="cs-CZ" b="1" dirty="0">
                <a:solidFill>
                  <a:schemeClr val="bg2">
                    <a:lumMod val="50000"/>
                  </a:schemeClr>
                </a:solidFill>
              </a:rPr>
              <a:t>V</a:t>
            </a:r>
            <a:r>
              <a:rPr lang="cs-CZ" b="1" dirty="0" smtClean="0">
                <a:solidFill>
                  <a:schemeClr val="bg2">
                    <a:lumMod val="50000"/>
                  </a:schemeClr>
                </a:solidFill>
              </a:rPr>
              <a:t>enuše</a:t>
            </a:r>
            <a:endParaRPr lang="cs-CZ" b="1" dirty="0">
              <a:solidFill>
                <a:schemeClr val="bg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886797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541016" y="260648"/>
            <a:ext cx="6336704" cy="1109985"/>
          </a:xfrm>
        </p:spPr>
        <p:txBody>
          <a:bodyPr/>
          <a:lstStyle/>
          <a:p>
            <a:r>
              <a:rPr lang="cs-CZ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Lovci mamutů</a:t>
            </a:r>
            <a:endParaRPr lang="cs-CZ" sz="5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Podnadpis 3"/>
          <p:cNvSpPr>
            <a:spLocks noGrp="1"/>
          </p:cNvSpPr>
          <p:nvPr>
            <p:ph type="subTitle" idx="1"/>
          </p:nvPr>
        </p:nvSpPr>
        <p:spPr>
          <a:xfrm>
            <a:off x="698797" y="1484785"/>
            <a:ext cx="7488832" cy="936104"/>
          </a:xfrm>
        </p:spPr>
        <p:txBody>
          <a:bodyPr>
            <a:normAutofit/>
          </a:bodyPr>
          <a:lstStyle/>
          <a:p>
            <a:pPr marL="342900" indent="-342900" algn="ctr">
              <a:buFont typeface="Wingdings" pitchFamily="2" charset="2"/>
              <a:buChar char="ü"/>
            </a:pPr>
            <a:r>
              <a:rPr lang="cs-CZ" sz="32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Poslední doba ledová</a:t>
            </a:r>
          </a:p>
          <a:p>
            <a:endParaRPr lang="cs-CZ" sz="32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331640" y="2204863"/>
            <a:ext cx="6552728" cy="43657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40931077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>
          <a:xfrm>
            <a:off x="3923928" y="620688"/>
            <a:ext cx="4805164" cy="1686049"/>
          </a:xfrm>
        </p:spPr>
        <p:txBody>
          <a:bodyPr/>
          <a:lstStyle/>
          <a:p>
            <a:r>
              <a:rPr lang="cs-CZ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Mladší doba kamenná</a:t>
            </a:r>
            <a:endParaRPr lang="cs-CZ" sz="5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Podnadpis 4"/>
          <p:cNvSpPr>
            <a:spLocks noGrp="1"/>
          </p:cNvSpPr>
          <p:nvPr>
            <p:ph type="subTitle" idx="1"/>
          </p:nvPr>
        </p:nvSpPr>
        <p:spPr>
          <a:xfrm>
            <a:off x="251520" y="1268760"/>
            <a:ext cx="4032448" cy="4968552"/>
          </a:xfrm>
        </p:spPr>
        <p:txBody>
          <a:bodyPr>
            <a:normAutofit/>
          </a:bodyPr>
          <a:lstStyle/>
          <a:p>
            <a:pPr marL="457200" indent="-457200">
              <a:buFont typeface="Wingdings" pitchFamily="2" charset="2"/>
              <a:buChar char="ü"/>
            </a:pPr>
            <a:r>
              <a:rPr lang="cs-CZ" sz="28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Oteplení</a:t>
            </a:r>
          </a:p>
          <a:p>
            <a:pPr marL="457200" indent="-457200">
              <a:buFont typeface="Wingdings" pitchFamily="2" charset="2"/>
              <a:buChar char="ü"/>
            </a:pPr>
            <a:r>
              <a:rPr lang="cs-CZ" sz="28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Pole - kácení a vypalování pralesů</a:t>
            </a:r>
          </a:p>
          <a:p>
            <a:pPr marL="457200" indent="-457200">
              <a:buFont typeface="Wingdings" pitchFamily="2" charset="2"/>
              <a:buChar char="ü"/>
            </a:pPr>
            <a:r>
              <a:rPr lang="cs-CZ" sz="28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Zemědělství</a:t>
            </a:r>
          </a:p>
          <a:p>
            <a:pPr marL="457200" indent="-457200">
              <a:buFont typeface="Wingdings" pitchFamily="2" charset="2"/>
              <a:buChar char="ü"/>
            </a:pPr>
            <a:r>
              <a:rPr lang="cs-CZ" sz="28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Chov domácích zvířat</a:t>
            </a:r>
          </a:p>
          <a:p>
            <a:pPr marL="457200" indent="-457200">
              <a:buFont typeface="Wingdings" pitchFamily="2" charset="2"/>
              <a:buChar char="ü"/>
            </a:pPr>
            <a:r>
              <a:rPr lang="cs-CZ" sz="28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Keramika</a:t>
            </a:r>
          </a:p>
          <a:p>
            <a:pPr marL="457200" indent="-457200">
              <a:buFont typeface="Wingdings" pitchFamily="2" charset="2"/>
              <a:buChar char="ü"/>
            </a:pPr>
            <a:endParaRPr lang="cs-CZ" sz="28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57200" indent="-457200">
              <a:buFont typeface="Wingdings" pitchFamily="2" charset="2"/>
              <a:buChar char="ü"/>
            </a:pPr>
            <a:endParaRPr lang="cs-CZ" sz="28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16016" y="2420888"/>
            <a:ext cx="3869077" cy="42237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41079890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>
          <a:xfrm>
            <a:off x="1907704" y="4553985"/>
            <a:ext cx="6082838" cy="1181993"/>
          </a:xfrm>
        </p:spPr>
        <p:txBody>
          <a:bodyPr/>
          <a:lstStyle/>
          <a:p>
            <a:r>
              <a:rPr lang="cs-CZ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Doba bronzová</a:t>
            </a:r>
            <a:endParaRPr lang="cs-CZ" sz="5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Podnadpis 4"/>
          <p:cNvSpPr>
            <a:spLocks noGrp="1"/>
          </p:cNvSpPr>
          <p:nvPr>
            <p:ph type="subTitle" idx="1"/>
          </p:nvPr>
        </p:nvSpPr>
        <p:spPr>
          <a:xfrm>
            <a:off x="4860032" y="620688"/>
            <a:ext cx="3744416" cy="4176464"/>
          </a:xfrm>
        </p:spPr>
        <p:txBody>
          <a:bodyPr>
            <a:normAutofit/>
          </a:bodyPr>
          <a:lstStyle/>
          <a:p>
            <a:pPr marL="457200" indent="-457200">
              <a:buFont typeface="Wingdings" pitchFamily="2" charset="2"/>
              <a:buChar char="ü"/>
            </a:pPr>
            <a:r>
              <a:rPr lang="cs-CZ" sz="28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První zpracování kovů</a:t>
            </a:r>
          </a:p>
          <a:p>
            <a:pPr marL="457200" indent="-457200">
              <a:buFont typeface="Wingdings" pitchFamily="2" charset="2"/>
              <a:buChar char="ü"/>
            </a:pPr>
            <a:r>
              <a:rPr lang="cs-CZ" sz="28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</a:t>
            </a:r>
            <a:r>
              <a:rPr lang="cs-CZ" sz="28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ronz – slitina mědi a cínu</a:t>
            </a:r>
          </a:p>
          <a:p>
            <a:pPr marL="457200" indent="-457200">
              <a:buFont typeface="Wingdings" pitchFamily="2" charset="2"/>
              <a:buChar char="ü"/>
            </a:pPr>
            <a:r>
              <a:rPr lang="cs-CZ" sz="28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Šperkařství, nástroje a zbraně</a:t>
            </a:r>
            <a:endParaRPr lang="cs-CZ" sz="28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5536" y="1055688"/>
            <a:ext cx="4070945" cy="34847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6123363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>
          <a:xfrm>
            <a:off x="4860032" y="3429000"/>
            <a:ext cx="3888432" cy="2046089"/>
          </a:xfrm>
        </p:spPr>
        <p:txBody>
          <a:bodyPr/>
          <a:lstStyle/>
          <a:p>
            <a:r>
              <a:rPr lang="cs-CZ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Doba železná</a:t>
            </a:r>
            <a:endParaRPr lang="cs-CZ" sz="5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Podnadpis 4"/>
          <p:cNvSpPr>
            <a:spLocks noGrp="1"/>
          </p:cNvSpPr>
          <p:nvPr>
            <p:ph type="subTitle" idx="1"/>
          </p:nvPr>
        </p:nvSpPr>
        <p:spPr>
          <a:xfrm>
            <a:off x="4644008" y="1412776"/>
            <a:ext cx="4032448" cy="3240360"/>
          </a:xfrm>
        </p:spPr>
        <p:txBody>
          <a:bodyPr>
            <a:normAutofit/>
          </a:bodyPr>
          <a:lstStyle/>
          <a:p>
            <a:pPr marL="457200" indent="-457200">
              <a:buFont typeface="Wingdings" pitchFamily="2" charset="2"/>
              <a:buChar char="ü"/>
            </a:pPr>
            <a:r>
              <a:rPr lang="cs-CZ" sz="28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Železo - dokonalejší</a:t>
            </a:r>
          </a:p>
          <a:p>
            <a:pPr marL="457200" indent="-457200">
              <a:buFont typeface="Wingdings" pitchFamily="2" charset="2"/>
              <a:buChar char="ü"/>
            </a:pPr>
            <a:r>
              <a:rPr lang="cs-CZ" sz="28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Příchod </a:t>
            </a:r>
            <a:r>
              <a:rPr lang="cs-CZ" sz="28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</a:t>
            </a:r>
            <a:r>
              <a:rPr lang="cs-CZ" sz="28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eltů na naše území</a:t>
            </a:r>
          </a:p>
          <a:p>
            <a:pPr marL="457200" indent="-457200">
              <a:buFont typeface="Wingdings" pitchFamily="2" charset="2"/>
              <a:buChar char="ü"/>
            </a:pPr>
            <a:endParaRPr lang="cs-CZ" sz="28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1560" y="692696"/>
            <a:ext cx="3672408" cy="50405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6146148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>
          <a:xfrm>
            <a:off x="683568" y="620688"/>
            <a:ext cx="7405212" cy="1296144"/>
          </a:xfrm>
        </p:spPr>
        <p:txBody>
          <a:bodyPr/>
          <a:lstStyle/>
          <a:p>
            <a:r>
              <a:rPr lang="cs-CZ" sz="6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NÁBOŽENSTVÍ</a:t>
            </a:r>
            <a:endParaRPr lang="cs-CZ" sz="66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Podnadpis 4"/>
          <p:cNvSpPr>
            <a:spLocks noGrp="1"/>
          </p:cNvSpPr>
          <p:nvPr>
            <p:ph type="subTitle" idx="1"/>
          </p:nvPr>
        </p:nvSpPr>
        <p:spPr>
          <a:xfrm>
            <a:off x="943496" y="1932980"/>
            <a:ext cx="7576016" cy="3744416"/>
          </a:xfrm>
        </p:spPr>
        <p:txBody>
          <a:bodyPr>
            <a:normAutofit/>
          </a:bodyPr>
          <a:lstStyle/>
          <a:p>
            <a:pPr marL="457200" indent="-457200">
              <a:buFont typeface="Wingdings" pitchFamily="2" charset="2"/>
              <a:buChar char="ü"/>
            </a:pPr>
            <a:r>
              <a:rPr lang="cs-CZ" sz="28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Pohanství – mnohobožství (slunce, úrody, lesa…)</a:t>
            </a:r>
          </a:p>
          <a:p>
            <a:pPr marL="457200" indent="-457200">
              <a:buFont typeface="Wingdings" pitchFamily="2" charset="2"/>
              <a:buChar char="ü"/>
            </a:pPr>
            <a:r>
              <a:rPr lang="cs-CZ" sz="28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Nadpřirozené jevy – bouřky, zemětřesení</a:t>
            </a:r>
          </a:p>
          <a:p>
            <a:pPr marL="457200" indent="-457200">
              <a:buFont typeface="Wingdings" pitchFamily="2" charset="2"/>
              <a:buChar char="ü"/>
            </a:pPr>
            <a:r>
              <a:rPr lang="cs-CZ" sz="28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Uctívání bohů – přinášení obětí</a:t>
            </a:r>
            <a:endParaRPr lang="cs-CZ" sz="28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42940" y="4625156"/>
            <a:ext cx="5254192" cy="1800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Zaoblený obdélník 5"/>
          <p:cNvSpPr/>
          <p:nvPr/>
        </p:nvSpPr>
        <p:spPr>
          <a:xfrm>
            <a:off x="899592" y="5229200"/>
            <a:ext cx="2016224" cy="504056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>
                <a:solidFill>
                  <a:schemeClr val="accent1">
                    <a:lumMod val="50000"/>
                  </a:schemeClr>
                </a:solidFill>
              </a:rPr>
              <a:t>b</a:t>
            </a:r>
            <a:r>
              <a:rPr lang="cs-CZ" dirty="0" smtClean="0">
                <a:solidFill>
                  <a:schemeClr val="accent1">
                    <a:lumMod val="50000"/>
                  </a:schemeClr>
                </a:solidFill>
              </a:rPr>
              <a:t>ůh slunce</a:t>
            </a:r>
            <a:endParaRPr lang="cs-CZ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52978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611560" y="332656"/>
            <a:ext cx="7992888" cy="5832648"/>
          </a:xfrm>
        </p:spPr>
        <p:txBody>
          <a:bodyPr/>
          <a:lstStyle/>
          <a:p>
            <a:r>
              <a:rPr lang="cs-CZ" sz="900" dirty="0" smtClean="0"/>
              <a:t/>
            </a:r>
            <a:br>
              <a:rPr lang="cs-CZ" sz="900" dirty="0" smtClean="0"/>
            </a:br>
            <a:r>
              <a:rPr lang="cs-CZ" b="1" dirty="0" smtClean="0">
                <a:solidFill>
                  <a:srgbClr val="FFFF00"/>
                </a:solidFill>
              </a:rPr>
              <a:t>POUŽITÉ ZDROJE</a:t>
            </a:r>
            <a:r>
              <a:rPr lang="cs-CZ" sz="900" dirty="0"/>
              <a:t/>
            </a:r>
            <a:br>
              <a:rPr lang="cs-CZ" sz="900" dirty="0"/>
            </a:br>
            <a:r>
              <a:rPr lang="cs-CZ" sz="900" dirty="0" smtClean="0"/>
              <a:t/>
            </a:r>
            <a:br>
              <a:rPr lang="cs-CZ" sz="900" dirty="0" smtClean="0"/>
            </a:br>
            <a:r>
              <a:rPr lang="cs-CZ" sz="900" dirty="0"/>
              <a:t/>
            </a:r>
            <a:br>
              <a:rPr lang="cs-CZ" sz="900" dirty="0"/>
            </a:br>
            <a:r>
              <a:rPr lang="cs-CZ" sz="900" dirty="0" err="1" smtClean="0"/>
              <a:t>Soubor:Lascaux</a:t>
            </a:r>
            <a:r>
              <a:rPr lang="cs-CZ" sz="900" dirty="0"/>
              <a:t>, </a:t>
            </a:r>
            <a:r>
              <a:rPr lang="cs-CZ" sz="900" dirty="0" err="1"/>
              <a:t>replica</a:t>
            </a:r>
            <a:r>
              <a:rPr lang="cs-CZ" sz="900" dirty="0"/>
              <a:t> 05.JPG. In: </a:t>
            </a:r>
            <a:r>
              <a:rPr lang="cs-CZ" sz="900" i="1" dirty="0" err="1"/>
              <a:t>Wikipedia</a:t>
            </a:r>
            <a:r>
              <a:rPr lang="cs-CZ" sz="900" dirty="0"/>
              <a:t>: </a:t>
            </a:r>
            <a:r>
              <a:rPr lang="cs-CZ" sz="900" i="1" dirty="0" err="1"/>
              <a:t>the</a:t>
            </a:r>
            <a:r>
              <a:rPr lang="cs-CZ" sz="900" i="1" dirty="0"/>
              <a:t> free </a:t>
            </a:r>
            <a:r>
              <a:rPr lang="cs-CZ" sz="900" i="1" dirty="0" err="1"/>
              <a:t>encyclopedia</a:t>
            </a:r>
            <a:r>
              <a:rPr lang="cs-CZ" sz="900" dirty="0"/>
              <a:t> [online]. San Francisco (CA): </a:t>
            </a:r>
            <a:r>
              <a:rPr lang="cs-CZ" sz="900" dirty="0" err="1"/>
              <a:t>Wikimedia</a:t>
            </a:r>
            <a:r>
              <a:rPr lang="cs-CZ" sz="900" dirty="0"/>
              <a:t> </a:t>
            </a:r>
            <a:r>
              <a:rPr lang="cs-CZ" sz="900" dirty="0" err="1"/>
              <a:t>Foundation</a:t>
            </a:r>
            <a:r>
              <a:rPr lang="cs-CZ" sz="900" dirty="0"/>
              <a:t>, 30. 5. 2009, 21:58 [cit. 2012-02-02]. Dostupné z: http://cs.wikipedia.org/wiki/Soubor:Lascaux,_replica_05.JPG </a:t>
            </a:r>
            <a:br>
              <a:rPr lang="cs-CZ" sz="900" dirty="0"/>
            </a:br>
            <a:r>
              <a:rPr lang="cs-CZ" sz="900" dirty="0"/>
              <a:t/>
            </a:r>
            <a:br>
              <a:rPr lang="cs-CZ" sz="900" dirty="0"/>
            </a:br>
            <a:r>
              <a:rPr lang="cs-CZ" sz="900" dirty="0" smtClean="0"/>
              <a:t>Soubor:Lascaux2.jpg</a:t>
            </a:r>
            <a:r>
              <a:rPr lang="cs-CZ" sz="900" dirty="0"/>
              <a:t>. In: </a:t>
            </a:r>
            <a:r>
              <a:rPr lang="cs-CZ" sz="900" i="1" dirty="0" err="1"/>
              <a:t>Wikipedia</a:t>
            </a:r>
            <a:r>
              <a:rPr lang="cs-CZ" sz="900" dirty="0"/>
              <a:t>: </a:t>
            </a:r>
            <a:r>
              <a:rPr lang="cs-CZ" sz="900" i="1" dirty="0" err="1"/>
              <a:t>the</a:t>
            </a:r>
            <a:r>
              <a:rPr lang="cs-CZ" sz="900" i="1" dirty="0"/>
              <a:t> free </a:t>
            </a:r>
            <a:r>
              <a:rPr lang="cs-CZ" sz="900" i="1" dirty="0" err="1"/>
              <a:t>encyclopedia</a:t>
            </a:r>
            <a:r>
              <a:rPr lang="cs-CZ" sz="900" dirty="0"/>
              <a:t> [online]. San Francisco (CA): </a:t>
            </a:r>
            <a:r>
              <a:rPr lang="cs-CZ" sz="900" dirty="0" err="1"/>
              <a:t>Wikimedia</a:t>
            </a:r>
            <a:r>
              <a:rPr lang="cs-CZ" sz="900" dirty="0"/>
              <a:t> </a:t>
            </a:r>
            <a:r>
              <a:rPr lang="cs-CZ" sz="900" dirty="0" err="1"/>
              <a:t>Foundation</a:t>
            </a:r>
            <a:r>
              <a:rPr lang="cs-CZ" sz="900" dirty="0"/>
              <a:t>, 8. 4. 2007, 10:07 [cit. 2012-02-02]. Dostupné z: http://cs.wikipedia.org/wiki/Soubor:Lascaux2.jpg</a:t>
            </a:r>
            <a:br>
              <a:rPr lang="cs-CZ" sz="900" dirty="0"/>
            </a:br>
            <a:r>
              <a:rPr lang="cs-CZ" sz="900" dirty="0"/>
              <a:t/>
            </a:r>
            <a:br>
              <a:rPr lang="cs-CZ" sz="900" dirty="0"/>
            </a:br>
            <a:r>
              <a:rPr lang="cs-CZ" sz="900" dirty="0" err="1" smtClean="0"/>
              <a:t>Soubor:Homo</a:t>
            </a:r>
            <a:r>
              <a:rPr lang="cs-CZ" sz="900" dirty="0" smtClean="0"/>
              <a:t> </a:t>
            </a:r>
            <a:r>
              <a:rPr lang="cs-CZ" sz="900" dirty="0"/>
              <a:t>floresiensis.jpg. In: </a:t>
            </a:r>
            <a:r>
              <a:rPr lang="cs-CZ" sz="900" i="1" dirty="0" err="1"/>
              <a:t>Wikipedia</a:t>
            </a:r>
            <a:r>
              <a:rPr lang="cs-CZ" sz="900" dirty="0"/>
              <a:t>: </a:t>
            </a:r>
            <a:r>
              <a:rPr lang="cs-CZ" sz="900" i="1" dirty="0" err="1"/>
              <a:t>the</a:t>
            </a:r>
            <a:r>
              <a:rPr lang="cs-CZ" sz="900" i="1" dirty="0"/>
              <a:t> free </a:t>
            </a:r>
            <a:r>
              <a:rPr lang="cs-CZ" sz="900" i="1" dirty="0" err="1"/>
              <a:t>encyclopedia</a:t>
            </a:r>
            <a:r>
              <a:rPr lang="cs-CZ" sz="900" dirty="0"/>
              <a:t> [online]. San Francisco (CA): </a:t>
            </a:r>
            <a:r>
              <a:rPr lang="cs-CZ" sz="900" dirty="0" err="1"/>
              <a:t>Wikimedia</a:t>
            </a:r>
            <a:r>
              <a:rPr lang="cs-CZ" sz="900" dirty="0"/>
              <a:t> </a:t>
            </a:r>
            <a:r>
              <a:rPr lang="cs-CZ" sz="900" dirty="0" err="1"/>
              <a:t>Foundation</a:t>
            </a:r>
            <a:r>
              <a:rPr lang="cs-CZ" sz="900" dirty="0"/>
              <a:t>, 29. 11. 2008, 23:51, 29. 11. 2008, 23:55 [cit. 2012-02-02]. Dostupné z: http://cs.wikipedia.org/wiki/Soubor:Homo_floresiensis.jpg</a:t>
            </a:r>
            <a:br>
              <a:rPr lang="cs-CZ" sz="900" dirty="0"/>
            </a:br>
            <a:r>
              <a:rPr lang="cs-CZ" sz="900" dirty="0" smtClean="0"/>
              <a:t/>
            </a:r>
            <a:br>
              <a:rPr lang="cs-CZ" sz="900" dirty="0" smtClean="0"/>
            </a:br>
            <a:r>
              <a:rPr lang="cs-CZ" sz="900" dirty="0" err="1"/>
              <a:t>Soubor:Homo</a:t>
            </a:r>
            <a:r>
              <a:rPr lang="cs-CZ" sz="900" dirty="0"/>
              <a:t> </a:t>
            </a:r>
            <a:r>
              <a:rPr lang="cs-CZ" sz="900" dirty="0" err="1"/>
              <a:t>heidelbergensis</a:t>
            </a:r>
            <a:r>
              <a:rPr lang="cs-CZ" sz="900" dirty="0"/>
              <a:t> (10233446).</a:t>
            </a:r>
            <a:r>
              <a:rPr lang="cs-CZ" sz="900" dirty="0" err="1"/>
              <a:t>jpg</a:t>
            </a:r>
            <a:r>
              <a:rPr lang="cs-CZ" sz="900" dirty="0"/>
              <a:t>. In: </a:t>
            </a:r>
            <a:r>
              <a:rPr lang="cs-CZ" sz="900" i="1" dirty="0" err="1"/>
              <a:t>Wikipedia</a:t>
            </a:r>
            <a:r>
              <a:rPr lang="cs-CZ" sz="900" dirty="0"/>
              <a:t>: </a:t>
            </a:r>
            <a:r>
              <a:rPr lang="cs-CZ" sz="900" i="1" dirty="0" err="1"/>
              <a:t>the</a:t>
            </a:r>
            <a:r>
              <a:rPr lang="cs-CZ" sz="900" i="1" dirty="0"/>
              <a:t> free </a:t>
            </a:r>
            <a:r>
              <a:rPr lang="cs-CZ" sz="900" i="1" dirty="0" err="1"/>
              <a:t>encyclopedia</a:t>
            </a:r>
            <a:r>
              <a:rPr lang="cs-CZ" sz="900" dirty="0"/>
              <a:t> [online]. San Francisco (CA): </a:t>
            </a:r>
            <a:r>
              <a:rPr lang="cs-CZ" sz="900" dirty="0" err="1"/>
              <a:t>Wikimedia</a:t>
            </a:r>
            <a:r>
              <a:rPr lang="cs-CZ" sz="900" dirty="0"/>
              <a:t> </a:t>
            </a:r>
            <a:r>
              <a:rPr lang="cs-CZ" sz="900" dirty="0" err="1"/>
              <a:t>Foundation</a:t>
            </a:r>
            <a:r>
              <a:rPr lang="cs-CZ" sz="900" dirty="0"/>
              <a:t>, 19. 1. 2008, 09:28 Náhled verze z 19. 1. 2008, 09: [cit. 2012-02-28]. Dostupné z: http://cs.wikipedia.org/wiki/Soubor:Homo_heidelbergensis_%2810233446%29.jpg </a:t>
            </a:r>
            <a:r>
              <a:rPr lang="cs-CZ" sz="900" dirty="0" smtClean="0"/>
              <a:t/>
            </a:r>
            <a:br>
              <a:rPr lang="cs-CZ" sz="900" dirty="0" smtClean="0"/>
            </a:br>
            <a:r>
              <a:rPr lang="cs-CZ" sz="900" dirty="0"/>
              <a:t/>
            </a:r>
            <a:br>
              <a:rPr lang="cs-CZ" sz="900" dirty="0"/>
            </a:br>
            <a:r>
              <a:rPr lang="cs-CZ" sz="900" dirty="0" err="1" smtClean="0"/>
              <a:t>Soubor:Arrowhead.jpg</a:t>
            </a:r>
            <a:r>
              <a:rPr lang="cs-CZ" sz="900" dirty="0"/>
              <a:t>. In: </a:t>
            </a:r>
            <a:r>
              <a:rPr lang="cs-CZ" sz="900" i="1" dirty="0" err="1"/>
              <a:t>Wikipedia</a:t>
            </a:r>
            <a:r>
              <a:rPr lang="cs-CZ" sz="900" dirty="0"/>
              <a:t>: </a:t>
            </a:r>
            <a:r>
              <a:rPr lang="cs-CZ" sz="900" i="1" dirty="0" err="1"/>
              <a:t>the</a:t>
            </a:r>
            <a:r>
              <a:rPr lang="cs-CZ" sz="900" i="1" dirty="0"/>
              <a:t> free </a:t>
            </a:r>
            <a:r>
              <a:rPr lang="cs-CZ" sz="900" i="1" dirty="0" err="1"/>
              <a:t>encyclopedia</a:t>
            </a:r>
            <a:r>
              <a:rPr lang="cs-CZ" sz="900" dirty="0"/>
              <a:t> [online]. San Francisco (CA): </a:t>
            </a:r>
            <a:r>
              <a:rPr lang="cs-CZ" sz="900" dirty="0" err="1"/>
              <a:t>Wikimedia</a:t>
            </a:r>
            <a:r>
              <a:rPr lang="cs-CZ" sz="900" dirty="0"/>
              <a:t> </a:t>
            </a:r>
            <a:r>
              <a:rPr lang="cs-CZ" sz="900" dirty="0" err="1"/>
              <a:t>Foundation</a:t>
            </a:r>
            <a:r>
              <a:rPr lang="cs-CZ" sz="900" dirty="0"/>
              <a:t>, 20. 2. 2006, 15:28 Náhled verze z 20. 2. 2006, 15:, 9. 9. 2008, 04:44 [cit. 2012-02-02]. Dostupné z: http://cs.wikipedia.org/wiki/Soubor:Arrowhead.jpg </a:t>
            </a:r>
            <a:r>
              <a:rPr lang="cs-CZ" sz="900" dirty="0" smtClean="0"/>
              <a:t/>
            </a:r>
            <a:br>
              <a:rPr lang="cs-CZ" sz="900" dirty="0" smtClean="0"/>
            </a:br>
            <a:r>
              <a:rPr lang="cs-CZ" sz="900" dirty="0" smtClean="0"/>
              <a:t/>
            </a:r>
            <a:br>
              <a:rPr lang="cs-CZ" sz="900" dirty="0" smtClean="0"/>
            </a:br>
            <a:r>
              <a:rPr lang="cs-CZ" sz="900" dirty="0" err="1"/>
              <a:t>Soubor:Lovci</a:t>
            </a:r>
            <a:r>
              <a:rPr lang="cs-CZ" sz="900" dirty="0"/>
              <a:t> mamutu mammoth.jpg. In: </a:t>
            </a:r>
            <a:r>
              <a:rPr lang="cs-CZ" sz="900" i="1" dirty="0" err="1"/>
              <a:t>Wikipedia</a:t>
            </a:r>
            <a:r>
              <a:rPr lang="cs-CZ" sz="900" dirty="0"/>
              <a:t>: </a:t>
            </a:r>
            <a:r>
              <a:rPr lang="cs-CZ" sz="900" i="1" dirty="0" err="1"/>
              <a:t>the</a:t>
            </a:r>
            <a:r>
              <a:rPr lang="cs-CZ" sz="900" i="1" dirty="0"/>
              <a:t> free </a:t>
            </a:r>
            <a:r>
              <a:rPr lang="cs-CZ" sz="900" i="1" dirty="0" err="1"/>
              <a:t>encyclopedia</a:t>
            </a:r>
            <a:r>
              <a:rPr lang="cs-CZ" sz="900" dirty="0"/>
              <a:t> [online]. San Francisco (CA): </a:t>
            </a:r>
            <a:r>
              <a:rPr lang="cs-CZ" sz="900" dirty="0" err="1"/>
              <a:t>Wikimedia</a:t>
            </a:r>
            <a:r>
              <a:rPr lang="cs-CZ" sz="900" dirty="0"/>
              <a:t> </a:t>
            </a:r>
            <a:r>
              <a:rPr lang="cs-CZ" sz="900" dirty="0" err="1"/>
              <a:t>Foundation</a:t>
            </a:r>
            <a:r>
              <a:rPr lang="cs-CZ" sz="900" dirty="0"/>
              <a:t>, 2. 9. 2007, 20:07 [cit. 2012-02-28]. Dostupné z: http://cs.wikipedia.org/wiki/Soubor:Lovci_mamutu_mammoth.jpg </a:t>
            </a:r>
            <a:r>
              <a:rPr lang="cs-CZ" sz="900" dirty="0" smtClean="0"/>
              <a:t/>
            </a:r>
            <a:br>
              <a:rPr lang="cs-CZ" sz="900" dirty="0" smtClean="0"/>
            </a:br>
            <a:r>
              <a:rPr lang="cs-CZ" sz="900" dirty="0"/>
              <a:t/>
            </a:r>
            <a:br>
              <a:rPr lang="cs-CZ" sz="900" dirty="0"/>
            </a:br>
            <a:r>
              <a:rPr lang="cs-CZ" sz="900" dirty="0" err="1" smtClean="0"/>
              <a:t>Soubor:Vestonicka</a:t>
            </a:r>
            <a:r>
              <a:rPr lang="cs-CZ" sz="900" dirty="0" smtClean="0"/>
              <a:t> </a:t>
            </a:r>
            <a:r>
              <a:rPr lang="cs-CZ" sz="900" dirty="0" err="1"/>
              <a:t>venuse</a:t>
            </a:r>
            <a:r>
              <a:rPr lang="cs-CZ" sz="900" dirty="0"/>
              <a:t> edit.jpg. In: </a:t>
            </a:r>
            <a:r>
              <a:rPr lang="cs-CZ" sz="900" i="1" dirty="0" err="1"/>
              <a:t>Wikipedia</a:t>
            </a:r>
            <a:r>
              <a:rPr lang="cs-CZ" sz="900" dirty="0"/>
              <a:t>: </a:t>
            </a:r>
            <a:r>
              <a:rPr lang="cs-CZ" sz="900" i="1" dirty="0" err="1"/>
              <a:t>the</a:t>
            </a:r>
            <a:r>
              <a:rPr lang="cs-CZ" sz="900" i="1" dirty="0"/>
              <a:t> free </a:t>
            </a:r>
            <a:r>
              <a:rPr lang="cs-CZ" sz="900" i="1" dirty="0" err="1"/>
              <a:t>encyclopedia</a:t>
            </a:r>
            <a:r>
              <a:rPr lang="cs-CZ" sz="900" dirty="0"/>
              <a:t> [online]. San Francisco (CA): </a:t>
            </a:r>
            <a:r>
              <a:rPr lang="cs-CZ" sz="900" dirty="0" err="1"/>
              <a:t>Wikimedia</a:t>
            </a:r>
            <a:r>
              <a:rPr lang="cs-CZ" sz="900" dirty="0"/>
              <a:t> </a:t>
            </a:r>
            <a:r>
              <a:rPr lang="cs-CZ" sz="900" dirty="0" err="1"/>
              <a:t>Foundation</a:t>
            </a:r>
            <a:r>
              <a:rPr lang="cs-CZ" sz="900" dirty="0"/>
              <a:t>, 4. 9. 2007, 13:18 Náhled verze z 4. 9. 2007, 13:18 [cit. 2012-02-02]. Dostupné z: http://cs.wikipedia.org/wiki/Soubor:Vestonicka_venuse_edit.jpg </a:t>
            </a:r>
            <a:r>
              <a:rPr lang="cs-CZ" sz="900" dirty="0" smtClean="0"/>
              <a:t/>
            </a:r>
            <a:br>
              <a:rPr lang="cs-CZ" sz="900" dirty="0" smtClean="0"/>
            </a:br>
            <a:r>
              <a:rPr lang="cs-CZ" sz="900" dirty="0"/>
              <a:t/>
            </a:r>
            <a:br>
              <a:rPr lang="cs-CZ" sz="900" dirty="0"/>
            </a:br>
            <a:r>
              <a:rPr lang="cs-CZ" sz="900" dirty="0" err="1"/>
              <a:t>Soubor:JomonPottery.JPG</a:t>
            </a:r>
            <a:r>
              <a:rPr lang="cs-CZ" sz="900" dirty="0"/>
              <a:t>. In: </a:t>
            </a:r>
            <a:r>
              <a:rPr lang="cs-CZ" sz="900" i="1" dirty="0" err="1"/>
              <a:t>Wikipedia</a:t>
            </a:r>
            <a:r>
              <a:rPr lang="cs-CZ" sz="900" dirty="0"/>
              <a:t>: </a:t>
            </a:r>
            <a:r>
              <a:rPr lang="cs-CZ" sz="900" i="1" dirty="0" err="1"/>
              <a:t>the</a:t>
            </a:r>
            <a:r>
              <a:rPr lang="cs-CZ" sz="900" i="1" dirty="0"/>
              <a:t> free </a:t>
            </a:r>
            <a:r>
              <a:rPr lang="cs-CZ" sz="900" i="1" dirty="0" err="1"/>
              <a:t>encyclopedia</a:t>
            </a:r>
            <a:r>
              <a:rPr lang="cs-CZ" sz="900" dirty="0"/>
              <a:t> [online]. San Francisco (CA): </a:t>
            </a:r>
            <a:r>
              <a:rPr lang="cs-CZ" sz="900" dirty="0" err="1"/>
              <a:t>Wikimedia</a:t>
            </a:r>
            <a:r>
              <a:rPr lang="cs-CZ" sz="900" dirty="0"/>
              <a:t> </a:t>
            </a:r>
            <a:r>
              <a:rPr lang="cs-CZ" sz="900" dirty="0" err="1"/>
              <a:t>Foundation</a:t>
            </a:r>
            <a:r>
              <a:rPr lang="cs-CZ" sz="900" dirty="0"/>
              <a:t>, 21. 12. 2004, 19:11, 10. 2. 2010, 06:46 [cit. 2012-02-02]. Dostupné z: http://cs.wikipedia.org/wiki/Soubor:JomonPottery.JPG </a:t>
            </a:r>
            <a:br>
              <a:rPr lang="cs-CZ" sz="900" dirty="0"/>
            </a:br>
            <a:r>
              <a:rPr lang="cs-CZ" sz="900" dirty="0"/>
              <a:t/>
            </a:r>
            <a:br>
              <a:rPr lang="cs-CZ" sz="900" dirty="0"/>
            </a:br>
            <a:r>
              <a:rPr lang="cs-CZ" sz="900" dirty="0" err="1"/>
              <a:t>Soubor:Collier</a:t>
            </a:r>
            <a:r>
              <a:rPr lang="cs-CZ" sz="900" dirty="0"/>
              <a:t> de Penne.jpg. In: </a:t>
            </a:r>
            <a:r>
              <a:rPr lang="cs-CZ" sz="900" i="1" dirty="0" err="1"/>
              <a:t>Wikipedia</a:t>
            </a:r>
            <a:r>
              <a:rPr lang="cs-CZ" sz="900" dirty="0"/>
              <a:t>: </a:t>
            </a:r>
            <a:r>
              <a:rPr lang="cs-CZ" sz="900" i="1" dirty="0" err="1"/>
              <a:t>the</a:t>
            </a:r>
            <a:r>
              <a:rPr lang="cs-CZ" sz="900" i="1" dirty="0"/>
              <a:t> free </a:t>
            </a:r>
            <a:r>
              <a:rPr lang="cs-CZ" sz="900" i="1" dirty="0" err="1"/>
              <a:t>encyclopedia</a:t>
            </a:r>
            <a:r>
              <a:rPr lang="cs-CZ" sz="900" dirty="0"/>
              <a:t> [online]. San Francisco (CA): </a:t>
            </a:r>
            <a:r>
              <a:rPr lang="cs-CZ" sz="900" dirty="0" err="1"/>
              <a:t>Wikimedia</a:t>
            </a:r>
            <a:r>
              <a:rPr lang="cs-CZ" sz="900" dirty="0"/>
              <a:t> </a:t>
            </a:r>
            <a:r>
              <a:rPr lang="cs-CZ" sz="900" dirty="0" err="1"/>
              <a:t>Foundation</a:t>
            </a:r>
            <a:r>
              <a:rPr lang="cs-CZ" sz="900" dirty="0"/>
              <a:t>, 29. 6. 2010, 16:20 [cit. 2012-02-02]. Dostupné z: http://cs.wikipedia.org/wiki/Soubor:Collier_de_Penne.jpg </a:t>
            </a:r>
            <a:br>
              <a:rPr lang="cs-CZ" sz="900" dirty="0"/>
            </a:br>
            <a:r>
              <a:rPr lang="cs-CZ" sz="900" dirty="0"/>
              <a:t/>
            </a:r>
            <a:br>
              <a:rPr lang="cs-CZ" sz="900" dirty="0"/>
            </a:br>
            <a:r>
              <a:rPr lang="cs-CZ" sz="900" dirty="0" err="1"/>
              <a:t>Soubor:Biigabe</a:t>
            </a:r>
            <a:r>
              <a:rPr lang="cs-CZ" sz="900" dirty="0"/>
              <a:t> Sax.jpg. In: </a:t>
            </a:r>
            <a:r>
              <a:rPr lang="cs-CZ" sz="900" i="1" dirty="0" err="1"/>
              <a:t>Wikipedia</a:t>
            </a:r>
            <a:r>
              <a:rPr lang="cs-CZ" sz="900" dirty="0"/>
              <a:t>: </a:t>
            </a:r>
            <a:r>
              <a:rPr lang="cs-CZ" sz="900" i="1" dirty="0" err="1"/>
              <a:t>the</a:t>
            </a:r>
            <a:r>
              <a:rPr lang="cs-CZ" sz="900" i="1" dirty="0"/>
              <a:t> free </a:t>
            </a:r>
            <a:r>
              <a:rPr lang="cs-CZ" sz="900" i="1" dirty="0" err="1"/>
              <a:t>encyclopedia</a:t>
            </a:r>
            <a:r>
              <a:rPr lang="cs-CZ" sz="900" dirty="0"/>
              <a:t> [online]. San Francisco (CA): </a:t>
            </a:r>
            <a:r>
              <a:rPr lang="cs-CZ" sz="900" dirty="0" err="1"/>
              <a:t>Wikimedia</a:t>
            </a:r>
            <a:r>
              <a:rPr lang="cs-CZ" sz="900" dirty="0"/>
              <a:t> </a:t>
            </a:r>
            <a:r>
              <a:rPr lang="cs-CZ" sz="900" dirty="0" err="1"/>
              <a:t>Foundation</a:t>
            </a:r>
            <a:r>
              <a:rPr lang="cs-CZ" sz="900" dirty="0"/>
              <a:t>, 7. 10. 2006, 03:00 [cit. 2012-02-02]. Dostupné z: http://cs.wikipedia.org/wiki/Soubor:Biigabe_Sax.jpg </a:t>
            </a:r>
            <a:r>
              <a:rPr lang="cs-CZ" sz="900" dirty="0" smtClean="0"/>
              <a:t/>
            </a:r>
            <a:br>
              <a:rPr lang="cs-CZ" sz="900" dirty="0" smtClean="0"/>
            </a:br>
            <a:r>
              <a:rPr lang="cs-CZ" sz="900" dirty="0"/>
              <a:t/>
            </a:r>
            <a:br>
              <a:rPr lang="cs-CZ" sz="900" dirty="0"/>
            </a:br>
            <a:r>
              <a:rPr lang="cs-CZ" sz="900" dirty="0" err="1"/>
              <a:t>Soubor:Ra</a:t>
            </a:r>
            <a:r>
              <a:rPr lang="cs-CZ" sz="900" dirty="0"/>
              <a:t> Barque.jpg. In: </a:t>
            </a:r>
            <a:r>
              <a:rPr lang="cs-CZ" sz="900" i="1" dirty="0" err="1"/>
              <a:t>Wikipedia</a:t>
            </a:r>
            <a:r>
              <a:rPr lang="cs-CZ" sz="900" dirty="0"/>
              <a:t>: </a:t>
            </a:r>
            <a:r>
              <a:rPr lang="cs-CZ" sz="900" i="1" dirty="0" err="1"/>
              <a:t>the</a:t>
            </a:r>
            <a:r>
              <a:rPr lang="cs-CZ" sz="900" i="1" dirty="0"/>
              <a:t> free </a:t>
            </a:r>
            <a:r>
              <a:rPr lang="cs-CZ" sz="900" i="1" dirty="0" err="1"/>
              <a:t>encyclopedia</a:t>
            </a:r>
            <a:r>
              <a:rPr lang="cs-CZ" sz="900" dirty="0"/>
              <a:t> [online]. San Francisco (CA): </a:t>
            </a:r>
            <a:r>
              <a:rPr lang="cs-CZ" sz="900" dirty="0" err="1"/>
              <a:t>Wikimedia</a:t>
            </a:r>
            <a:r>
              <a:rPr lang="cs-CZ" sz="900" dirty="0"/>
              <a:t> </a:t>
            </a:r>
            <a:r>
              <a:rPr lang="cs-CZ" sz="900" dirty="0" err="1"/>
              <a:t>Foundation</a:t>
            </a:r>
            <a:r>
              <a:rPr lang="cs-CZ" sz="900" dirty="0"/>
              <a:t>, 20. 12. 2005, 01:34 [cit. 2012-02-02]. Dostupné z: http://cs.wikipedia.org/wiki/Soubor:Ra_Barque.jpg </a:t>
            </a:r>
            <a:br>
              <a:rPr lang="cs-CZ" sz="900" dirty="0"/>
            </a:br>
            <a:r>
              <a:rPr lang="cs-CZ" sz="900" dirty="0" smtClean="0"/>
              <a:t/>
            </a:r>
            <a:br>
              <a:rPr lang="cs-CZ" sz="900" dirty="0" smtClean="0"/>
            </a:br>
            <a:endParaRPr lang="cs-CZ" sz="900" dirty="0"/>
          </a:p>
        </p:txBody>
      </p:sp>
    </p:spTree>
    <p:extLst>
      <p:ext uri="{BB962C8B-B14F-4D97-AF65-F5344CB8AC3E}">
        <p14:creationId xmlns:p14="http://schemas.microsoft.com/office/powerpoint/2010/main" xmlns="" val="2349278591"/>
      </p:ext>
    </p:extLst>
  </p:cSld>
  <p:clrMapOvr>
    <a:masterClrMapping/>
  </p:clrMapOvr>
</p:sld>
</file>

<file path=ppt/theme/theme1.xml><?xml version="1.0" encoding="utf-8"?>
<a:theme xmlns:a="http://schemas.openxmlformats.org/drawingml/2006/main" name="Summer">
  <a:themeElements>
    <a:clrScheme name="Human">
      <a:dk1>
        <a:sysClr val="windowText" lastClr="000000"/>
      </a:dk1>
      <a:lt1>
        <a:sysClr val="window" lastClr="FFFFFF"/>
      </a:lt1>
      <a:dk2>
        <a:srgbClr val="795339"/>
      </a:dk2>
      <a:lt2>
        <a:srgbClr val="F7EEDD"/>
      </a:lt2>
      <a:accent1>
        <a:srgbClr val="AD2E27"/>
      </a:accent1>
      <a:accent2>
        <a:srgbClr val="3F3D66"/>
      </a:accent2>
      <a:accent3>
        <a:srgbClr val="17517A"/>
      </a:accent3>
      <a:accent4>
        <a:srgbClr val="877E48"/>
      </a:accent4>
      <a:accent5>
        <a:srgbClr val="AF8B1E"/>
      </a:accent5>
      <a:accent6>
        <a:srgbClr val="A35E21"/>
      </a:accent6>
      <a:hlink>
        <a:srgbClr val="9B7300"/>
      </a:hlink>
      <a:folHlink>
        <a:srgbClr val="D6A73B"/>
      </a:folHlink>
    </a:clrScheme>
    <a:fontScheme name="Summer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ummer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satMod val="120000"/>
                <a:lumMod val="110000"/>
              </a:schemeClr>
            </a:gs>
            <a:gs pos="100000">
              <a:schemeClr val="phClr">
                <a:shade val="90000"/>
                <a:lumMod val="9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shade val="80000"/>
                <a:hueMod val="110000"/>
                <a:satMod val="120000"/>
              </a:schemeClr>
            </a:gs>
            <a:gs pos="100000">
              <a:schemeClr val="phClr">
                <a:shade val="60000"/>
                <a:hueMod val="40000"/>
                <a:satMod val="120000"/>
                <a:lumMod val="103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7000"/>
                <a:shade val="80000"/>
                <a:hueMod val="110000"/>
                <a:satMod val="130000"/>
                <a:lumMod val="100000"/>
              </a:schemeClr>
            </a:gs>
            <a:gs pos="100000">
              <a:schemeClr val="phClr">
                <a:shade val="60000"/>
                <a:hueMod val="40000"/>
                <a:satMod val="120000"/>
                <a:lumMod val="103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Léto</Template>
  <TotalTime>172</TotalTime>
  <Words>235</Words>
  <Application>Microsoft Office PowerPoint</Application>
  <PresentationFormat>Předvádění na obrazovce (4:3)</PresentationFormat>
  <Paragraphs>59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Summer</vt:lpstr>
      <vt:lpstr>Snímek 1</vt:lpstr>
      <vt:lpstr>ANOTACE</vt:lpstr>
      <vt:lpstr>PRAVĚK</vt:lpstr>
      <vt:lpstr>ARCHEOLOGIE</vt:lpstr>
      <vt:lpstr>ROZDĚLENÍ</vt:lpstr>
      <vt:lpstr>Doba kamenná</vt:lpstr>
      <vt:lpstr>Starší doba kamenná</vt:lpstr>
      <vt:lpstr>Lovci mamutů</vt:lpstr>
      <vt:lpstr>Mladší doba kamenná</vt:lpstr>
      <vt:lpstr>Doba bronzová</vt:lpstr>
      <vt:lpstr>Doba železná</vt:lpstr>
      <vt:lpstr>NÁBOŽENSTVÍ</vt:lpstr>
      <vt:lpstr> POUŽITÉ ZDROJE   Soubor:Lascaux, replica 05.JPG. In: Wikipedia: the free encyclopedia [online]. San Francisco (CA): Wikimedia Foundation, 30. 5. 2009, 21:58 [cit. 2012-02-02]. Dostupné z: http://cs.wikipedia.org/wiki/Soubor:Lascaux,_replica_05.JPG   Soubor:Lascaux2.jpg. In: Wikipedia: the free encyclopedia [online]. San Francisco (CA): Wikimedia Foundation, 8. 4. 2007, 10:07 [cit. 2012-02-02]. Dostupné z: http://cs.wikipedia.org/wiki/Soubor:Lascaux2.jpg  Soubor:Homo floresiensis.jpg. In: Wikipedia: the free encyclopedia [online]. San Francisco (CA): Wikimedia Foundation, 29. 11. 2008, 23:51, 29. 11. 2008, 23:55 [cit. 2012-02-02]. Dostupné z: http://cs.wikipedia.org/wiki/Soubor:Homo_floresiensis.jpg  Soubor:Homo heidelbergensis (10233446).jpg. In: Wikipedia: the free encyclopedia [online]. San Francisco (CA): Wikimedia Foundation, 19. 1. 2008, 09:28 Náhled verze z 19. 1. 2008, 09: [cit. 2012-02-28]. Dostupné z: http://cs.wikipedia.org/wiki/Soubor:Homo_heidelbergensis_%2810233446%29.jpg   Soubor:Arrowhead.jpg. In: Wikipedia: the free encyclopedia [online]. San Francisco (CA): Wikimedia Foundation, 20. 2. 2006, 15:28 Náhled verze z 20. 2. 2006, 15:, 9. 9. 2008, 04:44 [cit. 2012-02-02]. Dostupné z: http://cs.wikipedia.org/wiki/Soubor:Arrowhead.jpg   Soubor:Lovci mamutu mammoth.jpg. In: Wikipedia: the free encyclopedia [online]. San Francisco (CA): Wikimedia Foundation, 2. 9. 2007, 20:07 [cit. 2012-02-28]. Dostupné z: http://cs.wikipedia.org/wiki/Soubor:Lovci_mamutu_mammoth.jpg   Soubor:Vestonicka venuse edit.jpg. In: Wikipedia: the free encyclopedia [online]. San Francisco (CA): Wikimedia Foundation, 4. 9. 2007, 13:18 Náhled verze z 4. 9. 2007, 13:18 [cit. 2012-02-02]. Dostupné z: http://cs.wikipedia.org/wiki/Soubor:Vestonicka_venuse_edit.jpg   Soubor:JomonPottery.JPG. In: Wikipedia: the free encyclopedia [online]. San Francisco (CA): Wikimedia Foundation, 21. 12. 2004, 19:11, 10. 2. 2010, 06:46 [cit. 2012-02-02]. Dostupné z: http://cs.wikipedia.org/wiki/Soubor:JomonPottery.JPG   Soubor:Collier de Penne.jpg. In: Wikipedia: the free encyclopedia [online]. San Francisco (CA): Wikimedia Foundation, 29. 6. 2010, 16:20 [cit. 2012-02-02]. Dostupné z: http://cs.wikipedia.org/wiki/Soubor:Collier_de_Penne.jpg   Soubor:Biigabe Sax.jpg. In: Wikipedia: the free encyclopedia [online]. San Francisco (CA): Wikimedia Foundation, 7. 10. 2006, 03:00 [cit. 2012-02-02]. Dostupné z: http://cs.wikipedia.org/wiki/Soubor:Biigabe_Sax.jpg   Soubor:Ra Barque.jpg. In: Wikipedia: the free encyclopedia [online]. San Francisco (CA): Wikimedia Foundation, 20. 12. 2005, 01:34 [cit. 2012-02-02]. Dostupné z: http://cs.wikipedia.org/wiki/Soubor:Ra_Barque.jpg   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MP</dc:creator>
  <cp:lastModifiedBy>Dum</cp:lastModifiedBy>
  <cp:revision>23</cp:revision>
  <dcterms:created xsi:type="dcterms:W3CDTF">2012-02-02T14:46:58Z</dcterms:created>
  <dcterms:modified xsi:type="dcterms:W3CDTF">2013-12-13T08:15:24Z</dcterms:modified>
</cp:coreProperties>
</file>