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9" r:id="rId4"/>
    <p:sldId id="258" r:id="rId5"/>
    <p:sldId id="270" r:id="rId6"/>
    <p:sldId id="271" r:id="rId7"/>
    <p:sldId id="272" r:id="rId8"/>
    <p:sldId id="273" r:id="rId9"/>
    <p:sldId id="266" r:id="rId10"/>
    <p:sldId id="274" r:id="rId11"/>
    <p:sldId id="27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3307149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VY_32_INOVACE_1821_VÁLEC_SLOVNÍ_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ÚLOHY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Řešení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slovních úloh s využitím výpočtu objemu a povrchu válce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Je zaměřena na procvičení řešení slovních úloh z praxe s využitím znalostí o výpočtu objemu a povrchu válce.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Žáci si zopakují základní pojmy – poloměr, průměr, výška tělesa, podstava, plášť, síť válce, povrch, objem válce, obvod a obsah kruhu.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25. 3. 2013</a:t>
            </a:r>
          </a:p>
          <a:p>
            <a:pPr marL="0" indent="0">
              <a:buNone/>
            </a:pPr>
            <a:endParaRPr lang="cs-CZ" sz="3600" b="1" dirty="0"/>
          </a:p>
          <a:p>
            <a:pPr algn="ctr"/>
            <a:r>
              <a:rPr lang="cs-CZ" sz="3600" b="1" dirty="0" smtClean="0"/>
              <a:t>Klíčová slova:</a:t>
            </a:r>
            <a:r>
              <a:rPr lang="cs-CZ" sz="3600" dirty="0" smtClean="0"/>
              <a:t> válec, </a:t>
            </a:r>
            <a:r>
              <a:rPr lang="cs-CZ" sz="3600" dirty="0"/>
              <a:t>poloměr, průměr, výška tělesa, podstava, plášť, síť válce, povrch, objem válce, </a:t>
            </a:r>
            <a:r>
              <a:rPr lang="cs-CZ" sz="3600" dirty="0" smtClean="0"/>
              <a:t>obvod kruhu, </a:t>
            </a:r>
            <a:r>
              <a:rPr lang="cs-CZ" sz="3600" dirty="0"/>
              <a:t>obsah </a:t>
            </a:r>
            <a:r>
              <a:rPr lang="cs-CZ" sz="3600" dirty="0" smtClean="0"/>
              <a:t>kruhu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VÁLEC</a:t>
            </a:r>
            <a:endParaRPr lang="cs-CZ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4" y="1844824"/>
                <a:ext cx="8280920" cy="16312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000" b="1" dirty="0" smtClean="0"/>
                  <a:t>rotační těleso</a:t>
                </a:r>
                <a:r>
                  <a:rPr lang="cs-CZ" sz="2000" dirty="0" smtClean="0"/>
                  <a:t> </a:t>
                </a:r>
                <a:r>
                  <a:rPr lang="cs-CZ" sz="2000" dirty="0" smtClean="0">
                    <a:sym typeface="Wingdings" pitchFamily="2" charset="2"/>
                  </a:rPr>
                  <a:t> vzniká rotací (otáčením) obdélníku kolem osy</a:t>
                </a:r>
                <a:endParaRPr lang="cs-CZ" sz="2000" dirty="0" smtClean="0"/>
              </a:p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000" dirty="0"/>
                  <a:t>p</a:t>
                </a:r>
                <a:r>
                  <a:rPr lang="cs-CZ" sz="2000" dirty="0" smtClean="0"/>
                  <a:t>odstavy = kruhy</a:t>
                </a:r>
              </a:p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000" dirty="0" smtClean="0"/>
                  <a:t>objem válce ….  V = </a:t>
                </a:r>
                <a:r>
                  <a:rPr lang="cs-CZ" sz="2000" dirty="0" err="1" smtClean="0"/>
                  <a:t>S</a:t>
                </a:r>
                <a:r>
                  <a:rPr lang="cs-CZ" sz="2000" baseline="-25000" dirty="0" err="1" smtClean="0"/>
                  <a:t>p</a:t>
                </a:r>
                <a:r>
                  <a:rPr lang="cs-CZ" sz="2000" dirty="0" smtClean="0"/>
                  <a:t> . v   </a:t>
                </a:r>
                <a:r>
                  <a:rPr lang="cs-CZ" sz="2000" dirty="0" smtClean="0">
                    <a:sym typeface="Wingdings" pitchFamily="2" charset="2"/>
                  </a:rPr>
                  <a:t>  </a:t>
                </a:r>
                <a:r>
                  <a:rPr lang="cs-CZ" sz="2000" b="1" dirty="0" smtClean="0">
                    <a:sym typeface="Wingdings" pitchFamily="2" charset="2"/>
                  </a:rPr>
                  <a:t>V = </a:t>
                </a:r>
                <a14:m>
                  <m:oMath xmlns:m="http://schemas.openxmlformats.org/officeDocument/2006/math">
                    <m:r>
                      <a:rPr lang="el-GR" sz="2000" b="1" i="1" smtClean="0">
                        <a:latin typeface="Cambria Math"/>
                        <a:sym typeface="Wingdings" pitchFamily="2" charset="2"/>
                      </a:rPr>
                      <m:t>𝝅</m:t>
                    </m:r>
                    <m:r>
                      <a:rPr lang="cs-CZ" sz="2000" b="1" i="1" smtClean="0">
                        <a:latin typeface="Cambria Math"/>
                        <a:sym typeface="Wingdings" pitchFamily="2" charset="2"/>
                      </a:rPr>
                      <m:t> . </m:t>
                    </m:r>
                  </m:oMath>
                </a14:m>
                <a:r>
                  <a:rPr lang="cs-CZ" sz="2000" b="1" dirty="0" smtClean="0"/>
                  <a:t>r</a:t>
                </a:r>
                <a:r>
                  <a:rPr lang="cs-CZ" sz="2000" b="1" baseline="30000" dirty="0" smtClean="0"/>
                  <a:t>2</a:t>
                </a:r>
                <a:r>
                  <a:rPr lang="cs-CZ" sz="2000" b="1" dirty="0" smtClean="0"/>
                  <a:t> . v         (</a:t>
                </a:r>
                <a:r>
                  <a:rPr lang="el-GR" sz="2000" b="1" dirty="0" smtClean="0"/>
                  <a:t>π</a:t>
                </a:r>
                <a:r>
                  <a:rPr lang="cs-CZ" sz="2000" b="1" dirty="0" smtClean="0"/>
                  <a:t> = 3,14)</a:t>
                </a:r>
              </a:p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000" dirty="0"/>
                  <a:t>p</a:t>
                </a:r>
                <a:r>
                  <a:rPr lang="cs-CZ" sz="2000" dirty="0" smtClean="0"/>
                  <a:t>ovrch válce ….  S = 2. </a:t>
                </a:r>
                <a:r>
                  <a:rPr lang="cs-CZ" sz="2000" dirty="0" err="1" smtClean="0"/>
                  <a:t>S</a:t>
                </a:r>
                <a:r>
                  <a:rPr lang="cs-CZ" sz="2000" baseline="-25000" dirty="0" err="1" smtClean="0"/>
                  <a:t>p</a:t>
                </a:r>
                <a:r>
                  <a:rPr lang="cs-CZ" sz="2000" baseline="-25000" dirty="0" smtClean="0"/>
                  <a:t>  </a:t>
                </a:r>
                <a:r>
                  <a:rPr lang="cs-CZ" sz="2000" dirty="0" smtClean="0"/>
                  <a:t>+ </a:t>
                </a:r>
                <a:r>
                  <a:rPr lang="cs-CZ" sz="2000" dirty="0" err="1" smtClean="0"/>
                  <a:t>S</a:t>
                </a:r>
                <a:r>
                  <a:rPr lang="cs-CZ" sz="2000" baseline="-25000" dirty="0" err="1" smtClean="0"/>
                  <a:t>pl</a:t>
                </a:r>
                <a:r>
                  <a:rPr lang="cs-CZ" sz="2000" dirty="0" smtClean="0"/>
                  <a:t>   </a:t>
                </a:r>
                <a:r>
                  <a:rPr lang="cs-CZ" sz="2000" dirty="0" smtClean="0">
                    <a:sym typeface="Wingdings" pitchFamily="2" charset="2"/>
                  </a:rPr>
                  <a:t>   </a:t>
                </a:r>
                <a:r>
                  <a:rPr lang="cs-CZ" sz="2000" b="1" dirty="0" smtClean="0">
                    <a:sym typeface="Wingdings" pitchFamily="2" charset="2"/>
                  </a:rPr>
                  <a:t>S = 2 . </a:t>
                </a:r>
                <a14:m>
                  <m:oMath xmlns:m="http://schemas.openxmlformats.org/officeDocument/2006/math">
                    <m:r>
                      <a:rPr lang="el-GR" sz="2000" b="1" i="1">
                        <a:latin typeface="Cambria Math"/>
                        <a:sym typeface="Wingdings" pitchFamily="2" charset="2"/>
                      </a:rPr>
                      <m:t>𝝅</m:t>
                    </m:r>
                  </m:oMath>
                </a14:m>
                <a:r>
                  <a:rPr lang="cs-CZ" sz="2000" dirty="0" smtClean="0"/>
                  <a:t> </a:t>
                </a:r>
                <a:r>
                  <a:rPr lang="cs-CZ" sz="2000" b="1" dirty="0" smtClean="0"/>
                  <a:t>. r . (r + v)</a:t>
                </a:r>
                <a:endParaRPr lang="cs-CZ" sz="2000" dirty="0" smtClean="0"/>
              </a:p>
              <a:p>
                <a:pPr marL="285750" indent="-285750">
                  <a:buFont typeface="Arial" pitchFamily="34" charset="0"/>
                  <a:buChar char="•"/>
                </a:pPr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844824"/>
                <a:ext cx="8280920" cy="1631216"/>
              </a:xfrm>
              <a:prstGeom prst="rect">
                <a:avLst/>
              </a:prstGeom>
              <a:blipFill rotWithShape="1">
                <a:blip r:embed="rId2"/>
                <a:stretch>
                  <a:fillRect l="-663" t="-22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 descr="C:\Users\profesor\AppData\Local\Microsoft\Windows\Temporary Internet Files\Content.IE5\2Q3H3TXW\MP90034169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764070"/>
            <a:ext cx="1728192" cy="266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profesor\AppData\Local\Microsoft\Windows\Temporary Internet Files\Content.IE5\8EJ456R3\MP90034160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64071"/>
            <a:ext cx="1728192" cy="266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2Q3H3TXW\MP9004030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64072"/>
            <a:ext cx="316835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fesor\AppData\Local\Microsoft\Windows\Temporary Internet Files\Content.IE5\3DTH1UVK\MP90017536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64072"/>
            <a:ext cx="216024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3343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</a:rPr>
              <a:t>1. úloha</a:t>
            </a:r>
            <a:endParaRPr lang="cs-CZ" sz="6000" b="1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profesor\AppData\Local\Microsoft\Windows\Temporary Internet Files\Content.IE5\CB2KT72U\MP90018512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24566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1412388"/>
            <a:ext cx="498823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Vypočítej hmotnost jedné smrkové klády    v tunách, jestliže má délku 10 metrů a její průměr je 30 cm. </a:t>
            </a:r>
          </a:p>
          <a:p>
            <a:r>
              <a:rPr lang="cs-CZ" sz="4000" dirty="0" smtClean="0">
                <a:solidFill>
                  <a:schemeClr val="tx2"/>
                </a:solidFill>
              </a:rPr>
              <a:t>Hustota smrkového </a:t>
            </a:r>
          </a:p>
          <a:p>
            <a:r>
              <a:rPr lang="cs-CZ" sz="4000" dirty="0" smtClean="0">
                <a:solidFill>
                  <a:schemeClr val="tx2"/>
                </a:solidFill>
              </a:rPr>
              <a:t>dřeva je 650 kg/m</a:t>
            </a:r>
            <a:r>
              <a:rPr lang="cs-CZ" sz="4000" baseline="30000" dirty="0" smtClean="0">
                <a:solidFill>
                  <a:schemeClr val="tx2"/>
                </a:solidFill>
              </a:rPr>
              <a:t>3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61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4" name="Vývojový diagram: paměť s přímým přístupem 3"/>
          <p:cNvSpPr/>
          <p:nvPr/>
        </p:nvSpPr>
        <p:spPr>
          <a:xfrm>
            <a:off x="878423" y="1273576"/>
            <a:ext cx="4012588" cy="1656184"/>
          </a:xfrm>
          <a:prstGeom prst="flowChartMagneticDrum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>
            <a:stCxn id="4" idx="3"/>
            <a:endCxn id="4" idx="4"/>
          </p:cNvCxnSpPr>
          <p:nvPr/>
        </p:nvCxnSpPr>
        <p:spPr>
          <a:xfrm>
            <a:off x="3553482" y="2101668"/>
            <a:ext cx="1337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557883" y="1728113"/>
            <a:ext cx="127150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d = 30 cm = 0,30 m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59861" y="3068960"/>
            <a:ext cx="67197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/>
              <a:t>v</a:t>
            </a:r>
            <a:r>
              <a:rPr lang="cs-CZ" sz="1100" dirty="0" smtClean="0"/>
              <a:t> = 10 m</a:t>
            </a:r>
            <a:endParaRPr lang="cs-CZ" sz="11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80112" y="1273576"/>
                <a:ext cx="2016224" cy="20313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dirty="0" smtClean="0"/>
                  <a:t>ρ</a:t>
                </a:r>
                <a:r>
                  <a:rPr lang="cs-CZ" dirty="0" smtClean="0"/>
                  <a:t> = 650 kg/m</a:t>
                </a:r>
                <a:r>
                  <a:rPr lang="cs-CZ" baseline="30000" dirty="0" smtClean="0"/>
                  <a:t>3</a:t>
                </a:r>
              </a:p>
              <a:p>
                <a:r>
                  <a:rPr lang="cs-CZ" dirty="0" smtClean="0"/>
                  <a:t>r = 0,15 m</a:t>
                </a:r>
              </a:p>
              <a:p>
                <a:r>
                  <a:rPr lang="cs-CZ" u="sng" dirty="0"/>
                  <a:t>m</a:t>
                </a:r>
                <a:r>
                  <a:rPr lang="cs-CZ" u="sng" dirty="0" smtClean="0"/>
                  <a:t> = ? </a:t>
                </a:r>
                <a:r>
                  <a:rPr lang="cs-CZ" dirty="0" smtClean="0"/>
                  <a:t>(</a:t>
                </a:r>
                <a:r>
                  <a:rPr lang="cs-CZ" dirty="0"/>
                  <a:t>t</a:t>
                </a:r>
                <a:r>
                  <a:rPr lang="cs-CZ" dirty="0" smtClean="0"/>
                  <a:t>)</a:t>
                </a:r>
              </a:p>
              <a:p>
                <a:endParaRPr lang="cs-CZ" u="sng" dirty="0"/>
              </a:p>
              <a:p>
                <a:r>
                  <a:rPr lang="cs-CZ" b="1" dirty="0" smtClean="0"/>
                  <a:t>m  =  </a:t>
                </a:r>
                <a14:m>
                  <m:oMath xmlns:m="http://schemas.openxmlformats.org/officeDocument/2006/math">
                    <m:r>
                      <a:rPr lang="el-GR" b="1" i="0" smtClean="0">
                        <a:latin typeface="Cambria Math"/>
                      </a:rPr>
                      <m:t>𝛒</m:t>
                    </m:r>
                  </m:oMath>
                </a14:m>
                <a:r>
                  <a:rPr lang="cs-CZ" b="1" dirty="0" smtClean="0"/>
                  <a:t> .  V</a:t>
                </a:r>
              </a:p>
              <a:p>
                <a:endParaRPr lang="cs-CZ" b="1" dirty="0"/>
              </a:p>
              <a:p>
                <a:r>
                  <a:rPr lang="cs-CZ" b="1" dirty="0">
                    <a:sym typeface="Wingdings" pitchFamily="2" charset="2"/>
                  </a:rPr>
                  <a:t>V =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/>
                        <a:sym typeface="Wingdings" pitchFamily="2" charset="2"/>
                      </a:rPr>
                      <m:t>𝝅</m:t>
                    </m:r>
                    <m:r>
                      <a:rPr lang="cs-CZ" b="1" i="1">
                        <a:latin typeface="Cambria Math"/>
                        <a:sym typeface="Wingdings" pitchFamily="2" charset="2"/>
                      </a:rPr>
                      <m:t> . </m:t>
                    </m:r>
                  </m:oMath>
                </a14:m>
                <a:r>
                  <a:rPr lang="cs-CZ" b="1" dirty="0"/>
                  <a:t>r</a:t>
                </a:r>
                <a:r>
                  <a:rPr lang="cs-CZ" b="1" baseline="30000" dirty="0"/>
                  <a:t>2</a:t>
                </a:r>
                <a:r>
                  <a:rPr lang="cs-CZ" b="1" dirty="0"/>
                  <a:t> . v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1273576"/>
                <a:ext cx="2016224" cy="2031325"/>
              </a:xfrm>
              <a:prstGeom prst="rect">
                <a:avLst/>
              </a:prstGeom>
              <a:blipFill rotWithShape="1">
                <a:blip r:embed="rId2"/>
                <a:stretch>
                  <a:fillRect l="-2417" t="-1502" b="-39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67545" y="4005064"/>
                <a:ext cx="8136904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ym typeface="Wingdings" pitchFamily="2" charset="2"/>
                  </a:rPr>
                  <a:t>V =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sym typeface="Wingdings" pitchFamily="2" charset="2"/>
                      </a:rPr>
                      <m:t>𝟑</m:t>
                    </m:r>
                    <m:r>
                      <a:rPr lang="cs-CZ" b="1" i="0" smtClean="0">
                        <a:latin typeface="Cambria Math"/>
                        <a:sym typeface="Wingdings" pitchFamily="2" charset="2"/>
                      </a:rPr>
                      <m:t>,</m:t>
                    </m:r>
                    <m:r>
                      <a:rPr lang="cs-CZ" b="1" i="0" smtClean="0">
                        <a:latin typeface="Cambria Math"/>
                        <a:sym typeface="Wingdings" pitchFamily="2" charset="2"/>
                      </a:rPr>
                      <m:t>𝟏𝟒</m:t>
                    </m:r>
                    <m:r>
                      <a:rPr lang="cs-CZ" b="1" i="1">
                        <a:latin typeface="Cambria Math"/>
                        <a:sym typeface="Wingdings" pitchFamily="2" charset="2"/>
                      </a:rPr>
                      <m:t> . </m:t>
                    </m:r>
                    <m:r>
                      <a:rPr lang="cs-CZ" b="1" i="0" smtClean="0">
                        <a:latin typeface="Cambria Math"/>
                        <a:sym typeface="Wingdings" pitchFamily="2" charset="2"/>
                      </a:rPr>
                      <m:t>𝟎</m:t>
                    </m:r>
                    <m:r>
                      <a:rPr lang="cs-CZ" b="1" i="0" smtClean="0">
                        <a:latin typeface="Cambria Math"/>
                        <a:sym typeface="Wingdings" pitchFamily="2" charset="2"/>
                      </a:rPr>
                      <m:t>,</m:t>
                    </m:r>
                    <m:r>
                      <a:rPr lang="cs-CZ" b="1" i="0" smtClean="0">
                        <a:latin typeface="Cambria Math"/>
                        <a:sym typeface="Wingdings" pitchFamily="2" charset="2"/>
                      </a:rPr>
                      <m:t>𝟏𝟓</m:t>
                    </m:r>
                  </m:oMath>
                </a14:m>
                <a:r>
                  <a:rPr lang="cs-CZ" b="1" baseline="30000" dirty="0" smtClean="0"/>
                  <a:t>2</a:t>
                </a:r>
                <a:r>
                  <a:rPr lang="cs-CZ" b="1" dirty="0" smtClean="0"/>
                  <a:t> </a:t>
                </a:r>
                <a:r>
                  <a:rPr lang="cs-CZ" b="1" dirty="0"/>
                  <a:t>. </a:t>
                </a:r>
                <a:r>
                  <a:rPr lang="cs-CZ" b="1" dirty="0" smtClean="0"/>
                  <a:t>10                                           </a:t>
                </a:r>
                <a:r>
                  <a:rPr lang="cs-CZ" b="1" dirty="0"/>
                  <a:t>m  =  </a:t>
                </a:r>
                <a14:m>
                  <m:oMath xmlns:m="http://schemas.openxmlformats.org/officeDocument/2006/math">
                    <m:r>
                      <a:rPr lang="el-GR" b="1">
                        <a:latin typeface="Cambria Math"/>
                      </a:rPr>
                      <m:t>𝛒</m:t>
                    </m:r>
                  </m:oMath>
                </a14:m>
                <a:r>
                  <a:rPr lang="cs-CZ" b="1" dirty="0"/>
                  <a:t> . </a:t>
                </a:r>
                <a:r>
                  <a:rPr lang="cs-CZ" b="1" dirty="0" smtClean="0"/>
                  <a:t>V</a:t>
                </a:r>
              </a:p>
              <a:p>
                <a:r>
                  <a:rPr lang="cs-CZ" dirty="0" smtClean="0"/>
                  <a:t>V = 3, 14 . 0,0225 . 10                                          m  =  650 . 0,7065                                        </a:t>
                </a:r>
              </a:p>
              <a:p>
                <a:r>
                  <a:rPr lang="cs-CZ" dirty="0" smtClean="0"/>
                  <a:t>V = 3,14 .  0,225                                                    m  =  459, 225 kg</a:t>
                </a:r>
              </a:p>
              <a:p>
                <a:r>
                  <a:rPr lang="cs-CZ" u="sng" dirty="0" smtClean="0"/>
                  <a:t>V = 0,7065 m</a:t>
                </a:r>
                <a:r>
                  <a:rPr lang="cs-CZ" u="sng" baseline="30000" dirty="0" smtClean="0"/>
                  <a:t>3 </a:t>
                </a:r>
                <a:r>
                  <a:rPr lang="cs-CZ" baseline="30000" dirty="0" smtClean="0"/>
                  <a:t>                                                                                 </a:t>
                </a:r>
                <a:r>
                  <a:rPr lang="cs-CZ" u="sng" baseline="30000" dirty="0" smtClean="0"/>
                  <a:t>  </a:t>
                </a:r>
                <a:r>
                  <a:rPr lang="cs-CZ" u="sng" dirty="0" smtClean="0"/>
                  <a:t>m  =  0,5 t</a:t>
                </a:r>
              </a:p>
              <a:p>
                <a:endParaRPr lang="cs-CZ" u="sng" baseline="30000" dirty="0"/>
              </a:p>
              <a:p>
                <a:r>
                  <a:rPr lang="cs-CZ" b="1" dirty="0" smtClean="0"/>
                  <a:t>Hmotnost smrkové klády je asi 0,5 tuny.</a:t>
                </a:r>
                <a:endParaRPr lang="cs-CZ" b="1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5" y="4005064"/>
                <a:ext cx="8136904" cy="1938992"/>
              </a:xfrm>
              <a:prstGeom prst="rect">
                <a:avLst/>
              </a:prstGeom>
              <a:blipFill rotWithShape="1">
                <a:blip r:embed="rId3"/>
                <a:stretch>
                  <a:fillRect l="-675" t="-1572" r="-6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69330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</a:rPr>
              <a:t>2. </a:t>
            </a:r>
            <a:r>
              <a:rPr lang="cs-CZ" sz="6000" b="1" dirty="0">
                <a:solidFill>
                  <a:schemeClr val="tx2"/>
                </a:solidFill>
              </a:rPr>
              <a:t>úloha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Maminka upekla Klárce k čtrnáctým narozeninám dort. Celý dort polila čokoládovou polevou a ozdobila malinami. Jak velká plocha dortu je polita čokoládovou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polevou, když průměr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dortu je 21 cm a jeho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výška je 7 cm.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3075" name="Picture 3" descr="C:\Users\profesor\AppData\Local\Microsoft\Windows\Temporary Internet Files\Content.IE5\2Q3H3TXW\MP9004276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258" y="3140968"/>
            <a:ext cx="3852936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3721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1479638" y="2348880"/>
            <a:ext cx="2156257" cy="1152128"/>
          </a:xfrm>
          <a:prstGeom prst="flowChartMagneticDisk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479638" y="2564904"/>
            <a:ext cx="21562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208138" y="2047795"/>
            <a:ext cx="7585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d =21 cm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3150" y="2647945"/>
            <a:ext cx="7040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v</a:t>
            </a:r>
            <a:r>
              <a:rPr lang="cs-CZ" sz="1200" dirty="0" smtClean="0"/>
              <a:t> = 7 cm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47781"/>
            <a:ext cx="28083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 =  10,5 cm</a:t>
            </a:r>
          </a:p>
          <a:p>
            <a:r>
              <a:rPr lang="cs-CZ" u="sng" dirty="0" smtClean="0"/>
              <a:t>S =  ? (cm</a:t>
            </a:r>
            <a:r>
              <a:rPr lang="cs-CZ" u="sng" baseline="30000" dirty="0" smtClean="0"/>
              <a:t>2</a:t>
            </a:r>
            <a:r>
              <a:rPr lang="cs-CZ" u="sng" dirty="0" smtClean="0"/>
              <a:t>)</a:t>
            </a:r>
          </a:p>
          <a:p>
            <a:endParaRPr lang="cs-CZ" dirty="0"/>
          </a:p>
          <a:p>
            <a:r>
              <a:rPr lang="cs-CZ" b="1" dirty="0" smtClean="0"/>
              <a:t>S = </a:t>
            </a:r>
            <a:r>
              <a:rPr lang="cs-CZ" b="1" dirty="0" err="1" smtClean="0"/>
              <a:t>S</a:t>
            </a:r>
            <a:r>
              <a:rPr lang="cs-CZ" b="1" baseline="-25000" dirty="0" err="1" smtClean="0"/>
              <a:t>p</a:t>
            </a:r>
            <a:r>
              <a:rPr lang="cs-CZ" b="1" dirty="0" smtClean="0"/>
              <a:t>  +  </a:t>
            </a:r>
            <a:r>
              <a:rPr lang="cs-CZ" b="1" dirty="0" err="1" smtClean="0"/>
              <a:t>S</a:t>
            </a:r>
            <a:r>
              <a:rPr lang="cs-CZ" b="1" baseline="-25000" dirty="0" err="1" smtClean="0"/>
              <a:t>pl</a:t>
            </a:r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1331639" y="5038328"/>
            <a:ext cx="2304255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386608" y="4123928"/>
            <a:ext cx="914400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>
            <a:stCxn id="13" idx="2"/>
            <a:endCxn id="13" idx="6"/>
          </p:cNvCxnSpPr>
          <p:nvPr/>
        </p:nvCxnSpPr>
        <p:spPr>
          <a:xfrm>
            <a:off x="2386608" y="4581128"/>
            <a:ext cx="914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489769" y="4263861"/>
            <a:ext cx="70884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/>
              <a:t>d =21 cm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635894" y="5373851"/>
            <a:ext cx="6591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/>
              <a:t>v = 7 cm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466782" y="4581128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</a:t>
            </a:r>
            <a:r>
              <a:rPr lang="cs-CZ" b="1" baseline="-25000" dirty="0" err="1" smtClean="0"/>
              <a:t>p</a:t>
            </a:r>
            <a:r>
              <a:rPr lang="cs-CZ" b="1" dirty="0" smtClean="0"/>
              <a:t>=</a:t>
            </a:r>
            <a:r>
              <a:rPr lang="el-GR" b="1" dirty="0" smtClean="0"/>
              <a:t>π</a:t>
            </a:r>
            <a:r>
              <a:rPr lang="cs-CZ" b="1" dirty="0" smtClean="0"/>
              <a:t>.r</a:t>
            </a:r>
            <a:r>
              <a:rPr lang="cs-CZ" b="1" baseline="30000" dirty="0" smtClean="0"/>
              <a:t>2</a:t>
            </a:r>
            <a:endParaRPr lang="cs-CZ" baseline="-25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79638" y="5373851"/>
            <a:ext cx="1834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</a:t>
            </a:r>
            <a:r>
              <a:rPr lang="cs-CZ" b="1" baseline="-25000" dirty="0" err="1" smtClean="0"/>
              <a:t>pl</a:t>
            </a:r>
            <a:r>
              <a:rPr lang="cs-CZ" b="1" baseline="-25000" dirty="0" smtClean="0"/>
              <a:t> </a:t>
            </a:r>
            <a:r>
              <a:rPr lang="cs-CZ" b="1" dirty="0" smtClean="0"/>
              <a:t>= o . </a:t>
            </a:r>
            <a:r>
              <a:rPr lang="cs-CZ" b="1" dirty="0"/>
              <a:t>v</a:t>
            </a:r>
            <a:r>
              <a:rPr lang="cs-CZ" b="1" dirty="0" smtClean="0"/>
              <a:t> = 2.</a:t>
            </a:r>
            <a:r>
              <a:rPr lang="el-GR" b="1" dirty="0" smtClean="0"/>
              <a:t>π</a:t>
            </a:r>
            <a:r>
              <a:rPr lang="cs-CZ" b="1" dirty="0" smtClean="0"/>
              <a:t>.</a:t>
            </a:r>
            <a:r>
              <a:rPr lang="cs-CZ" b="1" dirty="0" err="1" smtClean="0"/>
              <a:t>r.v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44008" y="34327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07188" y="3432775"/>
            <a:ext cx="455729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= </a:t>
            </a:r>
            <a:r>
              <a:rPr lang="el-GR" dirty="0" smtClean="0"/>
              <a:t>π</a:t>
            </a:r>
            <a:r>
              <a:rPr lang="cs-CZ" dirty="0" smtClean="0"/>
              <a:t>. </a:t>
            </a:r>
            <a:r>
              <a:rPr lang="cs-CZ" dirty="0"/>
              <a:t>r</a:t>
            </a:r>
            <a:r>
              <a:rPr lang="cs-CZ" baseline="30000" dirty="0" smtClean="0"/>
              <a:t>2</a:t>
            </a:r>
            <a:r>
              <a:rPr lang="cs-CZ" dirty="0" smtClean="0"/>
              <a:t>  +  2. </a:t>
            </a:r>
            <a:r>
              <a:rPr lang="el-GR" dirty="0" smtClean="0"/>
              <a:t>π</a:t>
            </a:r>
            <a:r>
              <a:rPr lang="cs-CZ" dirty="0" smtClean="0"/>
              <a:t>. r. v</a:t>
            </a:r>
          </a:p>
          <a:p>
            <a:r>
              <a:rPr lang="cs-CZ" dirty="0" smtClean="0"/>
              <a:t>S = 3,14 . 110,25  +2. 3,14 .10,5 .7</a:t>
            </a:r>
          </a:p>
          <a:p>
            <a:r>
              <a:rPr lang="cs-CZ" dirty="0" smtClean="0"/>
              <a:t>S = 346,185  + 6,28 .  73,5</a:t>
            </a:r>
          </a:p>
          <a:p>
            <a:r>
              <a:rPr lang="cs-CZ" dirty="0" smtClean="0"/>
              <a:t>S = 346,185  + 461,58</a:t>
            </a:r>
          </a:p>
          <a:p>
            <a:r>
              <a:rPr lang="cs-CZ" dirty="0" smtClean="0"/>
              <a:t>S = 807,765</a:t>
            </a:r>
          </a:p>
          <a:p>
            <a:r>
              <a:rPr lang="cs-CZ" u="sng" dirty="0" smtClean="0"/>
              <a:t>S = 808 cm</a:t>
            </a:r>
            <a:r>
              <a:rPr lang="cs-CZ" u="sng" baseline="30000" dirty="0" smtClean="0"/>
              <a:t>2</a:t>
            </a:r>
          </a:p>
          <a:p>
            <a:endParaRPr lang="cs-CZ" u="sng" baseline="30000" dirty="0" smtClean="0"/>
          </a:p>
          <a:p>
            <a:endParaRPr lang="cs-CZ" u="sng" baseline="30000" dirty="0"/>
          </a:p>
          <a:p>
            <a:r>
              <a:rPr lang="cs-CZ" b="1" dirty="0" smtClean="0"/>
              <a:t>Přibližně 808 cm</a:t>
            </a:r>
            <a:r>
              <a:rPr lang="cs-CZ" b="1" baseline="30000" dirty="0" smtClean="0"/>
              <a:t>2</a:t>
            </a:r>
            <a:r>
              <a:rPr lang="cs-CZ" b="1" dirty="0" smtClean="0"/>
              <a:t> dortu je polito čokoládovou</a:t>
            </a:r>
          </a:p>
          <a:p>
            <a:r>
              <a:rPr lang="cs-CZ" b="1" dirty="0"/>
              <a:t>p</a:t>
            </a:r>
            <a:r>
              <a:rPr lang="cs-CZ" b="1" dirty="0" smtClean="0"/>
              <a:t>olevou.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9071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Slovní úlohy  k procvičení: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86580"/>
            <a:ext cx="8504972" cy="1210372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2"/>
                </a:solidFill>
              </a:rPr>
              <a:t>Krabička od vitamínů je rotační válec o průměru 3 cm a výšce 92 mm. Mohli bychom ji naplnit 25 ml vody? Své tvrzení odůvodněte výpočtem.</a:t>
            </a:r>
          </a:p>
          <a:p>
            <a:pPr marL="457200" indent="-457200">
              <a:buAutoNum type="arabicPeriod"/>
            </a:pPr>
            <a:endParaRPr lang="cs-CZ" sz="2400" dirty="0">
              <a:solidFill>
                <a:schemeClr val="tx2"/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4098" name="Picture 2" descr="C:\Users\profesor\AppData\Local\Microsoft\Windows\Temporary Internet Files\Content.IE5\H6045KBC\MP900398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552" y="434721"/>
            <a:ext cx="1872208" cy="133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rofesor\AppData\Local\Microsoft\Windows\Temporary Internet Files\Content.IE5\H6045KBC\MP900398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4664"/>
            <a:ext cx="1872208" cy="133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ofesor\AppData\Local\Microsoft\Windows\Temporary Internet Files\Content.IE5\Z502N29U\MP90033730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068960"/>
            <a:ext cx="2609088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ofesor\AppData\Local\Microsoft\Windows\Temporary Internet Files\Content.IE5\9KL22CET\MP90032105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704" y="3068960"/>
            <a:ext cx="2609088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3024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1152128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2. Jak </a:t>
            </a:r>
            <a:r>
              <a:rPr lang="cs-CZ" sz="2800" dirty="0">
                <a:solidFill>
                  <a:schemeClr val="tx2"/>
                </a:solidFill>
              </a:rPr>
              <a:t>velkou plochu představuje dno a plášť zahradního </a:t>
            </a:r>
            <a:r>
              <a:rPr lang="cs-CZ" sz="2800" dirty="0" smtClean="0">
                <a:solidFill>
                  <a:schemeClr val="tx2"/>
                </a:solidFill>
              </a:rPr>
              <a:t>   bazénu </a:t>
            </a:r>
            <a:r>
              <a:rPr lang="cs-CZ" sz="2800" dirty="0">
                <a:solidFill>
                  <a:schemeClr val="tx2"/>
                </a:solidFill>
              </a:rPr>
              <a:t>ve tvaru válce, je-li: d = 4m, v = 1,6 m?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5" name="Picture 5" descr="C:\Users\profesor\AppData\Local\Microsoft\Windows\Temporary Internet Files\Content.IE5\EYV97ATR\MP9004065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4824536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rofesor\AppData\Local\Microsoft\Windows\Temporary Internet Files\Content.IE5\2Q3H3TXW\MP9004089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00808"/>
            <a:ext cx="4355976" cy="384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rofesor\AppData\Local\Microsoft\Windows\Temporary Internet Files\Content.IE5\8EJ456R3\MP9004311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3850495"/>
            <a:ext cx="237626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8476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3"/>
            <a:ext cx="8229600" cy="2376264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3</a:t>
            </a:r>
            <a:r>
              <a:rPr lang="cs-CZ" sz="2400" dirty="0" smtClean="0"/>
              <a:t>. </a:t>
            </a:r>
            <a:r>
              <a:rPr lang="cs-CZ" sz="2400" dirty="0">
                <a:solidFill>
                  <a:schemeClr val="tx2"/>
                </a:solidFill>
              </a:rPr>
              <a:t>Sud </a:t>
            </a:r>
            <a:r>
              <a:rPr lang="cs-CZ" sz="2400" dirty="0" smtClean="0">
                <a:solidFill>
                  <a:schemeClr val="tx2"/>
                </a:solidFill>
              </a:rPr>
              <a:t>na víno </a:t>
            </a:r>
            <a:r>
              <a:rPr lang="cs-CZ" sz="2400" dirty="0">
                <a:solidFill>
                  <a:schemeClr val="tx2"/>
                </a:solidFill>
              </a:rPr>
              <a:t>má tyto rozměry: r = 30 cm, v = 0,9 m. Vypočítej</a:t>
            </a:r>
            <a:r>
              <a:rPr lang="cs-CZ" sz="2400" dirty="0" smtClean="0">
                <a:solidFill>
                  <a:schemeClr val="tx2"/>
                </a:solidFill>
              </a:rPr>
              <a:t>: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a</a:t>
            </a:r>
            <a:r>
              <a:rPr lang="cs-CZ" sz="2400" dirty="0">
                <a:solidFill>
                  <a:schemeClr val="tx2"/>
                </a:solidFill>
              </a:rPr>
              <a:t>/ kolik litrů </a:t>
            </a:r>
            <a:r>
              <a:rPr lang="cs-CZ" sz="2400" dirty="0" smtClean="0">
                <a:solidFill>
                  <a:schemeClr val="tx2"/>
                </a:solidFill>
              </a:rPr>
              <a:t>vína </a:t>
            </a:r>
            <a:r>
              <a:rPr lang="cs-CZ" sz="2400" dirty="0">
                <a:solidFill>
                  <a:schemeClr val="tx2"/>
                </a:solidFill>
              </a:rPr>
              <a:t>se do něho vejde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b</a:t>
            </a:r>
            <a:r>
              <a:rPr lang="cs-CZ" sz="2400" dirty="0">
                <a:solidFill>
                  <a:schemeClr val="tx2"/>
                </a:solidFill>
              </a:rPr>
              <a:t>/ kolik balení barvy budeme potřebovat </a:t>
            </a:r>
            <a:r>
              <a:rPr lang="cs-CZ" sz="2400" dirty="0" smtClean="0">
                <a:solidFill>
                  <a:schemeClr val="tx2"/>
                </a:solidFill>
              </a:rPr>
              <a:t>k </a:t>
            </a:r>
            <a:r>
              <a:rPr lang="cs-CZ" sz="2400" dirty="0">
                <a:solidFill>
                  <a:schemeClr val="tx2"/>
                </a:solidFill>
              </a:rPr>
              <a:t>jeho nátěru, </a:t>
            </a:r>
            <a:r>
              <a:rPr lang="cs-CZ" sz="2400" dirty="0" smtClean="0">
                <a:solidFill>
                  <a:schemeClr val="tx2"/>
                </a:solidFill>
              </a:rPr>
              <a:t>jestliže jedno balení vystačí </a:t>
            </a:r>
            <a:r>
              <a:rPr lang="cs-CZ" sz="2400" dirty="0">
                <a:solidFill>
                  <a:schemeClr val="tx2"/>
                </a:solidFill>
              </a:rPr>
              <a:t>k </a:t>
            </a:r>
            <a:r>
              <a:rPr lang="cs-CZ" sz="2400" dirty="0" smtClean="0">
                <a:solidFill>
                  <a:schemeClr val="tx2"/>
                </a:solidFill>
              </a:rPr>
              <a:t>natření jednoho m</a:t>
            </a:r>
            <a:r>
              <a:rPr lang="cs-CZ" sz="2400" baseline="30000" dirty="0" smtClean="0">
                <a:solidFill>
                  <a:schemeClr val="tx2"/>
                </a:solidFill>
              </a:rPr>
              <a:t>2</a:t>
            </a:r>
            <a:r>
              <a:rPr lang="cs-CZ" sz="2400" dirty="0">
                <a:solidFill>
                  <a:schemeClr val="tx2"/>
                </a:solidFill>
              </a:rPr>
              <a:t>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profesor\AppData\Local\Microsoft\Windows\Temporary Internet Files\Content.IE5\9KL22CET\MP9004266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18048"/>
            <a:ext cx="3491880" cy="353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rofesor\AppData\Local\Microsoft\Windows\Temporary Internet Files\Content.IE5\CB2KT72U\MP90018249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5479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566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2010, Klipart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743</TotalTime>
  <Words>564</Words>
  <Application>Microsoft Office PowerPoint</Application>
  <PresentationFormat>Předvádění na obrazovce (4:3)</PresentationFormat>
  <Paragraphs>85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VÁLEC</vt:lpstr>
      <vt:lpstr>1. úloha</vt:lpstr>
      <vt:lpstr>Řešení:</vt:lpstr>
      <vt:lpstr>2. úloha</vt:lpstr>
      <vt:lpstr>Řešení:</vt:lpstr>
      <vt:lpstr>Slovní úlohy  k procvičení: 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84</cp:revision>
  <dcterms:created xsi:type="dcterms:W3CDTF">2013-03-11T16:19:20Z</dcterms:created>
  <dcterms:modified xsi:type="dcterms:W3CDTF">2013-12-12T20:11:26Z</dcterms:modified>
</cp:coreProperties>
</file>