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sldIdLst>
    <p:sldId id="256" r:id="rId2"/>
    <p:sldId id="272" r:id="rId3"/>
    <p:sldId id="273" r:id="rId4"/>
    <p:sldId id="264" r:id="rId5"/>
    <p:sldId id="257" r:id="rId6"/>
    <p:sldId id="266" r:id="rId7"/>
    <p:sldId id="260" r:id="rId8"/>
    <p:sldId id="262" r:id="rId9"/>
    <p:sldId id="263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0AB3F9-33D3-4856-B7CC-B53C6ED3928B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A607EF6-41B5-4536-B0EC-F086D71DE8B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ozik,_Vaclav_-_Jan_Hus_souzen_na_sn" TargetMode="External"/><Relationship Id="rId2" Type="http://schemas.openxmlformats.org/officeDocument/2006/relationships/hyperlink" Target="http://cs.wikipedia.org/wiki/Soubor:Jan_Vil%C3%ADmek_-_Mistr_Jan_H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544616" cy="158799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502464"/>
              </p:ext>
            </p:extLst>
          </p:nvPr>
        </p:nvGraphicFramePr>
        <p:xfrm>
          <a:off x="1115616" y="2136676"/>
          <a:ext cx="6840759" cy="35029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9597"/>
                <a:gridCol w="5181162"/>
              </a:tblGrid>
              <a:tr h="494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4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MGR. OLGA FILÍPKOVÁ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4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VY_32_INOVACE_461_JAN</a:t>
                      </a:r>
                      <a:r>
                        <a:rPr lang="cs-CZ" sz="1600" b="1" baseline="0" dirty="0" smtClean="0">
                          <a:effectLst/>
                        </a:rPr>
                        <a:t>_HUS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 JAN</a:t>
                      </a:r>
                      <a:r>
                        <a:rPr lang="cs-CZ" sz="1600" b="1" baseline="0" dirty="0" smtClean="0">
                          <a:effectLst/>
                        </a:rPr>
                        <a:t> HUS A ČINNOST CÍRKVE VE STŘEDOVĚKU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741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16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CZ.1.07/1.4.00/21.</a:t>
                      </a:r>
                      <a:r>
                        <a:rPr lang="cs-CZ" sz="1600" b="1" baseline="0" dirty="0" smtClean="0">
                          <a:effectLst/>
                        </a:rPr>
                        <a:t> </a:t>
                      </a:r>
                      <a:r>
                        <a:rPr lang="cs-CZ" sz="1600" b="1" dirty="0" smtClean="0">
                          <a:effectLst/>
                        </a:rPr>
                        <a:t>2975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225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výkladu nové látky v předmětu člověk a jeho svět ve 4. ročníku.</a:t>
            </a:r>
          </a:p>
          <a:p>
            <a:r>
              <a:rPr lang="cs-CZ" dirty="0" smtClean="0"/>
              <a:t>Žáci se seznámí s osobností </a:t>
            </a:r>
            <a:r>
              <a:rPr lang="cs-CZ" dirty="0"/>
              <a:t>J</a:t>
            </a:r>
            <a:r>
              <a:rPr lang="cs-CZ" dirty="0" smtClean="0"/>
              <a:t>ana Husa a s dobou, ve které žil.</a:t>
            </a:r>
          </a:p>
          <a:p>
            <a:r>
              <a:rPr lang="cs-CZ" dirty="0" smtClean="0"/>
              <a:t>Žáci se seznámí s činností církve ve středověku a hlavními Husovými myšlenkami.</a:t>
            </a:r>
          </a:p>
          <a:p>
            <a:r>
              <a:rPr lang="cs-CZ" dirty="0" smtClean="0"/>
              <a:t>Žáci se seznámí se dnem upálení Mistra Jana Husa.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72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3411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Datum vytvoření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27414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Klíčová slova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980728"/>
            <a:ext cx="19287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10.1. 2012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118320"/>
            <a:ext cx="66335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oddaní, prodej odpustků, církev kněz,  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řesťanství, kacíř, Kostnice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37683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Jan Hus</a:t>
            </a:r>
            <a:endParaRPr lang="cs-CZ" dirty="0"/>
          </a:p>
        </p:txBody>
      </p:sp>
      <p:pic>
        <p:nvPicPr>
          <p:cNvPr id="5122" name="Picture 2" descr="http://upload.wikimedia.org/wikipedia/commons/e/e9/Jan_Hus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36712"/>
            <a:ext cx="3574597" cy="522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6381328"/>
            <a:ext cx="8180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Portrét Jana Husa od neznámého mistra 16. století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162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Hus a jeho 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Úpadek naší země za vlády Václava IV.</a:t>
            </a:r>
          </a:p>
          <a:p>
            <a:endParaRPr lang="cs-CZ" dirty="0" smtClean="0"/>
          </a:p>
          <a:p>
            <a:r>
              <a:rPr lang="cs-CZ" dirty="0" smtClean="0"/>
              <a:t>Utiskování poddaných</a:t>
            </a:r>
          </a:p>
          <a:p>
            <a:endParaRPr lang="cs-CZ" dirty="0" smtClean="0"/>
          </a:p>
          <a:p>
            <a:r>
              <a:rPr lang="cs-CZ" dirty="0" smtClean="0"/>
              <a:t>Obohacování církve prodejem odpustků</a:t>
            </a:r>
          </a:p>
          <a:p>
            <a:endParaRPr lang="cs-CZ" dirty="0" smtClean="0"/>
          </a:p>
          <a:p>
            <a:r>
              <a:rPr lang="cs-CZ" dirty="0" smtClean="0"/>
              <a:t>Protesty proti hříšnému životu církevních           hodnostářů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15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name\Plocha\DSCN3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0037"/>
            <a:ext cx="3942883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51707" y="279366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021288"/>
            <a:ext cx="7079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snímku mnich, který prodává odpustky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242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byl Mistr Jan Hus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Vystudoval Karlovu univerzitu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Profesor na pražské univerzitě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Vysvěcen na kněze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20888"/>
            <a:ext cx="2924699" cy="4002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175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Jan Hus kázal v Betlémské kapli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Vyzýval církev k navrácení ke křesťanství</a:t>
            </a:r>
          </a:p>
          <a:p>
            <a:pPr marL="13716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Chtěl, aby církev opět </a:t>
            </a:r>
          </a:p>
          <a:p>
            <a:pPr marL="137160" indent="0">
              <a:buNone/>
            </a:pPr>
            <a:r>
              <a:rPr lang="cs-CZ" dirty="0" smtClean="0"/>
              <a:t>     pomáhala chudým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a trpícím</a:t>
            </a:r>
          </a:p>
          <a:p>
            <a:pPr marL="13716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Žádal, aby se církev 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vzdala majetku</a:t>
            </a:r>
            <a:endParaRPr lang="cs-CZ" dirty="0"/>
          </a:p>
        </p:txBody>
      </p:sp>
      <p:pic>
        <p:nvPicPr>
          <p:cNvPr id="1027" name="Picture 3" descr="C:\Documents and Settings\name\Plocha\DSCN3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93129"/>
            <a:ext cx="2755329" cy="367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38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Bohatí se začali obávat o svůj majetek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Hus byl pozván na církevní sněm do města </a:t>
            </a:r>
            <a:r>
              <a:rPr lang="cs-CZ" dirty="0">
                <a:solidFill>
                  <a:srgbClr val="FFFF00"/>
                </a:solidFill>
              </a:rPr>
              <a:t>Kostnice,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dirty="0"/>
              <a:t>kde měl obhájit své </a:t>
            </a:r>
            <a:r>
              <a:rPr lang="cs-CZ" dirty="0" smtClean="0"/>
              <a:t>učení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Církev prohlásila Husa za </a:t>
            </a:r>
            <a:r>
              <a:rPr lang="cs-CZ" dirty="0" smtClean="0"/>
              <a:t>kacíře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Hus byl obviněn ze zrady ke křesťanství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47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Jan Hus v Kostnici</a:t>
            </a:r>
            <a:endParaRPr lang="cs-CZ" sz="2800" dirty="0"/>
          </a:p>
        </p:txBody>
      </p:sp>
      <p:pic>
        <p:nvPicPr>
          <p:cNvPr id="4" name="Picture 2" descr="http://upload.wikimedia.org/wikipedia/commons/3/39/Brozik%2C_Vaclav_-_Jan_Hus_souzen_na_snemu_Kostnickem_r._141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476672"/>
            <a:ext cx="3384376" cy="487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5805264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Koncil na něm žádal, aby své učení odvolal.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224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8229600" cy="5040312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/>
              <a:t>Protože Jan Hus neodvolal </a:t>
            </a:r>
          </a:p>
          <a:p>
            <a:pPr marL="137160" indent="0">
              <a:buNone/>
            </a:pPr>
            <a:r>
              <a:rPr lang="cs-CZ" dirty="0"/>
              <a:t>s</a:t>
            </a:r>
            <a:r>
              <a:rPr lang="cs-CZ" dirty="0" smtClean="0"/>
              <a:t>vé učení, byl upálen  jako </a:t>
            </a:r>
          </a:p>
          <a:p>
            <a:pPr marL="137160" indent="0">
              <a:buNone/>
            </a:pPr>
            <a:r>
              <a:rPr lang="cs-CZ" dirty="0"/>
              <a:t>k</a:t>
            </a:r>
            <a:r>
              <a:rPr lang="cs-CZ" dirty="0" smtClean="0"/>
              <a:t>acíř </a:t>
            </a:r>
            <a:r>
              <a:rPr lang="cs-CZ" dirty="0" smtClean="0">
                <a:solidFill>
                  <a:srgbClr val="FFFF00"/>
                </a:solidFill>
              </a:rPr>
              <a:t>6. července 1415</a:t>
            </a:r>
          </a:p>
          <a:p>
            <a:pPr marL="137160" indent="0">
              <a:buNone/>
            </a:pPr>
            <a:r>
              <a:rPr lang="cs-CZ" dirty="0"/>
              <a:t>v</a:t>
            </a:r>
            <a:r>
              <a:rPr lang="cs-CZ" dirty="0" smtClean="0"/>
              <a:t> Kostnici.</a:t>
            </a:r>
          </a:p>
          <a:p>
            <a:pPr marL="137160" indent="0">
              <a:buNone/>
            </a:pPr>
            <a:r>
              <a:rPr lang="cs-CZ" dirty="0" smtClean="0"/>
              <a:t>Jeho popel byl smeten </a:t>
            </a:r>
          </a:p>
          <a:p>
            <a:pPr marL="137160" indent="0">
              <a:buNone/>
            </a:pPr>
            <a:r>
              <a:rPr lang="cs-CZ" dirty="0" smtClean="0"/>
              <a:t>do řeky Rýn.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40768"/>
            <a:ext cx="3518148" cy="4951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460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6. července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endParaRPr lang="cs-CZ" sz="4000" dirty="0" smtClean="0"/>
          </a:p>
          <a:p>
            <a:pPr marL="137160" indent="0">
              <a:buNone/>
            </a:pPr>
            <a:endParaRPr lang="cs-CZ" sz="4000" dirty="0"/>
          </a:p>
          <a:p>
            <a:pPr marL="137160" indent="0">
              <a:buNone/>
            </a:pPr>
            <a:r>
              <a:rPr lang="cs-CZ" sz="4000" dirty="0" smtClean="0"/>
              <a:t>Den upálení Mistra Jana Husa je dnes státním svátkem České republiky.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453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Pomník Jana Husa na pražském Staroměstském náměstí od Ladislava </a:t>
            </a:r>
            <a:r>
              <a:rPr lang="cs-CZ" sz="2800" dirty="0" err="1" smtClean="0"/>
              <a:t>Šalouna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6912768" cy="4608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802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>
            <a:normAutofit/>
          </a:bodyPr>
          <a:lstStyle/>
          <a:p>
            <a:r>
              <a:rPr lang="cs-CZ" sz="1200" dirty="0" err="1" smtClean="0"/>
              <a:t>Soubor:Jan</a:t>
            </a:r>
            <a:r>
              <a:rPr lang="cs-CZ" sz="1200" dirty="0" smtClean="0"/>
              <a:t> </a:t>
            </a:r>
            <a:r>
              <a:rPr lang="cs-CZ" sz="1200" dirty="0"/>
              <a:t>Hus 2.jpg.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10. 5. 2008, 20:10, 10. 3. 2011, 09:59 [cit. 2012-01-13]. Dostupné z: http://cs.wikipedia.org/wiki/Soubor:Jan_Hus_2.jpg </a:t>
            </a:r>
            <a:endParaRPr lang="cs-CZ" sz="1200" dirty="0" smtClean="0"/>
          </a:p>
          <a:p>
            <a:r>
              <a:rPr lang="cs-CZ" sz="1200" dirty="0" smtClean="0"/>
              <a:t>PhDr. Josef HARNA, CSc. A kol.  </a:t>
            </a:r>
            <a:r>
              <a:rPr lang="cs-CZ" sz="1200" i="1" dirty="0" smtClean="0"/>
              <a:t>VLASTIVĚDA OBRAZY ZE STARŠÍCH ČESKÝCH </a:t>
            </a:r>
            <a:r>
              <a:rPr lang="cs-CZ" sz="1200" i="1" dirty="0" err="1" smtClean="0"/>
              <a:t>DĚJIN,vyd</a:t>
            </a:r>
            <a:r>
              <a:rPr lang="cs-CZ" sz="1200" i="1" dirty="0" smtClean="0"/>
              <a:t>. </a:t>
            </a:r>
            <a:r>
              <a:rPr lang="cs-CZ" sz="1200" i="1" dirty="0" err="1" smtClean="0"/>
              <a:t>ALTER,s.r.o</a:t>
            </a:r>
            <a:r>
              <a:rPr lang="cs-CZ" sz="1200" i="1" dirty="0" smtClean="0"/>
              <a:t>., 1996, str. 32,33</a:t>
            </a:r>
            <a:endParaRPr lang="cs-CZ" sz="1200" dirty="0" smtClean="0"/>
          </a:p>
          <a:p>
            <a:r>
              <a:rPr lang="cs-CZ" sz="1200" dirty="0" err="1"/>
              <a:t>Soubor:Jan</a:t>
            </a:r>
            <a:r>
              <a:rPr lang="cs-CZ" sz="1200" dirty="0"/>
              <a:t> Vilímek - Mistr Jan Hus.jpg.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15. 1. 2009, 12:19 [cit. 2012-01-13]. Dostupné z: </a:t>
            </a:r>
            <a:r>
              <a:rPr lang="cs-CZ" sz="1200" dirty="0">
                <a:hlinkClick r:id="rId2"/>
              </a:rPr>
              <a:t>http://cs.wikipedia.org/wiki/Soubor:Jan_Vil%C3%ADmek_-_</a:t>
            </a:r>
            <a:r>
              <a:rPr lang="cs-CZ" sz="1200" dirty="0" smtClean="0">
                <a:hlinkClick r:id="rId2"/>
              </a:rPr>
              <a:t>Mistr_Jan_Hus.jpg</a:t>
            </a:r>
            <a:endParaRPr lang="cs-CZ" sz="1200" dirty="0" smtClean="0"/>
          </a:p>
          <a:p>
            <a:r>
              <a:rPr lang="cs-CZ" sz="1200" dirty="0" err="1"/>
              <a:t>Soubor:Brozik</a:t>
            </a:r>
            <a:r>
              <a:rPr lang="cs-CZ" sz="1200" dirty="0"/>
              <a:t>, </a:t>
            </a:r>
            <a:r>
              <a:rPr lang="cs-CZ" sz="1200" dirty="0" err="1"/>
              <a:t>Vaclav</a:t>
            </a:r>
            <a:r>
              <a:rPr lang="cs-CZ" sz="1200" dirty="0"/>
              <a:t> - Jan Hus souzen na </a:t>
            </a:r>
            <a:r>
              <a:rPr lang="cs-CZ" sz="1200" dirty="0" err="1"/>
              <a:t>snemu</a:t>
            </a:r>
            <a:r>
              <a:rPr lang="cs-CZ" sz="1200" dirty="0"/>
              <a:t> </a:t>
            </a:r>
            <a:r>
              <a:rPr lang="cs-CZ" sz="1200" dirty="0" err="1"/>
              <a:t>Kostnickem</a:t>
            </a:r>
            <a:r>
              <a:rPr lang="cs-CZ" sz="1200" dirty="0"/>
              <a:t> r. 1415.jpg. </a:t>
            </a:r>
            <a:r>
              <a:rPr lang="cs-CZ" sz="1200" dirty="0" err="1"/>
              <a:t>In: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7. 11. 2008, 14:37, 8. 11. 2008, 16:10 [cit. 2012-01-13]. Dostupné z: </a:t>
            </a:r>
            <a:r>
              <a:rPr lang="cs-CZ" sz="1200" dirty="0">
                <a:hlinkClick r:id="rId3"/>
              </a:rPr>
              <a:t>http://cs.wikipedia.org/wiki/Soubor:Brozik,_Vaclav_-_</a:t>
            </a:r>
            <a:r>
              <a:rPr lang="cs-CZ" sz="1200" dirty="0" smtClean="0">
                <a:hlinkClick r:id="rId3"/>
              </a:rPr>
              <a:t>Jan_Hus_souzen_na_sn</a:t>
            </a:r>
            <a:endParaRPr lang="cs-CZ" sz="1200" dirty="0" smtClean="0"/>
          </a:p>
          <a:p>
            <a:pPr marL="137160" indent="0">
              <a:buNone/>
            </a:pPr>
            <a:r>
              <a:rPr lang="cs-CZ" sz="1200" dirty="0" smtClean="0"/>
              <a:t>           emu_Kostnickem_r</a:t>
            </a:r>
            <a:r>
              <a:rPr lang="cs-CZ" sz="1200" dirty="0"/>
              <a:t>._</a:t>
            </a:r>
            <a:r>
              <a:rPr lang="cs-CZ" sz="1200" dirty="0" smtClean="0"/>
              <a:t>1415.jpg</a:t>
            </a:r>
          </a:p>
          <a:p>
            <a:endParaRPr lang="cs-CZ" sz="1200" dirty="0" smtClean="0"/>
          </a:p>
          <a:p>
            <a:r>
              <a:rPr lang="cs-CZ" sz="1200" dirty="0" err="1"/>
              <a:t>Soubor:Muttich</a:t>
            </a:r>
            <a:r>
              <a:rPr lang="cs-CZ" sz="1200" dirty="0"/>
              <a:t>, Kamil Vladislav - Mistr Jan Hus na hranici v Kostnici 1415.jpg.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7. 11. 2008, 14:40, 8. 11. 2008, 17:36 [cit. 2012-01-13]. Dostupné z: http://cs.wikipedia.org/wiki/Soubor:Muttich,_Kamil_Vladislav_-_Mistr_Jan_Hus_na_hranici_v_Kostnici_1415.jpg </a:t>
            </a:r>
            <a:endParaRPr lang="cs-CZ" sz="1200" dirty="0" smtClean="0"/>
          </a:p>
          <a:p>
            <a:endParaRPr lang="cs-CZ" sz="1200" dirty="0"/>
          </a:p>
          <a:p>
            <a:pPr>
              <a:buFont typeface="Wingdings" pitchFamily="2" charset="2"/>
              <a:buChar char="q"/>
            </a:pPr>
            <a:r>
              <a:rPr lang="cs-CZ" sz="1200" dirty="0"/>
              <a:t> </a:t>
            </a:r>
            <a:r>
              <a:rPr lang="cs-CZ" sz="1200" dirty="0" smtClean="0"/>
              <a:t> </a:t>
            </a:r>
            <a:r>
              <a:rPr lang="cs-CZ" sz="1200" dirty="0" err="1" smtClean="0"/>
              <a:t>Soubor:Prague</a:t>
            </a:r>
            <a:r>
              <a:rPr lang="cs-CZ" sz="1200" dirty="0" smtClean="0"/>
              <a:t> </a:t>
            </a:r>
            <a:r>
              <a:rPr lang="cs-CZ" sz="1200" dirty="0"/>
              <a:t>hus statue.jpg. In: </a:t>
            </a:r>
            <a:r>
              <a:rPr lang="cs-CZ" sz="1200" i="1" dirty="0" err="1"/>
              <a:t>Wikipedia</a:t>
            </a:r>
            <a:r>
              <a:rPr lang="cs-CZ" sz="1200" dirty="0"/>
              <a:t>: 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 smtClean="0"/>
              <a:t>Wikimedia</a:t>
            </a:r>
            <a:endParaRPr lang="cs-CZ" sz="1200" dirty="0" smtClean="0"/>
          </a:p>
          <a:p>
            <a:pPr marL="137160" indent="0">
              <a:buNone/>
            </a:pPr>
            <a:r>
              <a:rPr lang="cs-CZ" sz="1200" dirty="0" smtClean="0"/>
              <a:t>          </a:t>
            </a:r>
            <a:r>
              <a:rPr lang="cs-CZ" sz="1200" dirty="0" err="1" smtClean="0"/>
              <a:t>Foundation</a:t>
            </a:r>
            <a:r>
              <a:rPr lang="cs-CZ" sz="1200" dirty="0"/>
              <a:t>, 18. 8. 2006, 20:36 [cit. 2012-01-13]. Dostupné z: </a:t>
            </a:r>
            <a:r>
              <a:rPr lang="cs-CZ" sz="1200" dirty="0" smtClean="0"/>
              <a:t> </a:t>
            </a:r>
          </a:p>
          <a:p>
            <a:pPr marL="137160" indent="0">
              <a:buNone/>
            </a:pPr>
            <a:r>
              <a:rPr lang="cs-CZ" sz="1200" dirty="0" smtClean="0"/>
              <a:t>          ttp</a:t>
            </a:r>
            <a:r>
              <a:rPr lang="cs-CZ" sz="1200" dirty="0"/>
              <a:t>://</a:t>
            </a:r>
            <a:r>
              <a:rPr lang="cs-CZ" sz="1200" dirty="0" smtClean="0"/>
              <a:t>cs.wikipedia.org/wiki/Soubor:Prague_hus_statue.jpg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4123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297</TotalTime>
  <Words>374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Prezentace aplikace PowerPoint</vt:lpstr>
      <vt:lpstr>Anotace</vt:lpstr>
      <vt:lpstr>Prezentace aplikace PowerPoint</vt:lpstr>
      <vt:lpstr>Jan Hus</vt:lpstr>
      <vt:lpstr>Jan Hus a jeho doba</vt:lpstr>
      <vt:lpstr>Prezentace aplikace PowerPoint</vt:lpstr>
      <vt:lpstr>Kdo byl Mistr Jan Hus</vt:lpstr>
      <vt:lpstr>Jan Hus kázal v Betlémské kapli</vt:lpstr>
      <vt:lpstr>Bohatí se začali obávat o svůj majetek</vt:lpstr>
      <vt:lpstr>Jan Hus v Kostnici</vt:lpstr>
      <vt:lpstr>Prezentace aplikace PowerPoint</vt:lpstr>
      <vt:lpstr>6. července</vt:lpstr>
      <vt:lpstr>Pomník Jana Husa na pražském Staroměstském náměstí od Ladislava Šalouna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36</cp:revision>
  <dcterms:created xsi:type="dcterms:W3CDTF">2012-01-05T14:47:50Z</dcterms:created>
  <dcterms:modified xsi:type="dcterms:W3CDTF">2012-03-07T08:47:33Z</dcterms:modified>
</cp:coreProperties>
</file>