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69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74" r:id="rId11"/>
    <p:sldId id="275" r:id="rId12"/>
    <p:sldId id="276" r:id="rId13"/>
    <p:sldId id="266" r:id="rId14"/>
    <p:sldId id="267" r:id="rId15"/>
    <p:sldId id="260" r:id="rId16"/>
    <p:sldId id="268" r:id="rId17"/>
    <p:sldId id="277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>
            <a:noAutofit/>
          </a:bodyPr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1341" y="6539753"/>
            <a:ext cx="1828800" cy="228600"/>
          </a:xfrm>
        </p:spPr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0"/>
            <a:ext cx="6553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1341" y="6539753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39753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39753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1500"/>
        </a:spcBef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500"/>
        </a:spcBef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-457200" algn="l" defTabSz="914400" rtl="0" eaLnBrk="1" latinLnBrk="0" hangingPunct="1">
        <a:spcBef>
          <a:spcPts val="1500"/>
        </a:spcBef>
        <a:buFont typeface="Wingdings" pitchFamily="2" charset="2"/>
        <a:buChar char="Ï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Western_Front_(World_War_I)_2.jpg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Defenders_NGM-v31-p369-A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Italian_troops_at_Isonzo_river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Lone_Pine_trench_6_August_1915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Bundesarchiv_DVM_10_Bild-23-61-47,_Kleiner_Kreuzer_SMS_Ariadne_im_Gefecht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gionarsky_odznak_cepice.gif" TargetMode="External"/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cs.wikipedia.org/wiki/Soubor:Legioninforest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%C4%8Cs._legie_v_It%C3%A1lii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Cs._legie_ve_Francii.jpg" TargetMode="External"/><Relationship Id="rId9" Type="http://schemas.openxmlformats.org/officeDocument/2006/relationships/image" Target="../media/image17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French_bayonet_charge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hyperlink" Target="http://cs.wikipedia.org/wiki/Soubor:Russian_Troops_NGM-v31-p372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cs.wikipedia.org/wiki/Soubor:Turkish_howitzer_10.5cm_leFH_98_09_LOC_00121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jpeg"/><Relationship Id="rId4" Type="http://schemas.openxmlformats.org/officeDocument/2006/relationships/hyperlink" Target="http://cs.wikipedia.org/wiki/Soubor:Aero_Ae-01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rench_bayonet_charge.jpg" TargetMode="External"/><Relationship Id="rId3" Type="http://schemas.openxmlformats.org/officeDocument/2006/relationships/hyperlink" Target="http://cs.wikipedia.org/wiki/Soubor:Bundesarchiv_Bild_104-0472A,_Flak-MG-Stellung.jpg" TargetMode="External"/><Relationship Id="rId7" Type="http://schemas.openxmlformats.org/officeDocument/2006/relationships/hyperlink" Target="http://cs.wikipedia.org/wiki/Soubor:Legionarsky_odznak_cepice.gif" TargetMode="External"/><Relationship Id="rId2" Type="http://schemas.openxmlformats.org/officeDocument/2006/relationships/hyperlink" Target="http://cs.wikipedia.org/wiki/Soubor:Europe_1914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Legioninforest.jpg" TargetMode="External"/><Relationship Id="rId5" Type="http://schemas.openxmlformats.org/officeDocument/2006/relationships/hyperlink" Target="http://cs.wikipedia.org/wiki/Soubor:Cs._legie_ve_Francii.jpg" TargetMode="External"/><Relationship Id="rId4" Type="http://schemas.openxmlformats.org/officeDocument/2006/relationships/hyperlink" Target="http://cs.wikipedia.org/wiki/Soubor:%C4%8Cs._legie_v_It%C3%A1lii.jpg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Turkish_howitzer_10.5cm_leFH_98_09_LOC_00121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9595437"/>
              </p:ext>
            </p:extLst>
          </p:nvPr>
        </p:nvGraphicFramePr>
        <p:xfrm>
          <a:off x="1187624" y="3212976"/>
          <a:ext cx="6984776" cy="29025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Mgr. Petra Pláničková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VY_32_INOVACE_1193_1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SVĚTOVÁ VÁLKA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ROZPOUTÁNÍ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1. SVĚTOVÉ VÁLKY, ČESKOSLOVENSKÉ LEGIE,  STATISTIKA 1. SVĚTOVÉ VÁLKY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9117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924800" cy="1152128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628800"/>
            <a:ext cx="8367464" cy="468052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třídy jako výkladová v hodinách </a:t>
            </a:r>
            <a:r>
              <a:rPr lang="cs-CZ" sz="3200" b="1" dirty="0" err="1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vlastivěda.</a:t>
            </a:r>
          </a:p>
          <a:p>
            <a:pPr algn="l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dokáží popsat život lidí za 1. světové války, samostatně vypráví, jak a kým byla 1. světová válka rozpoutána.</a:t>
            </a:r>
          </a:p>
          <a:p>
            <a:pPr algn="l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Znají výraz československé legie a dokáží tento pojem vysvětlit.</a:t>
            </a:r>
          </a:p>
          <a:p>
            <a:pPr algn="l"/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Znají statistiku 1. světové války.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927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924800" cy="3258666"/>
          </a:xfrm>
        </p:spPr>
        <p:txBody>
          <a:bodyPr/>
          <a:lstStyle/>
          <a:p>
            <a:pPr algn="ctr"/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SVĚTOVÁ VÁLKA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1697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5004048" y="260648"/>
            <a:ext cx="4032448" cy="6264696"/>
          </a:xfrm>
        </p:spPr>
        <p:txBody>
          <a:bodyPr>
            <a:normAutofit/>
          </a:bodyPr>
          <a:lstStyle/>
          <a:p>
            <a:pPr marL="342900" indent="-342900" algn="l">
              <a:buFont typeface="Wingdings" pitchFamily="2" charset="2"/>
              <a:buChar char="ü"/>
            </a:pP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ákopová válka na západní frontě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ěmecký dvouplošník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ritský tank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oják s kulometem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itevní loď královského námořnictva zasažen minou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WW1 TitlePicture For Wikipedia Artic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4559061" cy="614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14046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924800" cy="1771650"/>
          </a:xfrm>
        </p:spPr>
        <p:txBody>
          <a:bodyPr/>
          <a:lstStyle/>
          <a:p>
            <a:pPr algn="ctr"/>
            <a:r>
              <a:rPr lang="cs-CZ" sz="54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SVĚTOVÁ VÁLKA</a:t>
            </a:r>
            <a:endParaRPr lang="cs-CZ" sz="5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38200" y="2276872"/>
            <a:ext cx="7924800" cy="3816424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Známá také jako velká válka.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Zasáhla Evropu, Afriku i Asii (krátce v Číně a Pacifiku).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Probíhala i ve světových oceánech.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Neutrálními zůstali: Španělsko, Nizozemí, Švýcarsko a státy Skandinávie.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74008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Europe 19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1012"/>
            <a:ext cx="8352928" cy="6014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61541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924800" cy="1584176"/>
          </a:xfrm>
        </p:spPr>
        <p:txBody>
          <a:bodyPr/>
          <a:lstStyle/>
          <a:p>
            <a:pPr algn="ctr"/>
            <a:r>
              <a:rPr lang="cs-CZ" sz="54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Rozpoutání války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628800"/>
            <a:ext cx="8583488" cy="4896544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 června 1914 v Sarajevu byl spáchán atentát </a:t>
            </a: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následníka 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trůnu Ferdinanda d´Este.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 července 1914 Rakousko </a:t>
            </a: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vyhlásilo válku Srbsku.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jednoho měsíce se Evropa ocitla ve válce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Dlouhodobé soupeření evropských mocností.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31820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157192"/>
            <a:ext cx="7924800" cy="121920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Němečtí vojáci s kulometem MAXIM</a:t>
            </a: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Soubor:Bundesarchiv Bild 104-0472A, Flak-MG-Stellu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7344816" cy="450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9076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51920" y="1844824"/>
            <a:ext cx="2448272" cy="792088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</a:t>
            </a:r>
            <a:endParaRPr lang="cs-CZ" sz="44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16632"/>
            <a:ext cx="4176464" cy="6741368"/>
          </a:xfrm>
        </p:spPr>
        <p:txBody>
          <a:bodyPr>
            <a:normAutofit/>
          </a:bodyPr>
          <a:lstStyle/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Srbsko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Spojené království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Carské Rusko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Spojené státy americké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Japonsko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Belgie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Rumunsko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Portugalsko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Černá Hora</a:t>
            </a:r>
          </a:p>
          <a:p>
            <a:pPr algn="l"/>
            <a:endParaRPr lang="cs-CZ" b="1" dirty="0" smtClean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l">
              <a:buFont typeface="Wingdings" pitchFamily="2" charset="2"/>
              <a:buChar char="ü"/>
            </a:pPr>
            <a:endParaRPr lang="cs-CZ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5292080" y="3068960"/>
            <a:ext cx="3600400" cy="33843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1500"/>
              </a:spcBef>
              <a:buFont typeface="Wingdings" pitchFamily="2" charset="2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ts val="1500"/>
              </a:spcBef>
              <a:buFont typeface="Century" pitchFamily="18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ts val="15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ts val="1500"/>
              </a:spcBef>
              <a:buFont typeface="Century" pitchFamily="18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ts val="1500"/>
              </a:spcBef>
              <a:buFont typeface="Wingdings" pitchFamily="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Německé císařství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Rakousko-Uhersko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Osmanská říše</a:t>
            </a:r>
          </a:p>
          <a:p>
            <a:pPr marL="342900" indent="-3429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Bulharsko</a:t>
            </a:r>
          </a:p>
        </p:txBody>
      </p:sp>
    </p:spTree>
    <p:extLst>
      <p:ext uri="{BB962C8B-B14F-4D97-AF65-F5344CB8AC3E}">
        <p14:creationId xmlns:p14="http://schemas.microsoft.com/office/powerpoint/2010/main" val="12684176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estern Front (World War I)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493"/>
            <a:ext cx="5760640" cy="6660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32240" y="2755549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Západní fronta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3510685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34396" y="3200210"/>
            <a:ext cx="19442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Italská fronta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1950902"/>
            <a:ext cx="26907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/>
              <a:t>V</a:t>
            </a:r>
            <a:r>
              <a:rPr lang="cs-CZ" sz="3600" b="1" dirty="0" smtClean="0"/>
              <a:t>ýchodní fronta</a:t>
            </a:r>
            <a:endParaRPr lang="cs-CZ" sz="3600" b="1" dirty="0"/>
          </a:p>
        </p:txBody>
      </p:sp>
      <p:pic>
        <p:nvPicPr>
          <p:cNvPr id="1028" name="Picture 4" descr="Defenders NGM-v31-p369-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151231"/>
            <a:ext cx="4851022" cy="3395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talian troops at Isonzo rive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395" y="332655"/>
            <a:ext cx="4875371" cy="281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1318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Lone Pine trench 6 August 1915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384376" cy="496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33350" y="332656"/>
            <a:ext cx="22527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/>
              <a:t>B</a:t>
            </a:r>
            <a:r>
              <a:rPr lang="cs-CZ" sz="3200" b="1" dirty="0" smtClean="0"/>
              <a:t>alkánská fronta</a:t>
            </a:r>
            <a:endParaRPr lang="cs-CZ" sz="3200" b="1" dirty="0"/>
          </a:p>
        </p:txBody>
      </p:sp>
      <p:pic>
        <p:nvPicPr>
          <p:cNvPr id="6" name="Picture 10" descr="Bundesarchiv DVM 10 Bild-23-61-47, Kleiner Kreuzer SMS Ariadne im Gefech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0688"/>
            <a:ext cx="4726998" cy="3100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36096" y="4177585"/>
            <a:ext cx="1944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Světové dění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642587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924800" cy="2088232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Československé legie</a:t>
            </a:r>
            <a:endParaRPr lang="cs-CZ" sz="54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060848"/>
            <a:ext cx="8367464" cy="432048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Zahraniční vojenský odboj – název vznikl až po válce.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Revoluční dobrovolná vojska (v Rusku, ve Francii a v Itálii)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Koncem války měly jednotky československých zahraničních vojsk celkem přes 100 000 </a:t>
            </a: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dobrovolníků. 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87500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d/d7/Legioninforest.jpg/220px-Legioninfores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98196"/>
            <a:ext cx="3398165" cy="2409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91580" y="2636912"/>
            <a:ext cx="25478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Hlídka čs. legionářů na Rusi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65509" y="5733255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Čs. </a:t>
            </a:r>
            <a:r>
              <a:rPr lang="cs-CZ" b="1" dirty="0"/>
              <a:t>l</a:t>
            </a:r>
            <a:r>
              <a:rPr lang="cs-CZ" b="1" dirty="0" smtClean="0"/>
              <a:t>egionáři ve Francii</a:t>
            </a:r>
            <a:endParaRPr lang="cs-CZ" b="1" dirty="0"/>
          </a:p>
        </p:txBody>
      </p:sp>
      <p:pic>
        <p:nvPicPr>
          <p:cNvPr id="2052" name="Picture 4" descr="http://upload.wikimedia.org/wikipedia/commons/thumb/c/c3/Cs._legie_ve_Francii.jpg/220px-Cs._legie_ve_Francii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16249"/>
            <a:ext cx="5127232" cy="2027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thumb/a/ab/%C4%8Cs._legie_v_It%C3%A1lii.jpg/220px-%C4%8Cs._legie_v_It%C3%A1lii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409" y="332656"/>
            <a:ext cx="4401130" cy="250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652120" y="2869918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Čs. </a:t>
            </a:r>
            <a:r>
              <a:rPr lang="cs-CZ" b="1" dirty="0"/>
              <a:t>l</a:t>
            </a:r>
            <a:r>
              <a:rPr lang="cs-CZ" b="1" dirty="0" smtClean="0"/>
              <a:t>egionáři v Itálii</a:t>
            </a:r>
            <a:endParaRPr lang="cs-CZ" b="1" dirty="0"/>
          </a:p>
        </p:txBody>
      </p:sp>
      <p:pic>
        <p:nvPicPr>
          <p:cNvPr id="2056" name="Picture 8" descr="http://upload.wikimedia.org/wikipedia/commons/thumb/a/ac/Legionarsky_odznak_cepice.gif/180px-Legionarsky_odznak_cepice.gif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2727" y="3789040"/>
            <a:ext cx="2287217" cy="2452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9981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060848"/>
            <a:ext cx="8295456" cy="4464496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11. v 11,00 1918 - na všech frontách zavládlo příměří.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Bojovalo 70 miliónů lidí.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 států bylo ve válce.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mil. Lidí zabito a 20 mil. Lidí zmrzačeno.</a:t>
            </a:r>
          </a:p>
          <a:p>
            <a:pPr marL="457200" indent="-457200" algn="l">
              <a:buFont typeface="Wingdings" pitchFamily="2" charset="2"/>
              <a:buChar char="ü"/>
            </a:pPr>
            <a:endParaRPr lang="cs-CZ" sz="32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924800" cy="180020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války</a:t>
            </a:r>
            <a:endParaRPr lang="cs-CZ" sz="54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41023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8/87/French_bayonet_charge.jpg/220px-French_bayonet_charg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24052"/>
            <a:ext cx="5762221" cy="3404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2533546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Francouzský bajonetový útok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2385442"/>
            <a:ext cx="25478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Ruská pěchota</a:t>
            </a:r>
            <a:endParaRPr lang="cs-CZ" sz="3600" b="1" dirty="0"/>
          </a:p>
        </p:txBody>
      </p:sp>
      <p:pic>
        <p:nvPicPr>
          <p:cNvPr id="3076" name="Picture 4" descr="http://upload.wikimedia.org/wikipedia/commons/thumb/7/72/Russian_Troops_NGM-v31-p372.jpg/220px-Russian_Troops_NGM-v31-p37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2777" y="3573017"/>
            <a:ext cx="5471224" cy="323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3566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ttp://upload.wikimedia.org/wikipedia/commons/thumb/9/9a/Turkish_howitzer_10.5cm_leFH_98_09_LOC_00121.jpg/220px-Turkish_howitzer_10.5cm_leFH_98_09_LOC_0012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4814"/>
            <a:ext cx="5450511" cy="33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3" y="3444133"/>
            <a:ext cx="3124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Turecké dělostřelectvo</a:t>
            </a:r>
            <a:endParaRPr lang="cs-CZ" sz="3600" b="1" dirty="0"/>
          </a:p>
        </p:txBody>
      </p:sp>
      <p:pic>
        <p:nvPicPr>
          <p:cNvPr id="6" name="Picture 8" descr="http://upload.wikimedia.org/wikipedia/commons/thumb/c/c9/Aero_Ae-01.jpg/220px-Aero_Ae-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270" y="3429000"/>
            <a:ext cx="5146730" cy="3251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73971" y="1890698"/>
            <a:ext cx="32403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Bojové letadlo Rakouska-Uherska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6461865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88640"/>
            <a:ext cx="7924800" cy="1224136"/>
          </a:xfrm>
        </p:spPr>
        <p:txBody>
          <a:bodyPr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340768"/>
            <a:ext cx="8439472" cy="5517232"/>
          </a:xfrm>
        </p:spPr>
        <p:txBody>
          <a:bodyPr>
            <a:normAutofit/>
          </a:bodyPr>
          <a:lstStyle/>
          <a:p>
            <a:pPr marL="171450" indent="-171450" algn="l">
              <a:buFont typeface="Arial" pitchFamily="34" charset="0"/>
              <a:buChar char="•"/>
            </a:pPr>
            <a:r>
              <a:rPr lang="cs-CZ" sz="1100" dirty="0"/>
              <a:t>Soubor:WW1 </a:t>
            </a:r>
            <a:r>
              <a:rPr lang="cs-CZ" sz="1100" dirty="0" err="1"/>
              <a:t>TitlePicture</a:t>
            </a:r>
            <a:r>
              <a:rPr lang="cs-CZ" sz="1100" dirty="0"/>
              <a:t> </a:t>
            </a:r>
            <a:r>
              <a:rPr lang="cs-CZ" sz="1100" dirty="0" err="1"/>
              <a:t>For</a:t>
            </a:r>
            <a:r>
              <a:rPr lang="cs-CZ" sz="1100" dirty="0"/>
              <a:t> </a:t>
            </a:r>
            <a:r>
              <a:rPr lang="cs-CZ" sz="1100" dirty="0" err="1"/>
              <a:t>Wikipedia</a:t>
            </a:r>
            <a:r>
              <a:rPr lang="cs-CZ" sz="1100" dirty="0"/>
              <a:t> Article.jpg.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25. 7. 2012, 14:54 [cit. 2013-02-17]. Dostupné z: http://cs.wikipedia.org/wiki/Soubor:WW1_TitlePicture_For_Wikipedia_Article.jpg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 smtClean="0"/>
              <a:t>Soubor:Europe</a:t>
            </a:r>
            <a:r>
              <a:rPr lang="cs-CZ" sz="1100" dirty="0" smtClean="0"/>
              <a:t> </a:t>
            </a:r>
            <a:r>
              <a:rPr lang="cs-CZ" sz="1100" dirty="0"/>
              <a:t>1914.jpg.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18. 2. 2011, 18:50 [cit. 2013-02-17]. Dostupné z: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cs.wikipedia.org/wiki/Soubor:Europe_1914.jpg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Soubor:Bundesarchiv</a:t>
            </a:r>
            <a:r>
              <a:rPr lang="cs-CZ" sz="1100" dirty="0"/>
              <a:t> </a:t>
            </a:r>
            <a:r>
              <a:rPr lang="cs-CZ" sz="1100" dirty="0" err="1"/>
              <a:t>Bild</a:t>
            </a:r>
            <a:r>
              <a:rPr lang="cs-CZ" sz="1100" dirty="0"/>
              <a:t> 104-0472A, Flak-MG-Stellung.jpg.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12. 12. 2008, 21:46 [cit. 2013-02-17]. Dostupné z: </a:t>
            </a:r>
            <a:r>
              <a:rPr lang="cs-CZ" sz="1100" dirty="0">
                <a:hlinkClick r:id="rId3"/>
              </a:rPr>
              <a:t>http://cs.wikipedia.org/wiki/Soubor:Bundesarchiv_Bild_104-0472A,_</a:t>
            </a:r>
            <a:r>
              <a:rPr lang="cs-CZ" sz="1100" dirty="0" smtClean="0">
                <a:hlinkClick r:id="rId3"/>
              </a:rPr>
              <a:t>Flak-MG-Stellung.jpg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Soubor:Čs</a:t>
            </a:r>
            <a:r>
              <a:rPr lang="cs-CZ" sz="1100" dirty="0"/>
              <a:t>. legie v Itálii.jpg.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15. 1. 2009, 16:25 [cit. 2013-02-17]. Dostupné z: </a:t>
            </a:r>
            <a:r>
              <a:rPr lang="cs-CZ" sz="1100" dirty="0">
                <a:hlinkClick r:id="rId4"/>
              </a:rPr>
              <a:t>http://cs.wikipedia.org/wiki/Soubor:%C4%8Cs._</a:t>
            </a:r>
            <a:r>
              <a:rPr lang="cs-CZ" sz="1100" dirty="0" smtClean="0">
                <a:hlinkClick r:id="rId4"/>
              </a:rPr>
              <a:t>legie_v_It%C3%A1lii.jpg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Soubor:Cs</a:t>
            </a:r>
            <a:r>
              <a:rPr lang="cs-CZ" sz="1100" dirty="0"/>
              <a:t>. legie ve Francii.jpg.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15. 1. 2009, 16:20 [cit. 2013-02-17]. Dostupné z: </a:t>
            </a:r>
            <a:r>
              <a:rPr lang="cs-CZ" sz="1100" dirty="0">
                <a:hlinkClick r:id="rId5"/>
              </a:rPr>
              <a:t>http://cs.wikipedia.org/wiki/Soubor:Cs._</a:t>
            </a:r>
            <a:r>
              <a:rPr lang="cs-CZ" sz="1100" dirty="0" smtClean="0">
                <a:hlinkClick r:id="rId5"/>
              </a:rPr>
              <a:t>legie_ve_Francii.jpg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Soubor:Legioninforest.jpg</a:t>
            </a:r>
            <a:r>
              <a:rPr lang="cs-CZ" sz="1100" dirty="0"/>
              <a:t>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1. 6. </a:t>
            </a:r>
            <a:r>
              <a:rPr lang="cs-CZ" sz="1100" dirty="0" smtClean="0"/>
              <a:t>2008</a:t>
            </a:r>
            <a:r>
              <a:rPr lang="cs-CZ" sz="1100" dirty="0"/>
              <a:t>, 13:28 [cit. 2013-02-17]. Dostupné z: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cs.wikipedia.org/wiki/Soubor:Legioninforest.jpg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Soubor:Legionarsky</a:t>
            </a:r>
            <a:r>
              <a:rPr lang="cs-CZ" sz="1100" dirty="0"/>
              <a:t> odznak cepice.gif.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2. 6. 2009, 19:11 [cit. 2013-02-17]. Dostupné z: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cs.wikipedia.org/wiki/Soubor:Legionarsky_odznak_cepice.gif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Soubor:French</a:t>
            </a:r>
            <a:r>
              <a:rPr lang="cs-CZ" sz="1100" dirty="0"/>
              <a:t> </a:t>
            </a:r>
            <a:r>
              <a:rPr lang="cs-CZ" sz="1100" dirty="0" err="1"/>
              <a:t>bayonet</a:t>
            </a:r>
            <a:r>
              <a:rPr lang="cs-CZ" sz="1100" dirty="0"/>
              <a:t> charge.jpg.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27. 9. 2010, 00:02 [cit. 2013-02-17]. Dostupné z: </a:t>
            </a: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cs.wikipedia.org/wiki/Soubor:French_bayonet_charge.jpg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Soubor:Russian</a:t>
            </a:r>
            <a:r>
              <a:rPr lang="cs-CZ" sz="1100" dirty="0"/>
              <a:t> </a:t>
            </a:r>
            <a:r>
              <a:rPr lang="cs-CZ" sz="1100" dirty="0" err="1"/>
              <a:t>Troops</a:t>
            </a:r>
            <a:r>
              <a:rPr lang="cs-CZ" sz="1100" dirty="0"/>
              <a:t> NGM-v31-p372.jpg.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9. 6. 2005, 02:46 [cit. 2013-02-17]. Dostupné z: http://cs.wikipedia.org/wiki/Soubor:Russian_Troops_NGM-v31-p372.jpg</a:t>
            </a:r>
            <a:endParaRPr lang="cs-CZ" sz="11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05666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60648"/>
            <a:ext cx="8511480" cy="6336704"/>
          </a:xfrm>
        </p:spPr>
        <p:txBody>
          <a:bodyPr>
            <a:normAutofit/>
          </a:bodyPr>
          <a:lstStyle/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Soubor:Bundesarchiv</a:t>
            </a:r>
            <a:r>
              <a:rPr lang="cs-CZ" sz="1100" dirty="0"/>
              <a:t> DVM 10 Bild-23-61-47, Kleiner </a:t>
            </a:r>
            <a:r>
              <a:rPr lang="cs-CZ" sz="1100" dirty="0" err="1"/>
              <a:t>Kreuzer</a:t>
            </a:r>
            <a:r>
              <a:rPr lang="cs-CZ" sz="1100" dirty="0"/>
              <a:t> SMS </a:t>
            </a:r>
            <a:r>
              <a:rPr lang="cs-CZ" sz="1100" dirty="0" err="1"/>
              <a:t>Ariadne</a:t>
            </a:r>
            <a:r>
              <a:rPr lang="cs-CZ" sz="1100" dirty="0"/>
              <a:t> </a:t>
            </a:r>
            <a:r>
              <a:rPr lang="cs-CZ" sz="1100" dirty="0" err="1"/>
              <a:t>im</a:t>
            </a:r>
            <a:r>
              <a:rPr lang="cs-CZ" sz="1100" dirty="0"/>
              <a:t> Gefecht.jpg.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8. 4. 2012, 18:19 [cit. 2013-02-17]. Dostupné z: http://cs.wikipedia.org/wiki/Soubor:Bundesarchiv_DVM_10_Bild-23-61-47,_Kleiner_Kreuzer_SMS_Ariadne_im_Gefecht.jpg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 smtClean="0"/>
              <a:t>Soubor:Lone</a:t>
            </a:r>
            <a:r>
              <a:rPr lang="cs-CZ" sz="1100" dirty="0" smtClean="0"/>
              <a:t> </a:t>
            </a:r>
            <a:r>
              <a:rPr lang="cs-CZ" sz="1100" dirty="0"/>
              <a:t>Pine </a:t>
            </a:r>
            <a:r>
              <a:rPr lang="cs-CZ" sz="1100" dirty="0" err="1"/>
              <a:t>trench</a:t>
            </a:r>
            <a:r>
              <a:rPr lang="cs-CZ" sz="1100" dirty="0"/>
              <a:t> 6 August 1915.jpg.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15. 4. 2006, 03:53 [cit. 2013-02-17]. Dostupné z: http://cs.wikipedia.org/wiki/Soubor:Lone_Pine_trench_6_August_1915.jpg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 smtClean="0"/>
              <a:t>Soubor:Defenders</a:t>
            </a:r>
            <a:r>
              <a:rPr lang="cs-CZ" sz="1100" dirty="0" smtClean="0"/>
              <a:t> </a:t>
            </a:r>
            <a:r>
              <a:rPr lang="cs-CZ" sz="1100" dirty="0"/>
              <a:t>NGM-v31-p369-A.jpg.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9. 6. 2005, 02:28 [cit. 2013-02-17]. Dostupné z: http://cs.wikipedia.org/wiki/Soubor:Defenders_NGM-v31-p369-A.jpg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 smtClean="0"/>
              <a:t>Soubor:Italian</a:t>
            </a:r>
            <a:r>
              <a:rPr lang="cs-CZ" sz="1100" dirty="0" smtClean="0"/>
              <a:t> </a:t>
            </a:r>
            <a:r>
              <a:rPr lang="cs-CZ" sz="1100" dirty="0" err="1"/>
              <a:t>troops</a:t>
            </a:r>
            <a:r>
              <a:rPr lang="cs-CZ" sz="1100" dirty="0"/>
              <a:t> </a:t>
            </a:r>
            <a:r>
              <a:rPr lang="cs-CZ" sz="1100" dirty="0" err="1"/>
              <a:t>at</a:t>
            </a:r>
            <a:r>
              <a:rPr lang="cs-CZ" sz="1100" dirty="0"/>
              <a:t> </a:t>
            </a:r>
            <a:r>
              <a:rPr lang="cs-CZ" sz="1100" dirty="0" err="1"/>
              <a:t>Isonzo</a:t>
            </a:r>
            <a:r>
              <a:rPr lang="cs-CZ" sz="1100" dirty="0"/>
              <a:t> river.jpg.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3. 5. 2008, 12:05 [cit. 2013-02-17]. Dostupné z: http://cs.wikipedia.org/wiki/Soubor:Italian_troops_at_Isonzo_river.jpg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en-US" sz="1100" dirty="0" err="1" smtClean="0"/>
              <a:t>Soubor:Western</a:t>
            </a:r>
            <a:r>
              <a:rPr lang="en-US" sz="1100" dirty="0" smtClean="0"/>
              <a:t> </a:t>
            </a:r>
            <a:r>
              <a:rPr lang="en-US" sz="1100" dirty="0"/>
              <a:t>Front (World War I) 2.jpg. In: </a:t>
            </a:r>
            <a:r>
              <a:rPr lang="en-US" sz="1100" i="1" dirty="0"/>
              <a:t>Wikipedia: the free encyclopedia</a:t>
            </a:r>
            <a:r>
              <a:rPr lang="en-US" sz="1100" dirty="0"/>
              <a:t> [online]. San Francisco (CA): Wikimedia Foundation, 12. 12. 2011, 15:44 [cit. 2013-02-17]. </a:t>
            </a:r>
            <a:r>
              <a:rPr lang="en-US" sz="1100" dirty="0" err="1"/>
              <a:t>Dostupné</a:t>
            </a:r>
            <a:r>
              <a:rPr lang="en-US" sz="1100" dirty="0"/>
              <a:t> z: http://cs.wikipedia.org/wiki/Soubor:Western_Front_(World_War_I)_2.jpg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 smtClean="0"/>
              <a:t>Soubor:Turkish</a:t>
            </a:r>
            <a:r>
              <a:rPr lang="cs-CZ" sz="1100" dirty="0" smtClean="0"/>
              <a:t> </a:t>
            </a:r>
            <a:r>
              <a:rPr lang="cs-CZ" sz="1100" dirty="0" err="1"/>
              <a:t>howitzer</a:t>
            </a:r>
            <a:r>
              <a:rPr lang="cs-CZ" sz="1100" dirty="0"/>
              <a:t> 10.5cm </a:t>
            </a:r>
            <a:r>
              <a:rPr lang="cs-CZ" sz="1100" dirty="0" err="1"/>
              <a:t>leFH</a:t>
            </a:r>
            <a:r>
              <a:rPr lang="cs-CZ" sz="1100" dirty="0"/>
              <a:t> 98 09 LOC 00121.jpg.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24. 2. 2008, 16:37 [cit. 2013-02-17]. Dostupné z: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cs.wikipedia.org/wiki/Soubor:Turkish_howitzer_10.5cm_leFH_98_09_LOC_00121.jpg</a:t>
            </a:r>
            <a:endParaRPr lang="cs-CZ" sz="1100" dirty="0" smtClean="0"/>
          </a:p>
          <a:p>
            <a:pPr marL="171450" indent="-171450" algn="l">
              <a:buFont typeface="Arial" pitchFamily="34" charset="0"/>
              <a:buChar char="•"/>
            </a:pPr>
            <a:r>
              <a:rPr lang="cs-CZ" sz="1100" dirty="0" err="1"/>
              <a:t>Soubor:Aero</a:t>
            </a:r>
            <a:r>
              <a:rPr lang="cs-CZ" sz="1100" dirty="0"/>
              <a:t> Ae-01.jpg.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25. 10. 2006, 18:14 [cit. 2013-02-17]. Dostupné z: http://cs.wikipedia.org/wiki/Soubor:Aero_Ae-01.jpg</a:t>
            </a:r>
            <a:endParaRPr lang="cs-CZ" sz="11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851327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Vlastní 28">
      <a:dk1>
        <a:sysClr val="windowText" lastClr="000000"/>
      </a:dk1>
      <a:lt1>
        <a:srgbClr val="EBA686"/>
      </a:lt1>
      <a:dk2>
        <a:srgbClr val="B13F9A"/>
      </a:dk2>
      <a:lt2>
        <a:srgbClr val="EBA686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lebration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Oslava</Template>
  <TotalTime>183</TotalTime>
  <Words>1014</Words>
  <Application>Microsoft Office PowerPoint</Application>
  <PresentationFormat>Předvádění na obrazovce (4:3)</PresentationFormat>
  <Paragraphs>87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1</vt:lpstr>
      <vt:lpstr>Prezentace aplikace PowerPoint</vt:lpstr>
      <vt:lpstr>ANOTACE</vt:lpstr>
      <vt:lpstr>1. SVĚTOVÁ VÁLKA</vt:lpstr>
      <vt:lpstr>Prezentace aplikace PowerPoint</vt:lpstr>
      <vt:lpstr>1. SVĚTOVÁ VÁLKA</vt:lpstr>
      <vt:lpstr>Prezentace aplikace PowerPoint</vt:lpstr>
      <vt:lpstr>Rozpoutání války</vt:lpstr>
      <vt:lpstr>Prezentace aplikace PowerPoint</vt:lpstr>
      <vt:lpstr>proti</vt:lpstr>
      <vt:lpstr>Prezentace aplikace PowerPoint</vt:lpstr>
      <vt:lpstr>Prezentace aplikace PowerPoint</vt:lpstr>
      <vt:lpstr>Prezentace aplikace PowerPoint</vt:lpstr>
      <vt:lpstr>Československé legie</vt:lpstr>
      <vt:lpstr>Prezentace aplikace PowerPoint</vt:lpstr>
      <vt:lpstr>Konec války</vt:lpstr>
      <vt:lpstr>Prezentace aplikace PowerPoint</vt:lpstr>
      <vt:lpstr>Prezentace aplikace PowerPoint</vt:lpstr>
      <vt:lpstr>POUŽITÉ 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SVĚTOVÁ VÁLKA</dc:title>
  <dc:creator>MP</dc:creator>
  <cp:lastModifiedBy>profesor</cp:lastModifiedBy>
  <cp:revision>17</cp:revision>
  <dcterms:created xsi:type="dcterms:W3CDTF">2013-01-08T20:36:01Z</dcterms:created>
  <dcterms:modified xsi:type="dcterms:W3CDTF">2013-03-04T13:22:50Z</dcterms:modified>
</cp:coreProperties>
</file>