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3" r:id="rId3"/>
    <p:sldId id="284" r:id="rId4"/>
    <p:sldId id="257" r:id="rId5"/>
    <p:sldId id="258" r:id="rId6"/>
    <p:sldId id="259" r:id="rId7"/>
    <p:sldId id="261" r:id="rId8"/>
    <p:sldId id="262" r:id="rId9"/>
    <p:sldId id="263" r:id="rId10"/>
    <p:sldId id="28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E081BC36-7E4D-4988-818A-D85C0B718F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1D18474E-4C6A-4E29-B505-928AB3D245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d/dc/RotundaRip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9/VBlanik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92954052"/>
              </p:ext>
            </p:extLst>
          </p:nvPr>
        </p:nvGraphicFramePr>
        <p:xfrm>
          <a:off x="611561" y="2636914"/>
          <a:ext cx="8136903" cy="39421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61675"/>
                <a:gridCol w="5575228"/>
              </a:tblGrid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VY_32_INOVACE_467_PAMÁTNÁ_ MÍSTA_1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5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Seznámení</a:t>
                      </a:r>
                      <a:r>
                        <a:rPr lang="cs-CZ" sz="2400" baseline="0" dirty="0" smtClean="0">
                          <a:effectLst/>
                        </a:rPr>
                        <a:t> s nejdůležitějšími historickými událostmi naší země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</a:t>
                      </a:r>
                      <a:r>
                        <a:rPr lang="cs-CZ" sz="2400" b="1" dirty="0">
                          <a:effectLst/>
                        </a:rPr>
                        <a:t>2975</a:t>
                      </a:r>
                      <a:endParaRPr lang="cs-CZ" sz="2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76672"/>
            <a:ext cx="60183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309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člověk a jeho svět ve 4. ročníku.</a:t>
            </a:r>
          </a:p>
          <a:p>
            <a:r>
              <a:rPr lang="cs-CZ" dirty="0" smtClean="0"/>
              <a:t>Žáci se seznámí s památnými místy,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která </a:t>
            </a:r>
            <a:r>
              <a:rPr lang="cs-CZ" dirty="0" smtClean="0"/>
              <a:t>připomínají důležité události naší historie.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716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5649" y="1412776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Datum vytvoření:  </a:t>
            </a:r>
            <a:r>
              <a:rPr lang="cs-CZ" sz="2400" dirty="0" smtClean="0"/>
              <a:t>29.1.2012</a:t>
            </a:r>
          </a:p>
          <a:p>
            <a:endParaRPr lang="cs-CZ" sz="2400" dirty="0"/>
          </a:p>
          <a:p>
            <a:r>
              <a:rPr lang="cs-CZ" sz="2400" b="1" dirty="0" smtClean="0"/>
              <a:t>Klíčová slova</a:t>
            </a:r>
            <a:r>
              <a:rPr lang="cs-CZ" sz="2400" dirty="0" smtClean="0"/>
              <a:t>: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amátná místa, historie, pověsti, praotec Čech, románská rotunda, blaničtí rytíři, svatý Václav, Velehrad, Cyril a Metoděj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825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Památná místa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Jsou to taková místa, která nám připomínají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důležité události naší historie.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493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7015"/>
            <a:ext cx="762260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             </a:t>
            </a:r>
            <a:r>
              <a:rPr lang="cs-CZ" sz="3200" b="1" dirty="0" smtClean="0"/>
              <a:t>Hora Říp</a:t>
            </a:r>
            <a:endParaRPr lang="cs-CZ" sz="3200" dirty="0" smtClean="0"/>
          </a:p>
          <a:p>
            <a:r>
              <a:rPr lang="cs-CZ" sz="2800" dirty="0" smtClean="0"/>
              <a:t>Podle pověsti přišel na horu Říp praotec Čech </a:t>
            </a:r>
          </a:p>
          <a:p>
            <a:r>
              <a:rPr lang="cs-CZ" sz="2800" dirty="0" smtClean="0"/>
              <a:t>a rozhodl se zde usadit.</a:t>
            </a:r>
            <a:endParaRPr lang="cs-CZ" sz="2800" dirty="0"/>
          </a:p>
        </p:txBody>
      </p:sp>
      <p:pic>
        <p:nvPicPr>
          <p:cNvPr id="2051" name="Picture 3" descr="C:\Documents and Settings\name\Plocha\Ří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328" y="1694340"/>
            <a:ext cx="7632848" cy="497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8854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RotundaRi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41433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99992" y="1196752"/>
            <a:ext cx="4439036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vrcholu hory Říp stojí 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románská rotunda sv. Jiří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Je připomínána od r. 1126.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1624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VBlani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78847"/>
            <a:ext cx="756084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5296" y="19827"/>
            <a:ext cx="1414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Blaník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927319"/>
            <a:ext cx="898034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opředen pověstmi o blanických rytířích. </a:t>
            </a:r>
          </a:p>
          <a:p>
            <a:r>
              <a:rPr lang="cs-CZ" sz="2800" dirty="0" smtClean="0"/>
              <a:t>Uvnitř hory odpočívá vojsko, které se probudí, až bude </a:t>
            </a:r>
          </a:p>
          <a:p>
            <a:r>
              <a:rPr lang="cs-CZ" sz="2800" dirty="0" smtClean="0"/>
              <a:t>českému národu nejhůře. Jeho velitelem je sám </a:t>
            </a:r>
          </a:p>
          <a:p>
            <a:r>
              <a:rPr lang="cs-CZ" sz="2800" dirty="0" smtClean="0"/>
              <a:t>patron země české </a:t>
            </a:r>
            <a:r>
              <a:rPr lang="cs-CZ" sz="2800" dirty="0" smtClean="0">
                <a:solidFill>
                  <a:srgbClr val="FF0000"/>
                </a:solidFill>
              </a:rPr>
              <a:t>svatý Václav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80440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275" y="622818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994866"/>
            <a:ext cx="825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Svatý Václav vyjíždí v čele blanických rytířů z hory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966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9912" y="571500"/>
            <a:ext cx="6690320" cy="408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40268"/>
            <a:ext cx="18932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Velehrad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013176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Bazilika </a:t>
            </a:r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 smtClean="0">
                <a:solidFill>
                  <a:srgbClr val="FF0000"/>
                </a:solidFill>
              </a:rPr>
              <a:t>anebevzetí panny Marie a svatého Cyrila  a Metoděje. </a:t>
            </a:r>
            <a:r>
              <a:rPr lang="cs-CZ" sz="2400" dirty="0" smtClean="0"/>
              <a:t>Velehrad na Moravě je ztotožňován s hlavním střediskem </a:t>
            </a:r>
            <a:r>
              <a:rPr lang="cs-CZ" sz="2400" dirty="0" smtClean="0">
                <a:solidFill>
                  <a:srgbClr val="FF0000"/>
                </a:solidFill>
              </a:rPr>
              <a:t>Velké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Moravy</a:t>
            </a:r>
            <a:r>
              <a:rPr lang="cs-CZ" sz="2400" dirty="0" smtClean="0"/>
              <a:t>. Každoročně 5. července je cílem Národní pouti </a:t>
            </a:r>
          </a:p>
          <a:p>
            <a:r>
              <a:rPr lang="cs-CZ" sz="2400" dirty="0" smtClean="0"/>
              <a:t>na </a:t>
            </a:r>
            <a:r>
              <a:rPr lang="cs-CZ" sz="2400" dirty="0"/>
              <a:t>V</a:t>
            </a:r>
            <a:r>
              <a:rPr lang="cs-CZ" sz="2400" dirty="0" smtClean="0"/>
              <a:t>elehradě u příležitosti svátku Cyrila a Metoděje.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01412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619111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Zopakujte si, co víte o svatém Václavovi.</a:t>
            </a:r>
          </a:p>
          <a:p>
            <a:endParaRPr lang="cs-CZ" sz="2400" dirty="0" smtClean="0"/>
          </a:p>
          <a:p>
            <a:r>
              <a:rPr lang="cs-CZ" sz="2400" dirty="0" smtClean="0"/>
              <a:t>Vyprávěj pověst  O Čechovi.</a:t>
            </a:r>
          </a:p>
          <a:p>
            <a:endParaRPr lang="cs-CZ" sz="2400" dirty="0"/>
          </a:p>
          <a:p>
            <a:r>
              <a:rPr lang="cs-CZ" sz="2400" dirty="0" smtClean="0"/>
              <a:t>Přečtěte si pověst O blanických rytířích. </a:t>
            </a:r>
          </a:p>
          <a:p>
            <a:endParaRPr lang="cs-CZ" sz="2400" dirty="0"/>
          </a:p>
          <a:p>
            <a:r>
              <a:rPr lang="cs-CZ" sz="2400" dirty="0" smtClean="0"/>
              <a:t>Zopakujte si, co víte o </a:t>
            </a:r>
            <a:r>
              <a:rPr lang="cs-CZ" sz="2400" dirty="0"/>
              <a:t>C</a:t>
            </a:r>
            <a:r>
              <a:rPr lang="cs-CZ" sz="2400" dirty="0" smtClean="0"/>
              <a:t>yrilovi a </a:t>
            </a:r>
            <a:r>
              <a:rPr lang="cs-CZ" sz="2400" dirty="0"/>
              <a:t>M</a:t>
            </a:r>
            <a:r>
              <a:rPr lang="cs-CZ" sz="2400" dirty="0" smtClean="0"/>
              <a:t>etodějovi.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3489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</a:t>
            </a:r>
            <a:endParaRPr lang="cs-CZ" sz="1400" dirty="0"/>
          </a:p>
          <a:p>
            <a:r>
              <a:rPr lang="cs-CZ" sz="1400" dirty="0" err="1" smtClean="0"/>
              <a:t>Soubor:RotundaRip.jpg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15. 6. 2010, 12:27 [cit. 2012-01-29]. Dostupné z: http://cs.wikipedia.org/wiki/Soubor:RotundaRip.jpg </a:t>
            </a:r>
          </a:p>
          <a:p>
            <a:r>
              <a:rPr lang="cs-CZ" sz="1400" dirty="0"/>
              <a:t>JANBLANICKY AT CS.WIKIPEDIA. </a:t>
            </a:r>
            <a:r>
              <a:rPr lang="cs-CZ" sz="1400" dirty="0" err="1"/>
              <a:t>Soubor:VBlanik.JPG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31. 10. 2007, 15:00 [cit. 2012-01-29]. Dostupné z: http://cs.wikipedia.org/wiki/Soubor:VBlanik.JPG </a:t>
            </a:r>
          </a:p>
          <a:p>
            <a:r>
              <a:rPr lang="cs-CZ" sz="1400" dirty="0"/>
              <a:t>VĚNCESLAV ČERNÝ,. </a:t>
            </a:r>
            <a:r>
              <a:rPr lang="cs-CZ" sz="1400" dirty="0" err="1"/>
              <a:t>Soubor:Cerny-Jirasek.jpg</a:t>
            </a:r>
            <a:r>
              <a:rPr lang="cs-CZ" sz="1400" dirty="0"/>
              <a:t>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2. 2008, 08:34 [cit. 2012-01-29]. Dostupné z: http://cs.wikipedia.org/wiki/Soubor:Cerny-Jirasek.jpg </a:t>
            </a:r>
          </a:p>
          <a:p>
            <a:r>
              <a:rPr lang="cs-CZ" sz="1400" dirty="0"/>
              <a:t>ORIGINAL UPLOADER WAS CIBTOM AT CS.WIKIPEDIA. </a:t>
            </a:r>
            <a:r>
              <a:rPr lang="cs-CZ" sz="1400" dirty="0" err="1"/>
              <a:t>Soubor:Velehrad.JPG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 4. 2007, 19:21 [cit. 2012-01-29]. Dostupné z: http://cs.wikipedia.org/wiki/Soubor:Velehrad.JPG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76992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345</TotalTime>
  <Words>438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Silk</vt:lpstr>
      <vt:lpstr>Snímek 1</vt:lpstr>
      <vt:lpstr>Anotace</vt:lpstr>
      <vt:lpstr>Snímek 3</vt:lpstr>
      <vt:lpstr>Památná místa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40</cp:revision>
  <dcterms:created xsi:type="dcterms:W3CDTF">2012-01-29T09:35:54Z</dcterms:created>
  <dcterms:modified xsi:type="dcterms:W3CDTF">2013-12-13T07:52:11Z</dcterms:modified>
</cp:coreProperties>
</file>