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71" r:id="rId3"/>
    <p:sldId id="272" r:id="rId4"/>
    <p:sldId id="257" r:id="rId5"/>
    <p:sldId id="258" r:id="rId6"/>
    <p:sldId id="259" r:id="rId7"/>
    <p:sldId id="273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70" r:id="rId16"/>
    <p:sldId id="26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79F9AA3-FFFD-4E5C-B1CB-8F24961A2D51}" type="datetimeFigureOut">
              <a:rPr lang="cs-CZ" smtClean="0"/>
              <a:t>1.4.2012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D0FE672-554E-4A0A-BF31-900C65D2D9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Soubor:Karluv_most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hyperlink" Target="http://cs.wikipedia.org/wiki/Soubor:Karl%C5%AFv_most-2.jpg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9077693"/>
              </p:ext>
            </p:extLst>
          </p:nvPr>
        </p:nvGraphicFramePr>
        <p:xfrm>
          <a:off x="1115616" y="3284823"/>
          <a:ext cx="7056784" cy="3364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4922"/>
                <a:gridCol w="5141862"/>
              </a:tblGrid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7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Autor: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39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VY_32_INOVACE_471_KAREL_</a:t>
                      </a:r>
                      <a:r>
                        <a:rPr lang="cs-CZ" sz="2400" baseline="0" dirty="0" smtClean="0">
                          <a:effectLst/>
                        </a:rPr>
                        <a:t>IV</a:t>
                      </a:r>
                      <a:r>
                        <a:rPr lang="cs-CZ" sz="2400" baseline="0" dirty="0" smtClean="0">
                          <a:effectLst/>
                        </a:rPr>
                        <a:t>.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816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Téma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 </a:t>
                      </a:r>
                      <a:r>
                        <a:rPr lang="cs-CZ" sz="2400" dirty="0" smtClean="0">
                          <a:effectLst/>
                        </a:rPr>
                        <a:t>Karel IV. -</a:t>
                      </a:r>
                      <a:r>
                        <a:rPr lang="cs-CZ" sz="2400" baseline="0" dirty="0" smtClean="0">
                          <a:effectLst/>
                        </a:rPr>
                        <a:t> rozkvět českých zemí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556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695573"/>
            <a:ext cx="5495347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15616" y="3241676"/>
            <a:ext cx="960635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741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4354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476672"/>
            <a:ext cx="6512511" cy="720080"/>
          </a:xfrm>
        </p:spPr>
        <p:txBody>
          <a:bodyPr/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7848872" cy="5130904"/>
          </a:xfrm>
        </p:spPr>
        <p:txBody>
          <a:bodyPr/>
          <a:lstStyle/>
          <a:p>
            <a:r>
              <a:rPr lang="cs-CZ" dirty="0" smtClean="0"/>
              <a:t>Tato prezentace slouží k výkladu látky v předmětu člověk a jeho svět ve 4. ročníku.</a:t>
            </a:r>
          </a:p>
          <a:p>
            <a:r>
              <a:rPr lang="cs-CZ" dirty="0" smtClean="0"/>
              <a:t>Žáci se seznámí s původem a dětstvím Karla IV.</a:t>
            </a:r>
          </a:p>
          <a:p>
            <a:r>
              <a:rPr lang="cs-CZ" dirty="0" smtClean="0"/>
              <a:t>Žáci se seznámí se stavbami, které nechal král postavit.</a:t>
            </a:r>
          </a:p>
          <a:p>
            <a:r>
              <a:rPr lang="cs-CZ" dirty="0" smtClean="0"/>
              <a:t>Žáci uvidí znaky panovnické moci, kterými chtěl Karel IV. pozvednout úctu k českému státu.</a:t>
            </a:r>
          </a:p>
          <a:p>
            <a:r>
              <a:rPr lang="cs-CZ" dirty="0" smtClean="0"/>
              <a:t>Seznámí se s charakterem uctívaného panovníka českého státu.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170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20891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Datum vytvoření</a:t>
            </a:r>
            <a:r>
              <a:rPr lang="cs-CZ" sz="2400" dirty="0" smtClean="0"/>
              <a:t>:      16.3. 2012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/>
              <a:t>Klíčová slova:    </a:t>
            </a:r>
          </a:p>
          <a:p>
            <a:r>
              <a:rPr lang="cs-CZ" sz="2400" dirty="0" smtClean="0"/>
              <a:t>Bitva u Kresčaku, Pražský hrad, gotická katedrála sv. Víta, Nové Město pražské, </a:t>
            </a:r>
          </a:p>
          <a:p>
            <a:r>
              <a:rPr lang="cs-CZ" sz="2400" dirty="0" smtClean="0"/>
              <a:t>Karlův most, hrad Karlštejn, Hladová zeď, Karlova univerzita, </a:t>
            </a:r>
          </a:p>
          <a:p>
            <a:r>
              <a:rPr lang="cs-CZ" sz="2400" dirty="0" smtClean="0"/>
              <a:t>Karolinum, fakulta filozofická, právnická, lékařská, teologická,</a:t>
            </a:r>
          </a:p>
          <a:p>
            <a:r>
              <a:rPr lang="cs-CZ" sz="2400" dirty="0" smtClean="0"/>
              <a:t>Korunovační klenoty, Svatováclavská koruna   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4559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620688"/>
            <a:ext cx="6512511" cy="864096"/>
          </a:xfrm>
        </p:spPr>
        <p:txBody>
          <a:bodyPr/>
          <a:lstStyle/>
          <a:p>
            <a:r>
              <a:rPr lang="cs-CZ" dirty="0" smtClean="0"/>
              <a:t>Karel IV.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7220272" cy="43924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Rodiče – původ Karla IV.</a:t>
            </a:r>
          </a:p>
          <a:p>
            <a:r>
              <a:rPr lang="cs-CZ" sz="2800" dirty="0" smtClean="0"/>
              <a:t>Vzdělání</a:t>
            </a:r>
          </a:p>
          <a:p>
            <a:r>
              <a:rPr lang="cs-CZ" sz="2800" dirty="0" smtClean="0"/>
              <a:t>Činy Karla IV.</a:t>
            </a:r>
          </a:p>
          <a:p>
            <a:r>
              <a:rPr lang="cs-CZ" sz="2800" dirty="0" smtClean="0"/>
              <a:t>Rozkvět země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8800"/>
            <a:ext cx="3312368" cy="4836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20955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340768"/>
            <a:ext cx="835292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Rod Přemyslovců vymřel po meči.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Česká šlechta si po několika letech zvolila za krále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Jana Lucemburského</a:t>
            </a:r>
            <a:r>
              <a:rPr lang="cs-CZ" sz="28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Oženili ho s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Eliškou Přemyslovnou </a:t>
            </a:r>
            <a:r>
              <a:rPr lang="cs-CZ" sz="2800" dirty="0" smtClean="0"/>
              <a:t>(sestrou zemřelého Václava III.)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Narodil se jim syn Václav.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Václav byl nejprve ukryt na hradě Křivoklát, protože zemi hrozila občanská válka.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Později byl přestěhován na hrad Loket a několik let vězněn, aby nemohl být dosazen na trůn místo svého otce Jana.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475656" y="476672"/>
            <a:ext cx="47539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/>
                </a:solidFill>
              </a:rPr>
              <a:t>Rodiče – původ Karla IV.</a:t>
            </a:r>
            <a:endParaRPr lang="cs-CZ" sz="3200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7542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828092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Z rozhodnutí otce byl poslán na výchovu do Paříže k francouzskému královskému dvoru.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Tam byl biřmován francouzským králem, přijal jméno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Karel</a:t>
            </a:r>
            <a:r>
              <a:rPr lang="cs-CZ" sz="2800" dirty="0" smtClean="0"/>
              <a:t> a oženil se s první ze čtyř manželek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Blankou z </a:t>
            </a:r>
            <a:r>
              <a:rPr lang="cs-CZ" sz="2800" dirty="0" err="1" smtClean="0">
                <a:solidFill>
                  <a:schemeClr val="accent6">
                    <a:lumMod val="75000"/>
                  </a:schemeClr>
                </a:solidFill>
              </a:rPr>
              <a:t>Valois</a:t>
            </a:r>
            <a:r>
              <a:rPr lang="cs-CZ" sz="28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Získal zde velmi dobré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vzdělání </a:t>
            </a:r>
            <a:r>
              <a:rPr lang="cs-CZ" sz="2800" dirty="0" smtClean="0"/>
              <a:t>– naučil se číst, psát a ovládal několik cizích jazyků.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V jeho 17 letech na přání šlechty a se svolením otce odjel do Čech, aby zde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nastolil pořádek</a:t>
            </a:r>
            <a:r>
              <a:rPr lang="cs-CZ" sz="28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Splácel otcovy dluhy, vykupoval zpět majetek, bojoval s loupeživými bandami,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trestal zločiny</a:t>
            </a:r>
            <a:r>
              <a:rPr lang="cs-CZ" sz="2800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76577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764704"/>
            <a:ext cx="7632848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Ještě za života otce se Karel stal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římskoněmeckým králem</a:t>
            </a:r>
            <a:r>
              <a:rPr lang="cs-CZ" sz="28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Otec Karla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Jan Lucemburský </a:t>
            </a:r>
            <a:r>
              <a:rPr lang="cs-CZ" sz="2800" dirty="0" smtClean="0"/>
              <a:t>byl odvážný bojovník.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V roce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1346 v bitvě u Kresčaku </a:t>
            </a:r>
            <a:r>
              <a:rPr lang="cs-CZ" sz="2800" dirty="0" smtClean="0"/>
              <a:t>ve Francii padl.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Po smrti Jana Lucemburského nastupuje na český trůn jeho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syn Karel IV.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17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3319" y="332656"/>
            <a:ext cx="5531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/>
                </a:solidFill>
              </a:rPr>
              <a:t>Rozkvět země za vlády Karla IV.</a:t>
            </a:r>
            <a:endParaRPr lang="cs-CZ" sz="2800" b="1" dirty="0">
              <a:solidFill>
                <a:schemeClr val="accent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24744"/>
            <a:ext cx="43924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2800" dirty="0" smtClean="0"/>
          </a:p>
          <a:p>
            <a:endParaRPr lang="cs-CZ" sz="28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Dal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opravit Pražský hrad</a:t>
            </a:r>
            <a:r>
              <a:rPr lang="cs-CZ" sz="2800" dirty="0" smtClean="0"/>
              <a:t>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Nechal postavit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gotickou katedrálu sv. Víta.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855876"/>
            <a:ext cx="379095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8574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92696"/>
            <a:ext cx="513634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Založil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Nové </a:t>
            </a: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ěsto pražské.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Nechal postavit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Karlův most.</a:t>
            </a:r>
            <a:endParaRPr lang="cs-CZ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http://upload.wikimedia.org/wikipedia/commons/thumb/6/66/Karluv_most.jpg/220px-Karluv_mos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988840"/>
            <a:ext cx="3960440" cy="297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6/6e/Karl%C5%AFv_most-2.jpg/220px-Karl%C5%AFv_most-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7072"/>
            <a:ext cx="4472481" cy="2398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126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58785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Nechal vybudovat </a:t>
            </a:r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hrad Karlštejn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466692"/>
            <a:ext cx="6618312" cy="46245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1290" y="6177907"/>
            <a:ext cx="89627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Sloužil jako místo pro odpočinek krále a také k přijímání hostů.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8301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348880"/>
            <a:ext cx="6186264" cy="4121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260648"/>
            <a:ext cx="38427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Hladová zeď </a:t>
            </a:r>
            <a:r>
              <a:rPr lang="cs-CZ" sz="2800" b="1" i="1" dirty="0" smtClean="0">
                <a:solidFill>
                  <a:srgbClr val="FF0000"/>
                </a:solidFill>
              </a:rPr>
              <a:t>(zubatá)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8869" y="836712"/>
            <a:ext cx="871296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Nechal ji postavit Karel IV. na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pražském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etříně</a:t>
            </a:r>
            <a:r>
              <a:rPr lang="cs-CZ" sz="2400" dirty="0" smtClean="0"/>
              <a:t>, aby zesílil opevnění Pražského hradu a Malé strany. Podle pověsti se začala stavět v době hladomoru, kvůli obživě chudých.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31277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806489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roce 1348 </a:t>
            </a:r>
            <a:r>
              <a:rPr lang="cs-CZ" sz="2800" dirty="0" smtClean="0"/>
              <a:t>založil v Praze první univerzitu ve střední </a:t>
            </a:r>
            <a:r>
              <a:rPr lang="cs-CZ" sz="2800" dirty="0"/>
              <a:t>E</a:t>
            </a:r>
            <a:r>
              <a:rPr lang="cs-CZ" sz="2800" dirty="0" smtClean="0"/>
              <a:t>vropě –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Karlovu univerzitu </a:t>
            </a:r>
            <a:r>
              <a:rPr lang="cs-CZ" sz="2800" dirty="0" smtClean="0"/>
              <a:t>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kolej Karolinum </a:t>
            </a:r>
            <a:r>
              <a:rPr lang="cs-CZ" sz="2800" dirty="0" smtClean="0"/>
              <a:t>(ubytovnu pro studenty).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7915" y="6198817"/>
            <a:ext cx="48245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Budova filozofické fakulty UK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35844" y="3981685"/>
            <a:ext cx="352839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Král zval do Prahy významné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profesory, mistry, právníky i lékaře </a:t>
            </a:r>
            <a:r>
              <a:rPr lang="cs-CZ" sz="2400" dirty="0" smtClean="0"/>
              <a:t>ze zahraničí. </a:t>
            </a:r>
          </a:p>
          <a:p>
            <a:r>
              <a:rPr lang="cs-CZ" sz="2400" dirty="0" smtClean="0"/>
              <a:t>Studovali zde i studenti ze zahraničí.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35844" y="2204864"/>
            <a:ext cx="34281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Univerzita měla čtyři fakulty: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filozofickou, právnickou, lékařskou a teologickou.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959" y="2636912"/>
            <a:ext cx="4032448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5793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348880"/>
            <a:ext cx="5715000" cy="4371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4664"/>
            <a:ext cx="831465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Karel IV. nechal zhotovit 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korunovační klenoty.   	Svatováclavská koruna, žezlo a jablko</a:t>
            </a:r>
          </a:p>
          <a:p>
            <a:r>
              <a:rPr lang="cs-CZ" sz="2800" dirty="0" smtClean="0"/>
              <a:t>Ty se používaly při korunovaci českých králů.</a:t>
            </a:r>
          </a:p>
          <a:p>
            <a:r>
              <a:rPr lang="cs-CZ" sz="2800" dirty="0" smtClean="0"/>
              <a:t>Klenoty jsou  umístěny v chrámu svatého Víta v Praze.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495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7338392" cy="4907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04664"/>
            <a:ext cx="85689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Svatováclavská koruna </a:t>
            </a:r>
            <a:r>
              <a:rPr lang="cs-CZ" sz="2800" dirty="0" smtClean="0"/>
              <a:t>je zasvěcena sv. Václavovi. Je nejstarší součástí z korunovačních klenotů.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8110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1143000"/>
          </a:xfrm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Karel IV.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8064896" cy="5256584"/>
          </a:xfrm>
        </p:spPr>
        <p:txBody>
          <a:bodyPr>
            <a:noAutofit/>
          </a:bodyPr>
          <a:lstStyle/>
          <a:p>
            <a:r>
              <a:rPr lang="cs-CZ" sz="2800" dirty="0"/>
              <a:t>Byl vynikající diplomat, který na dlouhá léta zajistil mír pro české země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České země za jeho panování vzkvétaly.</a:t>
            </a:r>
            <a:endParaRPr lang="cs-CZ" sz="2800" dirty="0"/>
          </a:p>
          <a:p>
            <a:endParaRPr lang="cs-CZ" sz="2800" dirty="0"/>
          </a:p>
          <a:p>
            <a:r>
              <a:rPr lang="cs-CZ" sz="2800" dirty="0"/>
              <a:t>Byl nejvýznamnějším panovníkem českého státu.</a:t>
            </a:r>
          </a:p>
          <a:p>
            <a:endParaRPr lang="cs-CZ" sz="2800" dirty="0"/>
          </a:p>
          <a:p>
            <a:r>
              <a:rPr lang="cs-CZ" sz="2800" dirty="0"/>
              <a:t>Při svém pohřbu byl nazván </a:t>
            </a:r>
            <a:r>
              <a:rPr lang="cs-CZ" sz="2800" b="1" dirty="0">
                <a:solidFill>
                  <a:schemeClr val="accent6"/>
                </a:solidFill>
              </a:rPr>
              <a:t>Otcem vlasti </a:t>
            </a:r>
            <a:r>
              <a:rPr lang="cs-CZ" sz="2800" dirty="0"/>
              <a:t>a tak je označován dodnes.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0613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848872" cy="432048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Použité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764704"/>
            <a:ext cx="7776864" cy="6093296"/>
          </a:xfrm>
        </p:spPr>
        <p:txBody>
          <a:bodyPr>
            <a:normAutofit lnSpcReduction="10000"/>
          </a:bodyPr>
          <a:lstStyle/>
          <a:p>
            <a:r>
              <a:rPr lang="cs-CZ" sz="1200" dirty="0"/>
              <a:t>OTTO POSSE (1847-1921). </a:t>
            </a:r>
            <a:r>
              <a:rPr lang="cs-CZ" sz="1200" dirty="0" err="1"/>
              <a:t>Soubor:John</a:t>
            </a:r>
            <a:r>
              <a:rPr lang="cs-CZ" sz="1200" dirty="0"/>
              <a:t> I, </a:t>
            </a:r>
            <a:r>
              <a:rPr lang="cs-CZ" sz="1200" dirty="0" err="1"/>
              <a:t>Count</a:t>
            </a:r>
            <a:r>
              <a:rPr lang="cs-CZ" sz="1200" dirty="0"/>
              <a:t> </a:t>
            </a:r>
            <a:r>
              <a:rPr lang="cs-CZ" sz="1200" dirty="0" err="1"/>
              <a:t>of</a:t>
            </a:r>
            <a:r>
              <a:rPr lang="cs-CZ" sz="1200" dirty="0"/>
              <a:t> Luxemburg.jpg.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24. 2. 2009, 21:29 [cit. 2012-03-15]. Dostupné z: http://cs.wikipedia.org/wiki/Soubor:John_I,_Count_of_Luxemburg.jpg </a:t>
            </a:r>
            <a:endParaRPr lang="cs-CZ" sz="1200" dirty="0" smtClean="0"/>
          </a:p>
          <a:p>
            <a:r>
              <a:rPr lang="cs-CZ" sz="1200" dirty="0"/>
              <a:t>PRESS FOTO, PRAHA. </a:t>
            </a:r>
            <a:r>
              <a:rPr lang="cs-CZ" sz="1200" dirty="0" err="1"/>
              <a:t>Soubor:Charles</a:t>
            </a:r>
            <a:r>
              <a:rPr lang="cs-CZ" sz="1200" dirty="0"/>
              <a:t> IV-John </a:t>
            </a:r>
            <a:r>
              <a:rPr lang="cs-CZ" sz="1200" dirty="0" err="1"/>
              <a:t>Ocko</a:t>
            </a:r>
            <a:r>
              <a:rPr lang="cs-CZ" sz="1200" dirty="0"/>
              <a:t> </a:t>
            </a:r>
            <a:r>
              <a:rPr lang="cs-CZ" sz="1200" dirty="0" err="1"/>
              <a:t>votive</a:t>
            </a:r>
            <a:r>
              <a:rPr lang="cs-CZ" sz="1200" dirty="0"/>
              <a:t> picture-fragment.jpg.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7. 3. 2007, 15:29 [cit. 2012-03-15]. Dostupné z: http://cs.wikipedia.org/wiki/Soubor:Charles_IV-John_Ocko_votive_picture-fragment.jpg </a:t>
            </a:r>
            <a:endParaRPr lang="cs-CZ" sz="1200" dirty="0" smtClean="0"/>
          </a:p>
          <a:p>
            <a:r>
              <a:rPr lang="cs-CZ" sz="1200" dirty="0"/>
              <a:t>CHOSOVI. </a:t>
            </a:r>
            <a:r>
              <a:rPr lang="cs-CZ" sz="1200" dirty="0" err="1"/>
              <a:t>Soubor:Karlův</a:t>
            </a:r>
            <a:r>
              <a:rPr lang="cs-CZ" sz="1200" dirty="0"/>
              <a:t> most-2.jpg. In: </a:t>
            </a:r>
            <a:r>
              <a:rPr lang="cs-CZ" sz="1200" i="1" dirty="0" err="1"/>
              <a:t>Wikipedia</a:t>
            </a:r>
            <a:r>
              <a:rPr lang="cs-CZ" sz="1200" dirty="0"/>
              <a:t>: </a:t>
            </a:r>
            <a:r>
              <a:rPr lang="cs-CZ" sz="1200" i="1" dirty="0" err="1"/>
              <a:t>the</a:t>
            </a:r>
            <a:r>
              <a:rPr lang="cs-CZ" sz="1200" i="1" dirty="0"/>
              <a:t> free </a:t>
            </a:r>
            <a:r>
              <a:rPr lang="cs-CZ" sz="1200" i="1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20. 11. 2006, 15:30 [cit. 2012-03-28]. Dostupné z: http://cs.wikipedia.org/wiki/Soubor:Karl%C5%AFv_most-2.jpg </a:t>
            </a:r>
          </a:p>
          <a:p>
            <a:r>
              <a:rPr lang="cs-CZ" sz="1200" dirty="0"/>
              <a:t>ERIC WARD. </a:t>
            </a:r>
            <a:r>
              <a:rPr lang="cs-CZ" sz="1200" dirty="0" err="1"/>
              <a:t>Soubor:Saint</a:t>
            </a:r>
            <a:r>
              <a:rPr lang="cs-CZ" sz="1200" dirty="0"/>
              <a:t> </a:t>
            </a:r>
            <a:r>
              <a:rPr lang="cs-CZ" sz="1200" dirty="0" err="1"/>
              <a:t>Vitus</a:t>
            </a:r>
            <a:r>
              <a:rPr lang="cs-CZ" sz="1200" dirty="0"/>
              <a:t> </a:t>
            </a:r>
            <a:r>
              <a:rPr lang="cs-CZ" sz="1200" dirty="0" err="1"/>
              <a:t>Cathedral</a:t>
            </a:r>
            <a:r>
              <a:rPr lang="cs-CZ" sz="1200" dirty="0"/>
              <a:t> in Prague, Czech Republic.jpg.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9. září 2007(2007-09-09), 09:09, 9. 1. 2009, 19:54 [cit. 2012-03-15]. Dostupné z: http://cs.wikipedia.org/wiki/Soubor:Saint_Vitus_Cathedral_in_Prague,_Czech_Republic.jpg </a:t>
            </a:r>
          </a:p>
          <a:p>
            <a:r>
              <a:rPr lang="cs-CZ" sz="1200" dirty="0"/>
              <a:t>BROZIK. </a:t>
            </a:r>
            <a:r>
              <a:rPr lang="cs-CZ" sz="1200" dirty="0" err="1"/>
              <a:t>Soubor:Karluv</a:t>
            </a:r>
            <a:r>
              <a:rPr lang="cs-CZ" sz="1200" dirty="0"/>
              <a:t> most.jpg.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20. 8. 2008, 22:01 [cit. 2012-03-15]. Dostupné z: http://cs.wikipedia.org/wiki/Soubor:Karluv_most.jpg </a:t>
            </a:r>
          </a:p>
          <a:p>
            <a:r>
              <a:rPr lang="cs-CZ" sz="1200" dirty="0"/>
              <a:t>PRAZAK. </a:t>
            </a:r>
            <a:r>
              <a:rPr lang="cs-CZ" sz="1200" dirty="0" err="1"/>
              <a:t>Soubor:Hrad</a:t>
            </a:r>
            <a:r>
              <a:rPr lang="cs-CZ" sz="1200" dirty="0"/>
              <a:t> Karlštejn.jpg.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18. 12. 2006, 21:31 [cit. 2012-03-15]. Dostupné z: http://cs.wikipedia.org/wiki/Soubor:Hrad_Karl%C5%A1tejn.jpg </a:t>
            </a:r>
          </a:p>
          <a:p>
            <a:r>
              <a:rPr lang="cs-CZ" sz="1200" dirty="0"/>
              <a:t>CHE. </a:t>
            </a:r>
            <a:r>
              <a:rPr lang="cs-CZ" sz="1200" dirty="0" err="1"/>
              <a:t>Soubor:Praha</a:t>
            </a:r>
            <a:r>
              <a:rPr lang="cs-CZ" sz="1200" dirty="0"/>
              <a:t> </a:t>
            </a:r>
            <a:r>
              <a:rPr lang="cs-CZ" sz="1200" dirty="0" err="1"/>
              <a:t>Petrin</a:t>
            </a:r>
            <a:r>
              <a:rPr lang="cs-CZ" sz="1200" dirty="0"/>
              <a:t> Hladova zed.jpg.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11. 1. 2006, 22:10 [cit. 2012-03-16]. Dostupné z: http://cs.wikipedia.org/wiki/Soubor:Praha_Petrin_Hladova_zed.jpg </a:t>
            </a:r>
          </a:p>
          <a:p>
            <a:r>
              <a:rPr lang="cs-CZ" sz="1200" dirty="0" smtClean="0"/>
              <a:t>JAN </a:t>
            </a:r>
            <a:r>
              <a:rPr lang="cs-CZ" sz="1200" dirty="0"/>
              <a:t>SOKOL. </a:t>
            </a:r>
            <a:r>
              <a:rPr lang="cs-CZ" sz="1200" dirty="0" err="1"/>
              <a:t>Soubor:Fil</a:t>
            </a:r>
            <a:r>
              <a:rPr lang="cs-CZ" sz="1200" dirty="0"/>
              <a:t> fakulta DSCN1903.JPG.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2. 2. 2008, 10:52 [cit. 2012-03-16]. Dostupné z: http://cs.wikipedia.org/wiki/Soubor:Fil_fakulta_DSCN1903.JPG </a:t>
            </a:r>
          </a:p>
          <a:p>
            <a:r>
              <a:rPr lang="cs-CZ" sz="1200" dirty="0"/>
              <a:t>LAMPRUS. </a:t>
            </a:r>
            <a:r>
              <a:rPr lang="cs-CZ" sz="1200" dirty="0" err="1"/>
              <a:t>Soubor:Czech</a:t>
            </a:r>
            <a:r>
              <a:rPr lang="cs-CZ" sz="1200" dirty="0"/>
              <a:t> </a:t>
            </a:r>
            <a:r>
              <a:rPr lang="cs-CZ" sz="1200" dirty="0" err="1"/>
              <a:t>crown</a:t>
            </a:r>
            <a:r>
              <a:rPr lang="cs-CZ" sz="1200" dirty="0"/>
              <a:t> jewels.jpg Z Wikipedie, otevřené encyklopedie.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27. 2. 2011, 18:48 [cit. 2012-03-16]. Dostupné z: http://cs.wikipedia.org/wiki/Soubor:Czech_crown_jewels.jpg </a:t>
            </a:r>
          </a:p>
          <a:p>
            <a:r>
              <a:rPr lang="cs-CZ" sz="1200" dirty="0"/>
              <a:t>WOLFGANG SAUBER. </a:t>
            </a:r>
            <a:r>
              <a:rPr lang="cs-CZ" sz="1200" dirty="0" err="1"/>
              <a:t>Soubor:Böhmen</a:t>
            </a:r>
            <a:r>
              <a:rPr lang="cs-CZ" sz="1200" dirty="0"/>
              <a:t> </a:t>
            </a:r>
            <a:r>
              <a:rPr lang="cs-CZ" sz="1200" dirty="0" err="1"/>
              <a:t>Reichskleinodien</a:t>
            </a:r>
            <a:r>
              <a:rPr lang="cs-CZ" sz="1200" dirty="0"/>
              <a:t> - Krone 1.jpg. In: </a:t>
            </a:r>
            <a:r>
              <a:rPr lang="cs-CZ" sz="1200" dirty="0" err="1"/>
              <a:t>Wikipedia</a:t>
            </a:r>
            <a:r>
              <a:rPr lang="cs-CZ" sz="1200" dirty="0"/>
              <a:t>: </a:t>
            </a:r>
            <a:r>
              <a:rPr lang="cs-CZ" sz="1200" dirty="0" err="1"/>
              <a:t>the</a:t>
            </a:r>
            <a:r>
              <a:rPr lang="cs-CZ" sz="1200" dirty="0"/>
              <a:t> free </a:t>
            </a:r>
            <a:r>
              <a:rPr lang="cs-CZ" sz="1200" dirty="0" err="1"/>
              <a:t>encyclopedia</a:t>
            </a:r>
            <a:r>
              <a:rPr lang="cs-CZ" sz="1200" dirty="0"/>
              <a:t> [online]. San Francisco (CA): </a:t>
            </a:r>
            <a:r>
              <a:rPr lang="cs-CZ" sz="1200" dirty="0" err="1"/>
              <a:t>Wikimedia</a:t>
            </a:r>
            <a:r>
              <a:rPr lang="cs-CZ" sz="1200" dirty="0"/>
              <a:t> </a:t>
            </a:r>
            <a:r>
              <a:rPr lang="cs-CZ" sz="1200" dirty="0" err="1"/>
              <a:t>Foundation</a:t>
            </a:r>
            <a:r>
              <a:rPr lang="cs-CZ" sz="1200" dirty="0"/>
              <a:t>, 12. 6. 2010, 08:30 [cit. 2012-03-16]. Dostupné z: http://cs.wikipedia.org/wiki/Soubor:B%C3%B6hmen_Reichskleinodien_-_Krone_1.jpg </a:t>
            </a:r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5228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481</TotalTime>
  <Words>1051</Words>
  <Application>Microsoft Office PowerPoint</Application>
  <PresentationFormat>Předvádění na obrazovce (4:3)</PresentationFormat>
  <Paragraphs>93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Prezentace aplikace PowerPoint</vt:lpstr>
      <vt:lpstr>Anotace</vt:lpstr>
      <vt:lpstr>Prezentace aplikace PowerPoint</vt:lpstr>
      <vt:lpstr>Karel IV.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Karel IV.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DOMOV</cp:lastModifiedBy>
  <cp:revision>27</cp:revision>
  <dcterms:created xsi:type="dcterms:W3CDTF">2012-03-15T16:46:07Z</dcterms:created>
  <dcterms:modified xsi:type="dcterms:W3CDTF">2012-04-01T20:30:59Z</dcterms:modified>
</cp:coreProperties>
</file>