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9" r:id="rId4"/>
    <p:sldId id="270" r:id="rId5"/>
    <p:sldId id="280" r:id="rId6"/>
    <p:sldId id="272" r:id="rId7"/>
    <p:sldId id="274" r:id="rId8"/>
    <p:sldId id="275" r:id="rId9"/>
    <p:sldId id="281" r:id="rId10"/>
    <p:sldId id="282" r:id="rId11"/>
    <p:sldId id="27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7136669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VY_32_INOVACE_1827_DRUHÁ_ODMOCNINA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Určování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druhých odmocnin pomocí tabulek a využití ve výpočtech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92500"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na procvičení určování druhých odmocnin pomocí matematicko-fyzikálních tabulek, kalkulaček a zopakování základních pojmů.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/>
              <a:t>2</a:t>
            </a:r>
            <a:r>
              <a:rPr lang="cs-CZ" sz="3600" dirty="0" smtClean="0"/>
              <a:t>1. 10. 2013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druhá odmocnina, základ odmocniny, odmocnítko, odmocňování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b="1" u="sng" dirty="0" smtClean="0"/>
                  <a:t>Druhá odmocnina</a:t>
                </a:r>
                <a:r>
                  <a:rPr lang="cs-CZ" dirty="0" smtClean="0"/>
                  <a:t> </a:t>
                </a:r>
                <a:endParaRPr lang="cs-CZ" dirty="0" smtClean="0"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                             </m:t>
                    </m:r>
                    <m:rad>
                      <m:radPr>
                        <m:degHide m:val="on"/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sym typeface="Wingdings" panose="05000000000000000000" pitchFamily="2" charset="2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sym typeface="Wingdings" panose="05000000000000000000" pitchFamily="2" charset="2"/>
                          </a:rPr>
                          <m:t>49  </m:t>
                        </m:r>
                      </m:e>
                    </m:rad>
                  </m:oMath>
                </a14:m>
                <a:r>
                  <a:rPr lang="cs-CZ" dirty="0" smtClean="0">
                    <a:solidFill>
                      <a:srgbClr val="FF0000"/>
                    </a:solidFill>
                    <a:sym typeface="Wingdings" panose="05000000000000000000" pitchFamily="2" charset="2"/>
                  </a:rPr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sym typeface="Wingdings" panose="05000000000000000000" pitchFamily="2" charset="2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sym typeface="Wingdings" panose="05000000000000000000" pitchFamily="2" charset="2"/>
                          </a:rPr>
                          <m:t>7.7</m:t>
                        </m:r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sym typeface="Wingdings" panose="05000000000000000000" pitchFamily="2" charset="2"/>
                          </a:rPr>
                          <m:t>  </m:t>
                        </m:r>
                      </m:e>
                    </m:rad>
                    <m:r>
                      <a:rPr lang="cs-CZ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rgbClr val="FF0000"/>
                    </a:solidFill>
                    <a:sym typeface="Wingdings" panose="05000000000000000000" pitchFamily="2" charset="2"/>
                  </a:rPr>
                  <a:t>=  7    </a:t>
                </a:r>
                <a:endParaRPr lang="cs-CZ" baseline="30000" dirty="0" smtClean="0">
                  <a:solidFill>
                    <a:srgbClr val="FF0000"/>
                  </a:solidFill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dirty="0" smtClean="0">
                    <a:solidFill>
                      <a:schemeClr val="tx2"/>
                    </a:solidFill>
                    <a:sym typeface="Wingdings" panose="05000000000000000000" pitchFamily="2" charset="2"/>
                  </a:rPr>
                  <a:t>odmocnítko</a:t>
                </a:r>
                <a:r>
                  <a:rPr lang="cs-CZ" dirty="0" smtClean="0">
                    <a:solidFill>
                      <a:srgbClr val="FF0000"/>
                    </a:solidFill>
                    <a:sym typeface="Wingdings" panose="05000000000000000000" pitchFamily="2" charset="2"/>
                  </a:rPr>
                  <a:t>                   </a:t>
                </a:r>
                <a:r>
                  <a:rPr lang="cs-CZ" dirty="0" smtClean="0">
                    <a:solidFill>
                      <a:schemeClr val="tx2"/>
                    </a:solidFill>
                    <a:sym typeface="Wingdings" panose="05000000000000000000" pitchFamily="2" charset="2"/>
                  </a:rPr>
                  <a:t>základ odmocniny           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2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dirty="0" smtClean="0">
                    <a:solidFill>
                      <a:schemeClr val="tx2"/>
                    </a:solidFill>
                    <a:sym typeface="Wingdings" panose="05000000000000000000" pitchFamily="2" charset="2"/>
                  </a:rPr>
                  <a:t>                                                 </a:t>
                </a:r>
              </a:p>
              <a:p>
                <a:r>
                  <a:rPr lang="cs-CZ" b="1" u="sng" dirty="0" smtClean="0">
                    <a:sym typeface="Wingdings" panose="05000000000000000000" pitchFamily="2" charset="2"/>
                  </a:rPr>
                  <a:t>Odmocňování</a:t>
                </a:r>
                <a:r>
                  <a:rPr lang="cs-CZ" dirty="0" smtClean="0">
                    <a:sym typeface="Wingdings" panose="05000000000000000000" pitchFamily="2" charset="2"/>
                  </a:rPr>
                  <a:t>  </a:t>
                </a:r>
              </a:p>
              <a:p>
                <a:pPr marL="0" indent="0">
                  <a:buNone/>
                </a:pPr>
                <a:r>
                  <a:rPr lang="cs-CZ" dirty="0">
                    <a:sym typeface="Wingdings" panose="05000000000000000000" pitchFamily="2" charset="2"/>
                  </a:rPr>
                  <a:t> </a:t>
                </a:r>
                <a:r>
                  <a:rPr lang="cs-CZ" dirty="0" smtClean="0">
                    <a:sym typeface="Wingdings" panose="05000000000000000000" pitchFamily="2" charset="2"/>
                  </a:rPr>
                  <a:t>       obrácený početní výkon k umocňování</a:t>
                </a:r>
                <a:endParaRPr lang="cs-CZ" b="1" u="sng" dirty="0">
                  <a:sym typeface="Wingdings" panose="05000000000000000000" pitchFamily="2" charset="2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ym typeface="Wingdings" panose="05000000000000000000" pitchFamily="2" charset="2"/>
                  </a:rPr>
                  <a:t>       </a:t>
                </a:r>
                <a:endParaRPr lang="cs-CZ" b="1" u="sng" dirty="0">
                  <a:sym typeface="Wingdings" panose="05000000000000000000" pitchFamily="2" charset="2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9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H="1" flipV="1">
            <a:off x="3779912" y="2682776"/>
            <a:ext cx="86409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979712" y="2564904"/>
            <a:ext cx="108012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09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druhou odmocninu zpaměti: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844824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25</m:t>
                        </m:r>
                      </m:e>
                    </m:rad>
                  </m:oMath>
                </a14:m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36</m:t>
                        </m:r>
                      </m:e>
                    </m:rad>
                    <m:r>
                      <a:rPr lang="cs-CZ" b="0" i="1" smtClean="0">
                        <a:latin typeface="Cambria Math"/>
                        <a:ea typeface="Cambria Math"/>
                      </a:rPr>
                      <m:t>    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400</m:t>
                        </m:r>
                      </m:e>
                    </m:rad>
                  </m:oMath>
                </a14:m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8100</m:t>
                        </m:r>
                      </m:e>
                    </m:rad>
                  </m:oMath>
                </a14:m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900</m:t>
                        </m:r>
                      </m:e>
                    </m:rad>
                  </m:oMath>
                </a14:m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1600</m:t>
                        </m:r>
                      </m:e>
                    </m:rad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0,01 </m:t>
                        </m:r>
                      </m:e>
                    </m:rad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0,0001</m:t>
                        </m:r>
                      </m:e>
                    </m:rad>
                  </m:oMath>
                </a14:m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 0,09</m:t>
                        </m:r>
                      </m:e>
                    </m:rad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    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 0.04</m:t>
                        </m:r>
                      </m:e>
                    </m:rad>
                  </m:oMath>
                </a14:m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0,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25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844824"/>
                <a:ext cx="8229600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207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v tabulce čísla, jejichž druhé odmocniny lze vyjádřit přirozeným číslem: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137328"/>
              </p:ext>
            </p:extLst>
          </p:nvPr>
        </p:nvGraphicFramePr>
        <p:xfrm>
          <a:off x="467544" y="2708920"/>
          <a:ext cx="8229600" cy="231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39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49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55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121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114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81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88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196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104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290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M-F tabulek  urči druhé odmocniny následujících čísel: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17, 21, 29, 38, 112, 578, 997</a:t>
            </a:r>
            <a:endParaRPr lang="cs-CZ" sz="5400" dirty="0"/>
          </a:p>
        </p:txBody>
      </p:sp>
      <p:pic>
        <p:nvPicPr>
          <p:cNvPr id="1026" name="Picture 2" descr="C:\Users\profesor\AppData\Local\Microsoft\Windows\Temporary Internet Files\Content.IE5\N2JUKN2C\MP9004387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123" y="2852936"/>
            <a:ext cx="439309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674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druhou odmocninu desetinných čísel a čísel větších než 1000 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435280" cy="4637111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buNone/>
                </a:pPr>
                <a:r>
                  <a:rPr lang="cs-CZ" sz="3600" dirty="0" smtClean="0">
                    <a:solidFill>
                      <a:srgbClr val="C00000"/>
                    </a:solidFill>
                  </a:rPr>
                  <a:t>! Odmocňované číslo je třeba vždy upravit tak, aby mělo </a:t>
                </a:r>
                <a:r>
                  <a:rPr lang="cs-CZ" sz="3600" u="sng" dirty="0" smtClean="0">
                    <a:solidFill>
                      <a:srgbClr val="C00000"/>
                    </a:solidFill>
                  </a:rPr>
                  <a:t>sudý počet nul </a:t>
                </a:r>
                <a:r>
                  <a:rPr lang="cs-CZ" sz="3600" dirty="0" smtClean="0">
                    <a:solidFill>
                      <a:srgbClr val="C00000"/>
                    </a:solidFill>
                  </a:rPr>
                  <a:t>nebo </a:t>
                </a:r>
                <a:r>
                  <a:rPr lang="cs-CZ" sz="3600" u="sng" dirty="0" smtClean="0">
                    <a:solidFill>
                      <a:srgbClr val="C00000"/>
                    </a:solidFill>
                  </a:rPr>
                  <a:t>sudý počet desetinných míst !!!!!</a:t>
                </a:r>
              </a:p>
              <a:p>
                <a:pPr marL="0" indent="0">
                  <a:buNone/>
                </a:pPr>
                <a:endParaRPr lang="cs-CZ" sz="3600" u="sng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12 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6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5</m:t>
                        </m:r>
                      </m:e>
                    </m:rad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1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 200</m:t>
                        </m:r>
                      </m:e>
                    </m:rad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12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.100 </m:t>
                        </m:r>
                      </m:e>
                    </m:rad>
                  </m:oMath>
                </a14:m>
                <a:r>
                  <a:rPr lang="cs-CZ" sz="36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12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</m:oMath>
                </a14:m>
                <a:r>
                  <a:rPr lang="cs-CZ" sz="3600" dirty="0" smtClean="0"/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100</m:t>
                        </m:r>
                      </m:e>
                    </m:rad>
                    <m:r>
                      <a:rPr lang="cs-CZ" sz="3600" b="0" i="0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3600" dirty="0" smtClean="0"/>
                  <a:t> 11,09 . 10 = </a:t>
                </a:r>
                <a:r>
                  <a:rPr lang="cs-CZ" sz="3600" u="sng" dirty="0" smtClean="0"/>
                  <a:t>110,9</a:t>
                </a:r>
              </a:p>
              <a:p>
                <a:pPr marL="0" indent="0">
                  <a:buNone/>
                </a:pPr>
                <a:endParaRPr lang="cs-CZ" sz="3600" u="sng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34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5</m:t>
                        </m:r>
                      </m:e>
                    </m:rad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300</m:t>
                        </m:r>
                      </m:e>
                    </m:rad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</m:rad>
                  </m:oMath>
                </a14:m>
                <a:r>
                  <a:rPr lang="cs-CZ" sz="3600" dirty="0" smtClean="0"/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600" dirty="0" smtClean="0"/>
                  <a:t> = 4,80 . 10 = </a:t>
                </a:r>
                <a:r>
                  <a:rPr lang="cs-CZ" sz="3600" u="sng" dirty="0" smtClean="0"/>
                  <a:t>48</a:t>
                </a:r>
              </a:p>
              <a:p>
                <a:pPr marL="0" indent="0">
                  <a:buNone/>
                </a:pPr>
                <a:endParaRPr lang="cs-CZ" sz="3600" u="sng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0,003</m:t>
                        </m:r>
                      </m:e>
                    </m:rad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0,0030</m:t>
                        </m:r>
                      </m:e>
                    </m:rad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30</m:t>
                        </m:r>
                      </m:e>
                    </m:rad>
                  </m:oMath>
                </a14:m>
                <a:r>
                  <a:rPr lang="cs-CZ" sz="3600" dirty="0" smtClean="0"/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0,0001</m:t>
                        </m:r>
                      </m:e>
                    </m:rad>
                  </m:oMath>
                </a14:m>
                <a:r>
                  <a:rPr lang="cs-CZ" sz="3600" dirty="0" smtClean="0"/>
                  <a:t> = 5,48 . 0,01 =   </a:t>
                </a:r>
                <a:r>
                  <a:rPr lang="cs-CZ" sz="3600" u="sng" dirty="0" smtClean="0"/>
                  <a:t>0,0548</a:t>
                </a:r>
              </a:p>
              <a:p>
                <a:pPr marL="0" indent="0">
                  <a:buNone/>
                </a:pPr>
                <a:endParaRPr lang="cs-CZ" sz="3600" u="sng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0,184 6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5</m:t>
                        </m:r>
                      </m:e>
                    </m:rad>
                  </m:oMath>
                </a14:m>
                <a:r>
                  <a:rPr lang="cs-CZ" sz="36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0,18</m:t>
                        </m:r>
                      </m:e>
                    </m:rad>
                    <m:r>
                      <a:rPr lang="cs-CZ" sz="3600" b="0" i="0" smtClean="0">
                        <a:latin typeface="Cambria Math"/>
                        <a:ea typeface="Cambria Math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18</m:t>
                        </m:r>
                      </m:e>
                    </m:rad>
                  </m:oMath>
                </a14:m>
                <a:r>
                  <a:rPr lang="cs-CZ" sz="3600" dirty="0" smtClean="0"/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0,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0</m:t>
                        </m:r>
                        <m:r>
                          <a:rPr lang="cs-CZ" sz="3600" i="1">
                            <a:latin typeface="Cambria Math"/>
                            <a:ea typeface="Cambria Math"/>
                          </a:rPr>
                          <m:t>1</m:t>
                        </m:r>
                      </m:e>
                    </m:rad>
                  </m:oMath>
                </a14:m>
                <a:r>
                  <a:rPr lang="cs-CZ" sz="3600" dirty="0" smtClean="0"/>
                  <a:t> = 4,24 . 0,1 = </a:t>
                </a:r>
                <a:r>
                  <a:rPr lang="cs-CZ" sz="3600" u="sng" dirty="0" smtClean="0"/>
                  <a:t>0,424</a:t>
                </a:r>
              </a:p>
              <a:p>
                <a:pPr marL="0" indent="0">
                  <a:buNone/>
                </a:pPr>
                <a:endParaRPr lang="cs-CZ" sz="3600" dirty="0" smtClean="0"/>
              </a:p>
              <a:p>
                <a:pPr marL="0" indent="0">
                  <a:buNone/>
                </a:pPr>
                <a:r>
                  <a:rPr lang="cs-CZ" baseline="30000" dirty="0" smtClean="0"/>
                  <a:t>  </a:t>
                </a:r>
                <a:r>
                  <a:rPr lang="cs-CZ" b="1" i="1" dirty="0" smtClean="0"/>
                  <a:t>POROVNEJ HODNOTU URČENOU Z  M-F  TABULEK  S HODNOTOU DRUHÉ  ODMOCNINY URČENÉ POMOCÍ KALKULAČKY. </a:t>
                </a:r>
                <a:endParaRPr lang="cs-CZ" b="1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435280" cy="4637111"/>
              </a:xfrm>
              <a:blipFill rotWithShape="1">
                <a:blip r:embed="rId2"/>
                <a:stretch>
                  <a:fillRect l="-1012" t="-2237" r="-578" b="-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72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MOCNINA A ODMOCNINA ZLOMKU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2411760" y="1844824"/>
                <a:ext cx="4968552" cy="452596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</a:t>
                </a:r>
                <a:r>
                  <a:rPr lang="cs-CZ" sz="6000" b="1" dirty="0" smtClean="0">
                    <a:solidFill>
                      <a:srgbClr val="C00000"/>
                    </a:solidFill>
                  </a:rPr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6000" b="1" dirty="0">
                            <a:solidFill>
                              <a:srgbClr val="C00000"/>
                            </a:solidFill>
                          </a:rPr>
                          <m:t>a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6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6000" b="1" dirty="0">
                            <a:solidFill>
                              <a:srgbClr val="C00000"/>
                            </a:solidFill>
                          </a:rPr>
                          <m:t>b</m:t>
                        </m:r>
                        <m:r>
                          <m:rPr>
                            <m:nor/>
                          </m:rPr>
                          <a:rPr lang="cs-CZ" sz="6000" b="1" dirty="0">
                            <a:solidFill>
                              <a:srgbClr val="C00000"/>
                            </a:solidFill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6000" b="1" dirty="0" smtClean="0">
                    <a:solidFill>
                      <a:srgbClr val="C00000"/>
                    </a:solidFill>
                  </a:rPr>
                  <a:t>)</a:t>
                </a:r>
                <a:r>
                  <a:rPr lang="cs-CZ" sz="6000" b="1" baseline="30000" dirty="0" smtClean="0">
                    <a:solidFill>
                      <a:srgbClr val="C00000"/>
                    </a:solidFill>
                  </a:rPr>
                  <a:t>2</a:t>
                </a:r>
                <a:r>
                  <a:rPr lang="cs-CZ" sz="6000" b="1" dirty="0" smtClean="0">
                    <a:solidFill>
                      <a:srgbClr val="C00000"/>
                    </a:solidFill>
                  </a:rPr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6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6000" b="1" dirty="0">
                            <a:solidFill>
                              <a:srgbClr val="C00000"/>
                            </a:solidFill>
                          </a:rPr>
                          <m:t>a</m:t>
                        </m:r>
                        <m:r>
                          <m:rPr>
                            <m:nor/>
                          </m:rPr>
                          <a:rPr lang="cs-CZ" sz="6000" b="1" baseline="30000" dirty="0">
                            <a:solidFill>
                              <a:srgbClr val="C00000"/>
                            </a:solidFill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6000" b="1" dirty="0">
                            <a:solidFill>
                              <a:srgbClr val="C00000"/>
                            </a:solidFill>
                          </a:rPr>
                          <m:t> </m:t>
                        </m:r>
                      </m:num>
                      <m:den>
                        <m:r>
                          <a:rPr lang="cs-CZ" sz="6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cs-CZ" sz="6000" b="1" dirty="0">
                            <a:solidFill>
                              <a:srgbClr val="C00000"/>
                            </a:solidFill>
                          </a:rPr>
                          <m:t>b</m:t>
                        </m:r>
                        <m:r>
                          <m:rPr>
                            <m:nor/>
                          </m:rPr>
                          <a:rPr lang="cs-CZ" sz="6000" b="1" baseline="30000" dirty="0">
                            <a:solidFill>
                              <a:srgbClr val="C00000"/>
                            </a:solidFill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6000" dirty="0" smtClean="0"/>
                  <a:t>      </a:t>
                </a:r>
                <a:r>
                  <a:rPr lang="cs-CZ" dirty="0" smtClean="0"/>
                  <a:t>		</a:t>
                </a:r>
              </a:p>
              <a:p>
                <a:pPr marL="0" indent="0">
                  <a:buNone/>
                </a:pPr>
                <a:r>
                  <a:rPr lang="cs-CZ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6000" b="1" i="1" smtClean="0">
                            <a:solidFill>
                              <a:srgbClr val="7030A0"/>
                            </a:solidFill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6000" b="1" i="1" smtClean="0">
                            <a:solidFill>
                              <a:srgbClr val="7030A0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f>
                          <m:fPr>
                            <m:ctrlPr>
                              <a:rPr lang="cs-CZ" sz="6000" b="1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6000" b="1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Cambria Math"/>
                              </a:rPr>
                              <m:t>𝒂</m:t>
                            </m:r>
                          </m:num>
                          <m:den>
                            <m:r>
                              <a:rPr lang="cs-CZ" sz="6000" b="1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Cambria Math"/>
                              </a:rPr>
                              <m:t>𝒃</m:t>
                            </m:r>
                          </m:den>
                        </m:f>
                      </m:e>
                    </m:rad>
                    <m:r>
                      <a:rPr lang="cs-CZ" sz="6000" b="1" i="1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6000" b="1" dirty="0" smtClean="0">
                    <a:solidFill>
                      <a:srgbClr val="7030A0"/>
                    </a:solidFill>
                  </a:rPr>
                  <a:t>	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60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6000" b="1" i="1">
                                <a:solidFill>
                                  <a:srgbClr val="7030A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6000" b="1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Cambria Math"/>
                              </a:rPr>
                              <m:t>𝒂</m:t>
                            </m:r>
                          </m:e>
                        </m:rad>
                      </m:num>
                      <m:den>
                        <m:rad>
                          <m:radPr>
                            <m:degHide m:val="on"/>
                            <m:ctrlPr>
                              <a:rPr lang="cs-CZ" sz="6000" b="1" i="1">
                                <a:solidFill>
                                  <a:srgbClr val="7030A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6000" b="1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Cambria Math"/>
                              </a:rPr>
                              <m:t>𝒃</m:t>
                            </m:r>
                          </m:e>
                        </m:rad>
                      </m:den>
                    </m:f>
                  </m:oMath>
                </a14:m>
                <a:r>
                  <a:rPr lang="cs-CZ" sz="6000" b="1" dirty="0" smtClean="0">
                    <a:solidFill>
                      <a:srgbClr val="7030A0"/>
                    </a:solidFill>
                  </a:rPr>
                  <a:t>  </a:t>
                </a:r>
                <a:endParaRPr lang="cs-CZ" sz="60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411760" y="1844824"/>
                <a:ext cx="4968552" cy="4525963"/>
              </a:xfrm>
              <a:blipFill rotWithShape="1">
                <a:blip r:embed="rId2"/>
                <a:stretch>
                  <a:fillRect l="-3804" t="-8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85596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Urči druhou mocninu a odmocninu těchto zlomků: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29600" cy="4176464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8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80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80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8000" dirty="0" smtClean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8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8000" b="0" i="1" smtClean="0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8000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sz="8000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8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8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8000" b="0" i="1" smtClean="0">
                            <a:latin typeface="Cambria Math"/>
                          </a:rPr>
                          <m:t>49</m:t>
                        </m:r>
                      </m:den>
                    </m:f>
                  </m:oMath>
                </a14:m>
                <a:r>
                  <a:rPr lang="cs-CZ" sz="8000" dirty="0" smtClean="0"/>
                  <a:t>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8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80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80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8000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29600" cy="4176464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373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143000"/>
          </a:xfrm>
        </p:spPr>
        <p:txBody>
          <a:bodyPr/>
          <a:lstStyle/>
          <a:p>
            <a:r>
              <a:rPr lang="cs-CZ" dirty="0" smtClean="0"/>
              <a:t>Slovní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4726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Zahrádka má tvar čtverce o straně 14 m. Její všechny strany zvětšíme o 6 m.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a/Vypočítejte, jaký obsah měla zahrádka                          původně.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b/Vypočítejte obvod zvětšené zahrádky.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c/ O kolik 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se zvětší obsah zahrádky?</a:t>
            </a:r>
          </a:p>
          <a:p>
            <a:pPr marL="0" indent="0">
              <a:buNone/>
            </a:pPr>
            <a:endParaRPr lang="cs-CZ" sz="240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Na obdélníkové zahradě o rozměrech </a:t>
            </a:r>
          </a:p>
          <a:p>
            <a:pPr marL="0" indent="0">
              <a:buNone/>
            </a:pPr>
            <a:r>
              <a:rPr lang="cs-CZ" sz="2400" dirty="0" smtClean="0"/>
              <a:t>140 m a 65 m má být vykopán příkop </a:t>
            </a:r>
          </a:p>
          <a:p>
            <a:pPr marL="0" indent="0">
              <a:buNone/>
            </a:pPr>
            <a:r>
              <a:rPr lang="cs-CZ" sz="2400" dirty="0" smtClean="0"/>
              <a:t>po jeho úhlopříčce. Jak dlouhý příkop je </a:t>
            </a:r>
          </a:p>
          <a:p>
            <a:pPr marL="0" indent="0">
              <a:buNone/>
            </a:pPr>
            <a:r>
              <a:rPr lang="cs-CZ" sz="2400" dirty="0" smtClean="0"/>
              <a:t>třeba vykopat?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profesor\AppData\Local\Microsoft\Windows\Temporary Internet Files\Content.IE5\E2X7FZR7\MP9002553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221088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BTR1NB9L\MP9004317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11107"/>
            <a:ext cx="2348880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544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1306</TotalTime>
  <Words>453</Words>
  <Application>Microsoft Office PowerPoint</Application>
  <PresentationFormat>Předvádění na obrazovce (4:3)</PresentationFormat>
  <Paragraphs>93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Základní pojmy</vt:lpstr>
      <vt:lpstr>Urči druhou odmocninu zpaměti:</vt:lpstr>
      <vt:lpstr>Vyber v tabulce čísla, jejichž druhé odmocniny lze vyjádřit přirozeným číslem:</vt:lpstr>
      <vt:lpstr>Pomocí M-F tabulek  urči druhé odmocniny následujících čísel:</vt:lpstr>
      <vt:lpstr>Urči druhou odmocninu desetinných čísel a čísel větších než 1000 :</vt:lpstr>
      <vt:lpstr>DRUHÁ MOCNINA A ODMOCNINA ZLOMKU</vt:lpstr>
      <vt:lpstr>Urči druhou mocninu a odmocninu těchto zlomků:</vt:lpstr>
      <vt:lpstr>Slovní úlohy: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151</cp:revision>
  <dcterms:created xsi:type="dcterms:W3CDTF">2013-03-11T16:19:20Z</dcterms:created>
  <dcterms:modified xsi:type="dcterms:W3CDTF">2013-12-12T21:07:13Z</dcterms:modified>
</cp:coreProperties>
</file>