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69" r:id="rId4"/>
    <p:sldId id="256" r:id="rId5"/>
    <p:sldId id="265" r:id="rId6"/>
    <p:sldId id="257" r:id="rId7"/>
    <p:sldId id="259" r:id="rId8"/>
    <p:sldId id="260" r:id="rId9"/>
    <p:sldId id="262" r:id="rId10"/>
    <p:sldId id="263" r:id="rId11"/>
    <p:sldId id="264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71ABA0-26A5-4A5A-B388-EA895B57447D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F372FB-1F5C-4BC6-BFFC-22C185DD08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691" y="548680"/>
            <a:ext cx="540059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3998369"/>
              </p:ext>
            </p:extLst>
          </p:nvPr>
        </p:nvGraphicFramePr>
        <p:xfrm>
          <a:off x="624691" y="2492896"/>
          <a:ext cx="6990720" cy="3435590"/>
        </p:xfrm>
        <a:graphic>
          <a:graphicData uri="http://schemas.openxmlformats.org/drawingml/2006/table">
            <a:tbl>
              <a:tblPr firstRow="1" firstCol="1" bandRow="1"/>
              <a:tblGrid>
                <a:gridCol w="1571045"/>
                <a:gridCol w="5419675"/>
              </a:tblGrid>
              <a:tr h="64807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Název </a:t>
                      </a:r>
                      <a:r>
                        <a:rPr lang="cs-CZ" sz="1800" dirty="0">
                          <a:effectLst/>
                        </a:rPr>
                        <a:t>školy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</a:rPr>
                        <a:t>Podbořany, Husova 276, okres Louny</a:t>
                      </a:r>
                      <a:endParaRPr lang="cs-CZ" sz="1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6426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Autor</a:t>
                      </a:r>
                      <a:r>
                        <a:rPr lang="cs-CZ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Mgr. Simona Nováková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5590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Název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VY_32_INOVACE_346_NEŽIVÁ_PŘÍRODA_I.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70444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Téma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Neživé a živé přírodniny, suroviny a výrobky, skupenství lát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Times New Roman"/>
                        </a:rPr>
                        <a:t>ek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6687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Číslo </a:t>
                      </a:r>
                      <a:r>
                        <a:rPr lang="cs-CZ" sz="1800" dirty="0">
                          <a:effectLst/>
                        </a:rPr>
                        <a:t>projektu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CZ.1.07/1.4.00/21.</a:t>
                      </a:r>
                      <a:r>
                        <a:rPr lang="cs-CZ" sz="1800" baseline="0" dirty="0" smtClean="0">
                          <a:effectLst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</a:rPr>
                        <a:t>2975</a:t>
                      </a:r>
                      <a:endParaRPr lang="cs-CZ" sz="1800" b="1" dirty="0" smtClean="0">
                        <a:effectLst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6163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33268889"/>
              </p:ext>
            </p:extLst>
          </p:nvPr>
        </p:nvGraphicFramePr>
        <p:xfrm>
          <a:off x="251520" y="764704"/>
          <a:ext cx="8064896" cy="3451606"/>
        </p:xfrm>
        <a:graphic>
          <a:graphicData uri="http://schemas.openxmlformats.org/drawingml/2006/table">
            <a:tbl>
              <a:tblPr firstRow="1" firstCol="1" bandRow="1"/>
              <a:tblGrid>
                <a:gridCol w="1946033"/>
                <a:gridCol w="6118863"/>
              </a:tblGrid>
              <a:tr h="306560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výklad neživé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přírody 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Děti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vyjmenovávají jednotlivé přírodniny a následně pomocí obrázků je přiřazují. Seznamují se s pojmem surovina, výrobek.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Otázky jsou zaměřeny na procvičení živých a neživých přírodnin.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 obrázků a  skrytých odpovědí přiřazují výrobky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jednotlivým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materiálům (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číslo  9, 10 a 11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).</a:t>
                      </a: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 správné odpovědi se výsledek zobrazí. K prezentaci je vytvořen pracovní list s křížovkou.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8003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2012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Datum vytvoře</a:t>
            </a:r>
            <a:r>
              <a:rPr lang="cs-CZ" dirty="0" smtClean="0"/>
              <a:t>ní : 06.01.2012</a:t>
            </a:r>
          </a:p>
          <a:p>
            <a:endParaRPr lang="cs-CZ" dirty="0"/>
          </a:p>
          <a:p>
            <a:r>
              <a:rPr lang="cs-CZ" b="1" dirty="0" smtClean="0"/>
              <a:t>Klíčová slova </a:t>
            </a:r>
            <a:r>
              <a:rPr lang="cs-CZ" dirty="0" smtClean="0"/>
              <a:t>:  látky, vlastností látek, přírodniny, výrobky, suroviny, skupenství látek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770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dirty="0"/>
              <a:t/>
            </a:r>
            <a:br>
              <a:rPr lang="cs-CZ" sz="7200" dirty="0"/>
            </a:br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dirty="0"/>
              <a:t/>
            </a:r>
            <a:br>
              <a:rPr lang="cs-CZ" sz="7200" dirty="0"/>
            </a:br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7200" b="1" dirty="0" smtClean="0">
                <a:solidFill>
                  <a:srgbClr val="92D050"/>
                </a:solidFill>
                <a:latin typeface="Cooper Black" pitchFamily="18" charset="0"/>
              </a:rPr>
              <a:t>Neživá příroda  I. </a:t>
            </a:r>
            <a:endParaRPr lang="cs-CZ" sz="7200" b="1" dirty="0">
              <a:solidFill>
                <a:srgbClr val="92D050"/>
              </a:solidFill>
              <a:latin typeface="Cooper Blac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157192"/>
            <a:ext cx="69669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Látky a jejich vlastnosti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749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836712"/>
            <a:ext cx="821065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5400" dirty="0" smtClean="0">
                <a:solidFill>
                  <a:srgbClr val="00B050"/>
                </a:solidFill>
              </a:rPr>
              <a:t>Neživé a živé přírodniny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5400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5400" dirty="0" smtClean="0">
                <a:solidFill>
                  <a:srgbClr val="00B050"/>
                </a:solidFill>
              </a:rPr>
              <a:t>Suroviny a výrobky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540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5400" dirty="0" smtClean="0">
                <a:solidFill>
                  <a:srgbClr val="00B050"/>
                </a:solidFill>
              </a:rPr>
              <a:t>Skupenství látek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5400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5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6086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824668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Vzduch, voda, půda, nerosty a horniny, světlo a teplo, které pochází ze </a:t>
            </a:r>
            <a:r>
              <a:rPr lang="cs-CZ" dirty="0" smtClean="0"/>
              <a:t>Slunce,</a:t>
            </a:r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b="1" dirty="0" smtClean="0">
                <a:solidFill>
                  <a:srgbClr val="00B050"/>
                </a:solidFill>
              </a:rPr>
              <a:t>neživé přírodniny.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708920"/>
            <a:ext cx="68927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Rostliny, živočichové a jiné živé organizmy řadíme do </a:t>
            </a:r>
            <a:r>
              <a:rPr lang="cs-CZ" b="1" dirty="0" smtClean="0">
                <a:solidFill>
                  <a:srgbClr val="00B050"/>
                </a:solidFill>
              </a:rPr>
              <a:t>živých přírodnin.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11518"/>
            <a:ext cx="1512168" cy="1753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2837" y="1305839"/>
            <a:ext cx="1750575" cy="1709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5314" y="1277078"/>
            <a:ext cx="2023046" cy="1866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473" y="4186926"/>
            <a:ext cx="1822287" cy="2338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83675"/>
            <a:ext cx="1781102" cy="2081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42839"/>
            <a:ext cx="1895847" cy="2139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2597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4664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Příroda živá i neživá nám poskytuje </a:t>
            </a:r>
            <a:r>
              <a:rPr lang="cs-CZ" b="1" dirty="0" smtClean="0">
                <a:solidFill>
                  <a:srgbClr val="00B050"/>
                </a:solidFill>
              </a:rPr>
              <a:t>suroviny.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203" y="4005063"/>
            <a:ext cx="2187660" cy="2232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3241" y="506289"/>
            <a:ext cx="2266834" cy="197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44824"/>
            <a:ext cx="1944216" cy="2355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3862" y="3429000"/>
            <a:ext cx="250507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28498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>
                <a:solidFill>
                  <a:srgbClr val="00B050"/>
                </a:solidFill>
              </a:rPr>
              <a:t>dřevo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45091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písek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2564904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česnek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949280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sůl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15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3755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surovin se vyrábějí </a:t>
            </a:r>
            <a:r>
              <a:rPr lang="cs-CZ" b="1" dirty="0" smtClean="0">
                <a:solidFill>
                  <a:srgbClr val="00B050"/>
                </a:solidFill>
              </a:rPr>
              <a:t>výrobky.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830" y="1268759"/>
            <a:ext cx="1671530" cy="2067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48270"/>
            <a:ext cx="2384543" cy="2324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3139" y="918012"/>
            <a:ext cx="2548880" cy="2242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15973"/>
            <a:ext cx="3225552" cy="2145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4127014"/>
            <a:ext cx="3816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UHODNEŠ ?  </a:t>
            </a:r>
            <a:r>
              <a:rPr lang="cs-CZ" sz="3200" b="1" dirty="0" smtClean="0">
                <a:sym typeface="Wingdings" pitchFamily="2" charset="2"/>
              </a:rPr>
              <a:t>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573016"/>
            <a:ext cx="776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mléko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375768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zmrzlina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67214" y="5517232"/>
            <a:ext cx="1091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imonáda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lahev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3757682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stůl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24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239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Výrobky, věci kolem nás jsou vyrobeny z nejrůznějších </a:t>
            </a:r>
            <a:r>
              <a:rPr lang="cs-CZ" b="1" dirty="0" smtClean="0">
                <a:solidFill>
                  <a:srgbClr val="00B050"/>
                </a:solidFill>
              </a:rPr>
              <a:t>materiálů  ( látek ).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62794" y="1243906"/>
            <a:ext cx="40972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1. </a:t>
            </a:r>
            <a:r>
              <a:rPr lang="cs-CZ" b="1" dirty="0">
                <a:solidFill>
                  <a:srgbClr val="00B05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átky pevné:</a:t>
            </a:r>
            <a:r>
              <a:rPr lang="cs-CZ" dirty="0" smtClean="0"/>
              <a:t>  mají svůj stálý  tvar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795" y="2132856"/>
            <a:ext cx="1742086" cy="204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8803" y="1890237"/>
            <a:ext cx="1872208" cy="204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58" y="2541098"/>
            <a:ext cx="2443609" cy="2588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4581128"/>
            <a:ext cx="792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svíčka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4176664"/>
            <a:ext cx="978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ramínko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55307" y="5589240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klobouk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2795" y="5589240"/>
            <a:ext cx="47648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Víš, z čeho jsou vyrobeny 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129219"/>
            <a:ext cx="1650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Svíčka z vosku.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48803" y="4765794"/>
            <a:ext cx="1854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Ramínko z dřeva.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6174015"/>
            <a:ext cx="1715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Klobouk z kůže.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913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2. Látky kapalné :  </a:t>
            </a:r>
            <a:r>
              <a:rPr lang="cs-CZ" dirty="0" smtClean="0"/>
              <a:t>jejich tvar není stálý, protože ho přijímají podle nádoby,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    </a:t>
            </a:r>
            <a:r>
              <a:rPr lang="cs-CZ" dirty="0" smtClean="0"/>
              <a:t>do které byla tekutina nalita. Z těchto látek se vyrábějí různé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    </a:t>
            </a:r>
            <a:r>
              <a:rPr lang="cs-CZ" dirty="0" smtClean="0"/>
              <a:t>nápoje.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556" y="1844824"/>
            <a:ext cx="2016224" cy="283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Simča.MILOSLAV-68ADF8\Local Settings\Temporary Internet Files\Content.IE5\VOJVUL0X\MC90044178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492896"/>
            <a:ext cx="2379712" cy="258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56812"/>
            <a:ext cx="2256168" cy="2465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507930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limonáda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5448638"/>
            <a:ext cx="582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pivo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5263972"/>
            <a:ext cx="775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kakao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3771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8890" y="620688"/>
            <a:ext cx="7843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3.Látky plynné :  </a:t>
            </a:r>
            <a:r>
              <a:rPr lang="cs-CZ" dirty="0" smtClean="0"/>
              <a:t>pro nás je nejdůležitějším plynem  vzduch. Potřebují ho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  </a:t>
            </a:r>
            <a:r>
              <a:rPr lang="cs-CZ" dirty="0" smtClean="0"/>
              <a:t>k životu všechny živé organizmy.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                    </a:t>
            </a:r>
            <a:r>
              <a:rPr lang="cs-CZ" dirty="0" smtClean="0"/>
              <a:t>Látky plynné jsou rozptýleny kolem nás.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1392321" cy="2602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4496" y="1844824"/>
            <a:ext cx="294590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458112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             plynovod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85184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sprej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5085184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Plynovod je soustava potrubí pro rozvod plynu.</a:t>
            </a:r>
          </a:p>
          <a:p>
            <a:r>
              <a:rPr lang="cs-CZ" dirty="0" smtClean="0"/>
              <a:t>            Plynovod bývá veden pod zemským povrchem.</a:t>
            </a:r>
          </a:p>
          <a:p>
            <a:r>
              <a:rPr lang="cs-CZ" dirty="0" smtClean="0"/>
              <a:t>            Nad zemí je veden pouze v úsecích, kde je </a:t>
            </a:r>
            <a:r>
              <a:rPr lang="cs-CZ" smtClean="0"/>
              <a:t>to nezbytné.  </a:t>
            </a:r>
            <a:endParaRPr lang="cs-CZ" dirty="0" smtClean="0"/>
          </a:p>
          <a:p>
            <a:r>
              <a:rPr lang="cs-CZ" dirty="0" smtClean="0"/>
              <a:t>            např. vodní toky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538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51226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solidFill>
                <a:srgbClr val="0070C0"/>
              </a:solidFill>
            </a:endParaRPr>
          </a:p>
          <a:p>
            <a:pPr lvl="0"/>
            <a:r>
              <a:rPr lang="cs-CZ" sz="2800" b="1">
                <a:solidFill>
                  <a:prstClr val="black"/>
                </a:solidFill>
                <a:latin typeface="Trebuchet MS"/>
              </a:rPr>
              <a:t>Použité </a:t>
            </a:r>
            <a:r>
              <a:rPr lang="cs-CZ" sz="2800" b="1" smtClean="0">
                <a:solidFill>
                  <a:prstClr val="black"/>
                </a:solidFill>
                <a:latin typeface="Trebuchet MS"/>
              </a:rPr>
              <a:t>zdroje:</a:t>
            </a:r>
            <a:endParaRPr lang="cs-CZ" sz="2800" b="1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err="1" smtClean="0"/>
              <a:t>Soubor:Erdgas-Hochdruckleitung</a:t>
            </a:r>
            <a:r>
              <a:rPr lang="cs-CZ" sz="1600" dirty="0" smtClean="0"/>
              <a:t> </a:t>
            </a:r>
            <a:r>
              <a:rPr lang="cs-CZ" sz="1600" dirty="0" err="1" smtClean="0"/>
              <a:t>Bad</a:t>
            </a:r>
            <a:r>
              <a:rPr lang="cs-CZ" sz="1600" dirty="0" smtClean="0"/>
              <a:t> Leonfelden-Linz.JPG. In: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: </a:t>
            </a:r>
            <a:r>
              <a:rPr lang="cs-CZ" sz="1600" dirty="0" err="1" smtClean="0"/>
              <a:t>the</a:t>
            </a:r>
            <a:r>
              <a:rPr lang="cs-CZ" sz="1600" dirty="0" smtClean="0"/>
              <a:t> free </a:t>
            </a:r>
            <a:r>
              <a:rPr lang="cs-CZ" sz="1600" dirty="0" err="1" smtClean="0"/>
              <a:t>encyclopedia</a:t>
            </a:r>
            <a:r>
              <a:rPr lang="cs-CZ" sz="1600" dirty="0" smtClean="0"/>
              <a:t> [online]. San Francisco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11. 9. 2006, 17:28 [cit. 2012-01-11]. Dostupné z: http://cs.wikipedia.org/wiki/Soubor:Erdgas-Hochdruckleitung_Bad_Leonfelden-Linz.JPG 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47875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211</TotalTime>
  <Words>398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Snímek 3</vt:lpstr>
      <vt:lpstr>     Neživá příroda  I.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Neživá příroda</dc:title>
  <dc:creator>Simča</dc:creator>
  <cp:lastModifiedBy>Dum</cp:lastModifiedBy>
  <cp:revision>36</cp:revision>
  <dcterms:created xsi:type="dcterms:W3CDTF">2012-01-09T13:50:35Z</dcterms:created>
  <dcterms:modified xsi:type="dcterms:W3CDTF">2013-12-13T07:29:27Z</dcterms:modified>
</cp:coreProperties>
</file>